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263" r:id="rId4"/>
    <p:sldId id="349" r:id="rId5"/>
    <p:sldId id="274" r:id="rId6"/>
    <p:sldId id="275" r:id="rId7"/>
    <p:sldId id="276" r:id="rId8"/>
    <p:sldId id="277" r:id="rId9"/>
    <p:sldId id="279" r:id="rId10"/>
    <p:sldId id="281" r:id="rId11"/>
    <p:sldId id="283" r:id="rId12"/>
    <p:sldId id="293" r:id="rId13"/>
    <p:sldId id="295" r:id="rId14"/>
    <p:sldId id="334" r:id="rId15"/>
    <p:sldId id="296" r:id="rId16"/>
    <p:sldId id="280" r:id="rId17"/>
    <p:sldId id="294" r:id="rId18"/>
    <p:sldId id="335" r:id="rId19"/>
    <p:sldId id="285" r:id="rId20"/>
    <p:sldId id="286" r:id="rId21"/>
    <p:sldId id="333" r:id="rId22"/>
    <p:sldId id="298" r:id="rId23"/>
    <p:sldId id="301" r:id="rId24"/>
    <p:sldId id="303" r:id="rId25"/>
    <p:sldId id="305" r:id="rId26"/>
    <p:sldId id="306" r:id="rId27"/>
    <p:sldId id="307" r:id="rId28"/>
    <p:sldId id="317" r:id="rId29"/>
    <p:sldId id="312" r:id="rId30"/>
    <p:sldId id="319" r:id="rId31"/>
    <p:sldId id="318" r:id="rId32"/>
    <p:sldId id="336" r:id="rId33"/>
    <p:sldId id="320" r:id="rId34"/>
    <p:sldId id="313" r:id="rId35"/>
    <p:sldId id="337" r:id="rId36"/>
    <p:sldId id="338" r:id="rId37"/>
    <p:sldId id="321" r:id="rId38"/>
    <p:sldId id="264" r:id="rId39"/>
    <p:sldId id="339" r:id="rId40"/>
    <p:sldId id="265" r:id="rId41"/>
    <p:sldId id="322" r:id="rId42"/>
    <p:sldId id="323" r:id="rId43"/>
    <p:sldId id="326" r:id="rId44"/>
    <p:sldId id="325" r:id="rId45"/>
    <p:sldId id="340" r:id="rId46"/>
    <p:sldId id="341" r:id="rId47"/>
    <p:sldId id="342" r:id="rId48"/>
    <p:sldId id="346" r:id="rId49"/>
    <p:sldId id="348" r:id="rId50"/>
    <p:sldId id="327" r:id="rId51"/>
    <p:sldId id="343" r:id="rId52"/>
    <p:sldId id="330" r:id="rId53"/>
    <p:sldId id="345" r:id="rId54"/>
    <p:sldId id="268" r:id="rId55"/>
  </p:sldIdLst>
  <p:sldSz cx="9144000" cy="5715000" type="screen16x10"/>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56" autoAdjust="0"/>
  </p:normalViewPr>
  <p:slideViewPr>
    <p:cSldViewPr>
      <p:cViewPr varScale="1">
        <p:scale>
          <a:sx n="125" d="100"/>
          <a:sy n="125" d="100"/>
        </p:scale>
        <p:origin x="-384" y="-8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32508;&#21512;&#22788;&#24037;&#20316;&#24179;&#21488;\PPT\2018&#31649;&#29702;&#20250;&#25253;&#21578;\&#20316;&#2227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icrosoft%20Office%20PowerPoint%20&#20013;&#30340;&#22270;&#3492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投诉举报!$B$1</c:f>
              <c:strCache>
                <c:ptCount val="1"/>
                <c:pt idx="0">
                  <c:v>接收案件</c:v>
                </c:pt>
              </c:strCache>
            </c:strRef>
          </c:tx>
          <c:spPr>
            <a:ln w="19050"/>
          </c:spPr>
          <c:marker>
            <c:symbol val="square"/>
            <c:size val="5"/>
          </c:marker>
          <c:dLbls>
            <c:txPr>
              <a:bodyPr/>
              <a:lstStyle/>
              <a:p>
                <a:pPr>
                  <a:defRPr>
                    <a:solidFill>
                      <a:srgbClr val="A50021"/>
                    </a:solidFill>
                  </a:defRPr>
                </a:pPr>
                <a:endParaRPr lang="zh-CN"/>
              </a:p>
            </c:txPr>
            <c:dLblPos val="t"/>
            <c:showLegendKey val="0"/>
            <c:showVal val="1"/>
            <c:showCatName val="0"/>
            <c:showSerName val="0"/>
            <c:showPercent val="0"/>
            <c:showBubbleSize val="0"/>
            <c:showLeaderLines val="0"/>
          </c:dLbls>
          <c:cat>
            <c:numRef>
              <c:f>投诉举报!$A$2:$A$9</c:f>
              <c:numCache>
                <c:formatCode>General</c:formatCode>
                <c:ptCount val="8"/>
                <c:pt idx="0">
                  <c:v>2011</c:v>
                </c:pt>
                <c:pt idx="1">
                  <c:v>2012</c:v>
                </c:pt>
                <c:pt idx="2">
                  <c:v>2013</c:v>
                </c:pt>
                <c:pt idx="3">
                  <c:v>2014</c:v>
                </c:pt>
                <c:pt idx="4">
                  <c:v>2015</c:v>
                </c:pt>
                <c:pt idx="5">
                  <c:v>2016</c:v>
                </c:pt>
                <c:pt idx="6">
                  <c:v>2017</c:v>
                </c:pt>
                <c:pt idx="7">
                  <c:v>2018</c:v>
                </c:pt>
              </c:numCache>
            </c:numRef>
          </c:cat>
          <c:val>
            <c:numRef>
              <c:f>投诉举报!$B$2:$B$9</c:f>
              <c:numCache>
                <c:formatCode>General</c:formatCode>
                <c:ptCount val="8"/>
                <c:pt idx="0">
                  <c:v>142</c:v>
                </c:pt>
                <c:pt idx="1">
                  <c:v>144</c:v>
                </c:pt>
                <c:pt idx="2">
                  <c:v>154</c:v>
                </c:pt>
                <c:pt idx="3">
                  <c:v>222</c:v>
                </c:pt>
                <c:pt idx="4">
                  <c:v>195</c:v>
                </c:pt>
                <c:pt idx="5">
                  <c:v>203</c:v>
                </c:pt>
                <c:pt idx="6">
                  <c:v>287</c:v>
                </c:pt>
                <c:pt idx="7">
                  <c:v>354</c:v>
                </c:pt>
              </c:numCache>
            </c:numRef>
          </c:val>
          <c:smooth val="0"/>
        </c:ser>
        <c:ser>
          <c:idx val="2"/>
          <c:order val="1"/>
          <c:tx>
            <c:strRef>
              <c:f>投诉举报!$C$1</c:f>
              <c:strCache>
                <c:ptCount val="1"/>
                <c:pt idx="0">
                  <c:v>调查案件</c:v>
                </c:pt>
              </c:strCache>
            </c:strRef>
          </c:tx>
          <c:spPr>
            <a:ln w="19050"/>
          </c:spPr>
          <c:marker>
            <c:symbol val="triangle"/>
            <c:size val="5"/>
          </c:marker>
          <c:dLbls>
            <c:txPr>
              <a:bodyPr/>
              <a:lstStyle/>
              <a:p>
                <a:pPr>
                  <a:defRPr>
                    <a:solidFill>
                      <a:schemeClr val="accent3">
                        <a:lumMod val="75000"/>
                      </a:schemeClr>
                    </a:solidFill>
                  </a:defRPr>
                </a:pPr>
                <a:endParaRPr lang="zh-CN"/>
              </a:p>
            </c:txPr>
            <c:dLblPos val="t"/>
            <c:showLegendKey val="0"/>
            <c:showVal val="1"/>
            <c:showCatName val="0"/>
            <c:showSerName val="0"/>
            <c:showPercent val="0"/>
            <c:showBubbleSize val="0"/>
            <c:showLeaderLines val="0"/>
          </c:dLbls>
          <c:cat>
            <c:numRef>
              <c:f>投诉举报!$A$2:$A$9</c:f>
              <c:numCache>
                <c:formatCode>General</c:formatCode>
                <c:ptCount val="8"/>
                <c:pt idx="0">
                  <c:v>2011</c:v>
                </c:pt>
                <c:pt idx="1">
                  <c:v>2012</c:v>
                </c:pt>
                <c:pt idx="2">
                  <c:v>2013</c:v>
                </c:pt>
                <c:pt idx="3">
                  <c:v>2014</c:v>
                </c:pt>
                <c:pt idx="4">
                  <c:v>2015</c:v>
                </c:pt>
                <c:pt idx="5">
                  <c:v>2016</c:v>
                </c:pt>
                <c:pt idx="6">
                  <c:v>2017</c:v>
                </c:pt>
                <c:pt idx="7">
                  <c:v>2018</c:v>
                </c:pt>
              </c:numCache>
            </c:numRef>
          </c:cat>
          <c:val>
            <c:numRef>
              <c:f>投诉举报!$C$2:$C$9</c:f>
              <c:numCache>
                <c:formatCode>General</c:formatCode>
                <c:ptCount val="8"/>
                <c:pt idx="0">
                  <c:v>67</c:v>
                </c:pt>
                <c:pt idx="1">
                  <c:v>70</c:v>
                </c:pt>
                <c:pt idx="2">
                  <c:v>80</c:v>
                </c:pt>
                <c:pt idx="3">
                  <c:v>123</c:v>
                </c:pt>
                <c:pt idx="4">
                  <c:v>135</c:v>
                </c:pt>
                <c:pt idx="5">
                  <c:v>96</c:v>
                </c:pt>
                <c:pt idx="6">
                  <c:v>139</c:v>
                </c:pt>
                <c:pt idx="7">
                  <c:v>113</c:v>
                </c:pt>
              </c:numCache>
            </c:numRef>
          </c:val>
          <c:smooth val="0"/>
        </c:ser>
        <c:ser>
          <c:idx val="3"/>
          <c:order val="2"/>
          <c:tx>
            <c:strRef>
              <c:f>投诉举报!$D$1</c:f>
              <c:strCache>
                <c:ptCount val="1"/>
                <c:pt idx="0">
                  <c:v>审议案件</c:v>
                </c:pt>
              </c:strCache>
            </c:strRef>
          </c:tx>
          <c:spPr>
            <a:ln w="19050"/>
          </c:spPr>
          <c:marker>
            <c:symbol val="circle"/>
            <c:size val="5"/>
          </c:marker>
          <c:dLbls>
            <c:dLbl>
              <c:idx val="0"/>
              <c:layout>
                <c:manualLayout>
                  <c:x val="2.7777777777778085E-2"/>
                  <c:y val="-9.2592592592593531E-2"/>
                </c:manualLayout>
              </c:layout>
              <c:dLblPos val="b"/>
              <c:showLegendKey val="0"/>
              <c:showVal val="1"/>
              <c:showCatName val="0"/>
              <c:showSerName val="0"/>
              <c:showPercent val="0"/>
              <c:showBubbleSize val="0"/>
            </c:dLbl>
            <c:dLbl>
              <c:idx val="1"/>
              <c:layout>
                <c:manualLayout>
                  <c:x val="2.7777777777778085E-2"/>
                  <c:y val="-4.1666666666666692E-2"/>
                </c:manualLayout>
              </c:layout>
              <c:dLblPos val="b"/>
              <c:showLegendKey val="0"/>
              <c:showVal val="1"/>
              <c:showCatName val="0"/>
              <c:showSerName val="0"/>
              <c:showPercent val="0"/>
              <c:showBubbleSize val="0"/>
            </c:dLbl>
            <c:dLbl>
              <c:idx val="3"/>
              <c:layout>
                <c:manualLayout>
                  <c:x val="5.5555555555555558E-3"/>
                  <c:y val="-9.7222222222222265E-2"/>
                </c:manualLayout>
              </c:layout>
              <c:dLblPos val="b"/>
              <c:showLegendKey val="0"/>
              <c:showVal val="1"/>
              <c:showCatName val="0"/>
              <c:showSerName val="0"/>
              <c:showPercent val="0"/>
              <c:showBubbleSize val="0"/>
            </c:dLbl>
            <c:txPr>
              <a:bodyPr/>
              <a:lstStyle/>
              <a:p>
                <a:pPr>
                  <a:defRPr>
                    <a:solidFill>
                      <a:schemeClr val="accent4">
                        <a:lumMod val="75000"/>
                      </a:schemeClr>
                    </a:solidFill>
                  </a:defRPr>
                </a:pPr>
                <a:endParaRPr lang="zh-CN"/>
              </a:p>
            </c:txPr>
            <c:dLblPos val="b"/>
            <c:showLegendKey val="0"/>
            <c:showVal val="1"/>
            <c:showCatName val="0"/>
            <c:showSerName val="0"/>
            <c:showPercent val="0"/>
            <c:showBubbleSize val="0"/>
            <c:showLeaderLines val="0"/>
          </c:dLbls>
          <c:cat>
            <c:numRef>
              <c:f>投诉举报!$A$2:$A$9</c:f>
              <c:numCache>
                <c:formatCode>General</c:formatCode>
                <c:ptCount val="8"/>
                <c:pt idx="0">
                  <c:v>2011</c:v>
                </c:pt>
                <c:pt idx="1">
                  <c:v>2012</c:v>
                </c:pt>
                <c:pt idx="2">
                  <c:v>2013</c:v>
                </c:pt>
                <c:pt idx="3">
                  <c:v>2014</c:v>
                </c:pt>
                <c:pt idx="4">
                  <c:v>2015</c:v>
                </c:pt>
                <c:pt idx="5">
                  <c:v>2016</c:v>
                </c:pt>
                <c:pt idx="6">
                  <c:v>2017</c:v>
                </c:pt>
                <c:pt idx="7">
                  <c:v>2018</c:v>
                </c:pt>
              </c:numCache>
            </c:numRef>
          </c:cat>
          <c:val>
            <c:numRef>
              <c:f>投诉举报!$D$2:$D$9</c:f>
              <c:numCache>
                <c:formatCode>General</c:formatCode>
                <c:ptCount val="8"/>
                <c:pt idx="0">
                  <c:v>17</c:v>
                </c:pt>
                <c:pt idx="1">
                  <c:v>24</c:v>
                </c:pt>
                <c:pt idx="2">
                  <c:v>54</c:v>
                </c:pt>
                <c:pt idx="3">
                  <c:v>30</c:v>
                </c:pt>
                <c:pt idx="4">
                  <c:v>57</c:v>
                </c:pt>
                <c:pt idx="5">
                  <c:v>56</c:v>
                </c:pt>
                <c:pt idx="6">
                  <c:v>105</c:v>
                </c:pt>
                <c:pt idx="7">
                  <c:v>113</c:v>
                </c:pt>
              </c:numCache>
            </c:numRef>
          </c:val>
          <c:smooth val="0"/>
        </c:ser>
        <c:dLbls>
          <c:showLegendKey val="0"/>
          <c:showVal val="0"/>
          <c:showCatName val="0"/>
          <c:showSerName val="0"/>
          <c:showPercent val="0"/>
          <c:showBubbleSize val="0"/>
        </c:dLbls>
        <c:marker val="1"/>
        <c:smooth val="0"/>
        <c:axId val="208387072"/>
        <c:axId val="208392960"/>
      </c:lineChart>
      <c:catAx>
        <c:axId val="208387072"/>
        <c:scaling>
          <c:orientation val="minMax"/>
        </c:scaling>
        <c:delete val="0"/>
        <c:axPos val="b"/>
        <c:numFmt formatCode="General" sourceLinked="1"/>
        <c:majorTickMark val="out"/>
        <c:minorTickMark val="none"/>
        <c:tickLblPos val="nextTo"/>
        <c:txPr>
          <a:bodyPr rot="5400000" vert="horz"/>
          <a:lstStyle/>
          <a:p>
            <a:pPr>
              <a:defRPr sz="1400" b="1">
                <a:solidFill>
                  <a:schemeClr val="accent1">
                    <a:lumMod val="50000"/>
                  </a:schemeClr>
                </a:solidFill>
              </a:defRPr>
            </a:pPr>
            <a:endParaRPr lang="zh-CN"/>
          </a:p>
        </c:txPr>
        <c:crossAx val="208392960"/>
        <c:crosses val="autoZero"/>
        <c:auto val="1"/>
        <c:lblAlgn val="ctr"/>
        <c:lblOffset val="100"/>
        <c:noMultiLvlLbl val="0"/>
      </c:catAx>
      <c:valAx>
        <c:axId val="208392960"/>
        <c:scaling>
          <c:orientation val="minMax"/>
        </c:scaling>
        <c:delete val="0"/>
        <c:axPos val="l"/>
        <c:majorGridlines>
          <c:spPr>
            <a:ln>
              <a:solidFill>
                <a:schemeClr val="bg1"/>
              </a:solidFill>
            </a:ln>
          </c:spPr>
        </c:majorGridlines>
        <c:numFmt formatCode="General" sourceLinked="1"/>
        <c:majorTickMark val="out"/>
        <c:minorTickMark val="none"/>
        <c:tickLblPos val="nextTo"/>
        <c:txPr>
          <a:bodyPr/>
          <a:lstStyle/>
          <a:p>
            <a:pPr>
              <a:defRPr sz="1400" b="1">
                <a:solidFill>
                  <a:schemeClr val="accent1">
                    <a:lumMod val="50000"/>
                  </a:schemeClr>
                </a:solidFill>
              </a:defRPr>
            </a:pPr>
            <a:endParaRPr lang="zh-CN"/>
          </a:p>
        </c:txPr>
        <c:crossAx val="208387072"/>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07407407407407E-2"/>
          <c:w val="0.93888888888889288"/>
          <c:h val="0.76846821230680096"/>
        </c:manualLayout>
      </c:layout>
      <c:barChart>
        <c:barDir val="col"/>
        <c:grouping val="clustered"/>
        <c:varyColors val="0"/>
        <c:ser>
          <c:idx val="0"/>
          <c:order val="0"/>
          <c:spPr>
            <a:solidFill>
              <a:schemeClr val="accent1"/>
            </a:solidFill>
          </c:spPr>
          <c:invertIfNegative val="0"/>
          <c:dPt>
            <c:idx val="7"/>
            <c:invertIfNegative val="0"/>
            <c:bubble3D val="0"/>
            <c:spPr>
              <a:solidFill>
                <a:srgbClr val="FFC000"/>
              </a:solidFill>
            </c:spPr>
          </c:dPt>
          <c:dLbls>
            <c:txPr>
              <a:bodyPr/>
              <a:lstStyle/>
              <a:p>
                <a:pPr>
                  <a:defRPr sz="1200" b="1">
                    <a:latin typeface="Times New Roman" pitchFamily="18" charset="0"/>
                    <a:cs typeface="Times New Roman" pitchFamily="18" charset="0"/>
                  </a:defRPr>
                </a:pPr>
                <a:endParaRPr lang="zh-CN"/>
              </a:p>
            </c:txPr>
            <c:showLegendKey val="0"/>
            <c:showVal val="1"/>
            <c:showCatName val="0"/>
            <c:showSerName val="0"/>
            <c:showPercent val="0"/>
            <c:showBubbleSize val="0"/>
            <c:showLeaderLines val="0"/>
          </c:dLbls>
          <c:cat>
            <c:numRef>
              <c:f>'[Microsoft Office PowerPoint 中的图表]Sheet1'!$B$1:$I$1</c:f>
              <c:numCache>
                <c:formatCode>General</c:formatCode>
                <c:ptCount val="8"/>
                <c:pt idx="0">
                  <c:v>2011</c:v>
                </c:pt>
                <c:pt idx="1">
                  <c:v>2012</c:v>
                </c:pt>
                <c:pt idx="2">
                  <c:v>2013</c:v>
                </c:pt>
                <c:pt idx="3">
                  <c:v>2014</c:v>
                </c:pt>
                <c:pt idx="4">
                  <c:v>2015</c:v>
                </c:pt>
                <c:pt idx="5">
                  <c:v>2016</c:v>
                </c:pt>
                <c:pt idx="6">
                  <c:v>2017</c:v>
                </c:pt>
                <c:pt idx="7">
                  <c:v>2018</c:v>
                </c:pt>
              </c:numCache>
            </c:numRef>
          </c:cat>
          <c:val>
            <c:numRef>
              <c:f>'[Microsoft Office PowerPoint 中的图表]Sheet1'!$B$2:$I$2</c:f>
              <c:numCache>
                <c:formatCode>""#,##0.00"";""\-""#,##0.00""</c:formatCode>
                <c:ptCount val="8"/>
                <c:pt idx="0">
                  <c:v>140.40858400001599</c:v>
                </c:pt>
                <c:pt idx="1">
                  <c:v>170.00000000001941</c:v>
                </c:pt>
                <c:pt idx="2">
                  <c:v>161.6091550000169</c:v>
                </c:pt>
                <c:pt idx="3">
                  <c:v>190.0000000000216</c:v>
                </c:pt>
                <c:pt idx="4">
                  <c:v>222.21439800002526</c:v>
                </c:pt>
                <c:pt idx="5">
                  <c:v>248.66150000002818</c:v>
                </c:pt>
                <c:pt idx="6">
                  <c:v>267.28340000003033</c:v>
                </c:pt>
                <c:pt idx="7" formatCode="General">
                  <c:v>280.38</c:v>
                </c:pt>
              </c:numCache>
            </c:numRef>
          </c:val>
        </c:ser>
        <c:dLbls>
          <c:showLegendKey val="0"/>
          <c:showVal val="1"/>
          <c:showCatName val="0"/>
          <c:showSerName val="0"/>
          <c:showPercent val="0"/>
          <c:showBubbleSize val="0"/>
        </c:dLbls>
        <c:gapWidth val="59"/>
        <c:overlap val="-25"/>
        <c:axId val="208642432"/>
        <c:axId val="208643968"/>
      </c:barChart>
      <c:catAx>
        <c:axId val="208642432"/>
        <c:scaling>
          <c:orientation val="minMax"/>
        </c:scaling>
        <c:delete val="0"/>
        <c:axPos val="b"/>
        <c:numFmt formatCode="General" sourceLinked="1"/>
        <c:majorTickMark val="none"/>
        <c:minorTickMark val="none"/>
        <c:tickLblPos val="nextTo"/>
        <c:txPr>
          <a:bodyPr/>
          <a:lstStyle/>
          <a:p>
            <a:pPr>
              <a:defRPr sz="1400" b="1">
                <a:latin typeface="Times New Roman" pitchFamily="18" charset="0"/>
                <a:cs typeface="Times New Roman" pitchFamily="18" charset="0"/>
              </a:defRPr>
            </a:pPr>
            <a:endParaRPr lang="zh-CN"/>
          </a:p>
        </c:txPr>
        <c:crossAx val="208643968"/>
        <c:crosses val="autoZero"/>
        <c:auto val="1"/>
        <c:lblAlgn val="ctr"/>
        <c:lblOffset val="100"/>
        <c:noMultiLvlLbl val="0"/>
      </c:catAx>
      <c:valAx>
        <c:axId val="208643968"/>
        <c:scaling>
          <c:orientation val="minMax"/>
        </c:scaling>
        <c:delete val="1"/>
        <c:axPos val="l"/>
        <c:numFmt formatCode="&quot;&quot;#,##0.00&quot;&quot;;&quot;&quot;\-&quot;&quot;#,##0.00&quot;&quot;" sourceLinked="1"/>
        <c:majorTickMark val="out"/>
        <c:minorTickMark val="none"/>
        <c:tickLblPos val="none"/>
        <c:crossAx val="20864243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41A4D1EE-F062-4D15-A939-941395BAE6C6}" type="datetimeFigureOut">
              <a:rPr lang="zh-CN" altLang="en-US" smtClean="0"/>
              <a:pPr/>
              <a:t>2018-12-14</a:t>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EEF6685F-86B6-4506-BD26-A4152CD38911}" type="slidenum">
              <a:rPr lang="zh-CN" altLang="en-US" smtClean="0"/>
              <a:pPr/>
              <a:t>‹#›</a:t>
            </a:fld>
            <a:endParaRPr lang="zh-CN" altLang="en-US"/>
          </a:p>
        </p:txBody>
      </p:sp>
    </p:spTree>
    <p:extLst>
      <p:ext uri="{BB962C8B-B14F-4D97-AF65-F5344CB8AC3E}">
        <p14:creationId xmlns:p14="http://schemas.microsoft.com/office/powerpoint/2010/main" val="3548831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97ECE0AC-D9FC-41A3-B128-CD9D24D72C1E}" type="datetimeFigureOut">
              <a:rPr lang="zh-CN" altLang="en-US" smtClean="0"/>
              <a:pPr/>
              <a:t>2018-12-14</a:t>
            </a:fld>
            <a:endParaRPr lang="zh-CN" altLang="en-US"/>
          </a:p>
        </p:txBody>
      </p:sp>
      <p:sp>
        <p:nvSpPr>
          <p:cNvPr id="4" name="幻灯片图像占位符 3"/>
          <p:cNvSpPr>
            <a:spLocks noGrp="1" noRot="1" noChangeAspect="1"/>
          </p:cNvSpPr>
          <p:nvPr>
            <p:ph type="sldImg" idx="2"/>
          </p:nvPr>
        </p:nvSpPr>
        <p:spPr>
          <a:xfrm>
            <a:off x="400050" y="746125"/>
            <a:ext cx="5961063"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302397DD-85CD-49DC-8E6B-62CB408E8A3E}" type="slidenum">
              <a:rPr lang="zh-CN" altLang="en-US" smtClean="0"/>
              <a:pPr/>
              <a:t>‹#›</a:t>
            </a:fld>
            <a:endParaRPr lang="zh-CN" altLang="en-US"/>
          </a:p>
        </p:txBody>
      </p:sp>
    </p:spTree>
    <p:extLst>
      <p:ext uri="{BB962C8B-B14F-4D97-AF65-F5344CB8AC3E}">
        <p14:creationId xmlns:p14="http://schemas.microsoft.com/office/powerpoint/2010/main" val="217138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2397DD-85CD-49DC-8E6B-62CB408E8A3E}"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2010 83.779298+20</a:t>
            </a:r>
          </a:p>
          <a:p>
            <a:endParaRPr lang="zh-CN" altLang="en-US" smtClean="0"/>
          </a:p>
        </p:txBody>
      </p:sp>
      <p:sp>
        <p:nvSpPr>
          <p:cNvPr id="4" name="灯片编号占位符 3"/>
          <p:cNvSpPr>
            <a:spLocks noGrp="1"/>
          </p:cNvSpPr>
          <p:nvPr>
            <p:ph type="sldNum" sz="quarter" idx="5"/>
          </p:nvPr>
        </p:nvSpPr>
        <p:spPr/>
        <p:txBody>
          <a:bodyPr/>
          <a:lstStyle/>
          <a:p>
            <a:pPr>
              <a:defRPr/>
            </a:pPr>
            <a:fld id="{A304374E-5E58-4075-8EFD-D4C3E65419C1}" type="slidenum">
              <a:rPr lang="zh-CN" altLang="en-US" smtClean="0"/>
              <a:pPr>
                <a:defRPr/>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03174BC8-54D1-4E7F-A43E-35E328F5E6DD}" type="slidenum">
              <a:rPr lang="zh-CN" altLang="en-US" smtClean="0"/>
              <a:pPr>
                <a:defRPr/>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9DEAFE-AC36-48C5-AD38-1EBA26A841D0}" type="datetimeFigureOut">
              <a:rPr lang="zh-CN" altLang="en-US" smtClean="0"/>
              <a:pPr/>
              <a:t>2018-12-14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79D9B0-39AF-4BA4-9EE4-68C9BE045A5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39DEAFE-AC36-48C5-AD38-1EBA26A841D0}" type="datetimeFigureOut">
              <a:rPr lang="zh-CN" altLang="en-US" smtClean="0"/>
              <a:pPr/>
              <a:t>2018-12-14</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D79D9B0-39AF-4BA4-9EE4-68C9BE045A5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sfc.gov.cn/nsfc/cen/lhbgs/index.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sfc.gov.cn/nsfc/cen/00/its/jiandu991013/jiandu2.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i.nsfc.gov.c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chart" Target="../charts/chart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1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oleObject" Target="../embeddings/oleObject1.bin"/><Relationship Id="rId5" Type="http://schemas.openxmlformats.org/officeDocument/2006/relationships/tags" Target="../tags/tag4.xml"/><Relationship Id="rId10" Type="http://schemas.openxmlformats.org/officeDocument/2006/relationships/notesSlide" Target="../notesSlides/notesSlide2.xml"/><Relationship Id="rId4" Type="http://schemas.openxmlformats.org/officeDocument/2006/relationships/tags" Target="../tags/tag3.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oic@nsfc.gov.cn" TargetMode="External"/><Relationship Id="rId2" Type="http://schemas.openxmlformats.org/officeDocument/2006/relationships/hyperlink" Target="http://ri.nsfc.gov.c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5720" y="1428740"/>
            <a:ext cx="8643998" cy="1857387"/>
          </a:xfrm>
        </p:spPr>
        <p:txBody>
          <a:bodyPr>
            <a:noAutofit/>
          </a:bodyPr>
          <a:lstStyle/>
          <a:p>
            <a:r>
              <a:rPr lang="zh-CN" altLang="en-US" b="1" dirty="0" smtClean="0">
                <a:solidFill>
                  <a:schemeClr val="tx2">
                    <a:lumMod val="75000"/>
                  </a:schemeClr>
                </a:solidFill>
                <a:latin typeface="微软雅黑" pitchFamily="34" charset="-122"/>
                <a:ea typeface="微软雅黑" pitchFamily="34" charset="-122"/>
              </a:rPr>
              <a:t>新时期科学基金监督体系建设工作</a:t>
            </a:r>
            <a:endParaRPr lang="zh-CN" altLang="en-US" b="1" dirty="0">
              <a:solidFill>
                <a:schemeClr val="tx2">
                  <a:lumMod val="75000"/>
                </a:schemeClr>
              </a:solidFill>
              <a:latin typeface="微软雅黑" pitchFamily="34" charset="-122"/>
              <a:ea typeface="微软雅黑" pitchFamily="34" charset="-122"/>
            </a:endParaRPr>
          </a:p>
        </p:txBody>
      </p:sp>
      <p:sp>
        <p:nvSpPr>
          <p:cNvPr id="4" name="矩形 3"/>
          <p:cNvSpPr/>
          <p:nvPr/>
        </p:nvSpPr>
        <p:spPr>
          <a:xfrm>
            <a:off x="285720" y="3848189"/>
            <a:ext cx="8572560" cy="1077218"/>
          </a:xfrm>
          <a:prstGeom prst="rect">
            <a:avLst/>
          </a:prstGeom>
        </p:spPr>
        <p:txBody>
          <a:bodyPr wrap="square">
            <a:spAutoFit/>
          </a:bodyPr>
          <a:lstStyle/>
          <a:p>
            <a:pPr algn="ctr"/>
            <a:r>
              <a:rPr lang="zh-CN" altLang="en-US" sz="2800" b="1" dirty="0" smtClean="0">
                <a:solidFill>
                  <a:schemeClr val="accent1">
                    <a:lumMod val="50000"/>
                  </a:schemeClr>
                </a:solidFill>
                <a:latin typeface="微软雅黑" pitchFamily="34" charset="-122"/>
                <a:ea typeface="微软雅黑" pitchFamily="34" charset="-122"/>
              </a:rPr>
              <a:t>科研诚信建设办公室</a:t>
            </a:r>
            <a:endParaRPr lang="en-US" altLang="zh-CN" sz="2800" b="1" dirty="0" smtClean="0">
              <a:solidFill>
                <a:schemeClr val="accent1">
                  <a:lumMod val="50000"/>
                </a:schemeClr>
              </a:solidFill>
              <a:latin typeface="微软雅黑" pitchFamily="34" charset="-122"/>
              <a:ea typeface="微软雅黑" pitchFamily="34" charset="-122"/>
              <a:cs typeface="Times New Roman" pitchFamily="18" charset="0"/>
            </a:endParaRPr>
          </a:p>
          <a:p>
            <a:pPr algn="ctr">
              <a:lnSpc>
                <a:spcPct val="150000"/>
              </a:lnSpc>
            </a:pPr>
            <a:r>
              <a:rPr lang="en-US" altLang="zh-CN" sz="2400" b="1" dirty="0" smtClean="0">
                <a:solidFill>
                  <a:schemeClr val="accent1">
                    <a:lumMod val="50000"/>
                  </a:schemeClr>
                </a:solidFill>
                <a:latin typeface="微软雅黑" pitchFamily="34" charset="-122"/>
                <a:ea typeface="微软雅黑" pitchFamily="34" charset="-122"/>
                <a:cs typeface="Times New Roman" pitchFamily="18" charset="0"/>
              </a:rPr>
              <a:t>2018</a:t>
            </a:r>
            <a:r>
              <a:rPr lang="zh-CN" altLang="en-US" sz="2400" b="1" dirty="0" smtClean="0">
                <a:solidFill>
                  <a:schemeClr val="accent1">
                    <a:lumMod val="50000"/>
                  </a:schemeClr>
                </a:solidFill>
                <a:latin typeface="微软雅黑" pitchFamily="34" charset="-122"/>
                <a:ea typeface="微软雅黑" pitchFamily="34" charset="-122"/>
                <a:cs typeface="Times New Roman" pitchFamily="18" charset="0"/>
              </a:rPr>
              <a:t>年</a:t>
            </a:r>
            <a:r>
              <a:rPr lang="en-US" altLang="zh-CN" sz="2400" b="1" dirty="0" smtClean="0">
                <a:solidFill>
                  <a:schemeClr val="accent1">
                    <a:lumMod val="50000"/>
                  </a:schemeClr>
                </a:solidFill>
                <a:latin typeface="微软雅黑" pitchFamily="34" charset="-122"/>
                <a:ea typeface="微软雅黑" pitchFamily="34" charset="-122"/>
                <a:cs typeface="Times New Roman" pitchFamily="18" charset="0"/>
              </a:rPr>
              <a:t>12</a:t>
            </a:r>
            <a:r>
              <a:rPr lang="zh-CN" altLang="en-US" sz="2400" b="1" dirty="0" smtClean="0">
                <a:solidFill>
                  <a:schemeClr val="accent1">
                    <a:lumMod val="50000"/>
                  </a:schemeClr>
                </a:solidFill>
                <a:latin typeface="微软雅黑" pitchFamily="34" charset="-122"/>
                <a:ea typeface="微软雅黑" pitchFamily="34" charset="-122"/>
                <a:cs typeface="Times New Roman" pitchFamily="18" charset="0"/>
              </a:rPr>
              <a:t>月</a:t>
            </a:r>
            <a:r>
              <a:rPr lang="en-US" altLang="zh-CN" sz="2400" b="1" dirty="0" smtClean="0">
                <a:solidFill>
                  <a:schemeClr val="accent1">
                    <a:lumMod val="50000"/>
                  </a:schemeClr>
                </a:solidFill>
                <a:latin typeface="微软雅黑" pitchFamily="34" charset="-122"/>
                <a:ea typeface="微软雅黑" pitchFamily="34" charset="-122"/>
                <a:cs typeface="Times New Roman" pitchFamily="18" charset="0"/>
              </a:rPr>
              <a:t>12</a:t>
            </a:r>
            <a:r>
              <a:rPr lang="zh-CN" altLang="en-US" sz="2400" b="1" dirty="0" smtClean="0">
                <a:solidFill>
                  <a:schemeClr val="accent1">
                    <a:lumMod val="50000"/>
                  </a:schemeClr>
                </a:solidFill>
                <a:latin typeface="微软雅黑" pitchFamily="34" charset="-122"/>
                <a:ea typeface="微软雅黑" pitchFamily="34" charset="-122"/>
                <a:cs typeface="Times New Roman" pitchFamily="18" charset="0"/>
              </a:rPr>
              <a:t>日</a:t>
            </a:r>
            <a:endParaRPr lang="zh-CN" altLang="en-US" sz="2400" b="1" dirty="0">
              <a:solidFill>
                <a:schemeClr val="accent1">
                  <a:lumMod val="50000"/>
                </a:schemeClr>
              </a:solidFill>
              <a:latin typeface="微软雅黑" pitchFamily="34" charset="-122"/>
              <a:ea typeface="微软雅黑" pitchFamily="34" charset="-122"/>
              <a:cs typeface="Times New Roman" pitchFamily="18" charset="0"/>
            </a:endParaRPr>
          </a:p>
        </p:txBody>
      </p:sp>
      <p:pic>
        <p:nvPicPr>
          <p:cNvPr id="5" name="图片 4" descr="图片1.jpg"/>
          <p:cNvPicPr>
            <a:picLocks noChangeAspect="1"/>
          </p:cNvPicPr>
          <p:nvPr/>
        </p:nvPicPr>
        <p:blipFill>
          <a:blip r:embed="rId2" cstate="print"/>
          <a:stretch>
            <a:fillRect/>
          </a:stretch>
        </p:blipFill>
        <p:spPr>
          <a:xfrm>
            <a:off x="27152" y="49188"/>
            <a:ext cx="4544848" cy="10001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85720" y="2571748"/>
            <a:ext cx="8572560" cy="1500198"/>
          </a:xfrm>
        </p:spPr>
        <p:txBody>
          <a:bodyPr/>
          <a:lstStyle/>
          <a:p>
            <a:pPr algn="ctr">
              <a:spcBef>
                <a:spcPts val="1200"/>
              </a:spcBef>
              <a:buFont typeface="Wingdings" pitchFamily="2" charset="2"/>
              <a:buChar char="l"/>
              <a:defRPr/>
            </a:pPr>
            <a:r>
              <a:rPr lang="zh-CN" altLang="en-US" b="1" dirty="0" smtClean="0">
                <a:solidFill>
                  <a:srgbClr val="002060"/>
                </a:solidFill>
                <a:latin typeface="微软雅黑" pitchFamily="34" charset="-122"/>
                <a:ea typeface="微软雅黑" pitchFamily="34" charset="-122"/>
              </a:rPr>
              <a:t>推进</a:t>
            </a:r>
            <a:r>
              <a:rPr lang="zh-CN" altLang="en-US" b="1" dirty="0" smtClean="0">
                <a:solidFill>
                  <a:srgbClr val="0070C0"/>
                </a:solidFill>
                <a:latin typeface="微软雅黑" pitchFamily="34" charset="-122"/>
                <a:ea typeface="微软雅黑" pitchFamily="34" charset="-122"/>
              </a:rPr>
              <a:t>科研诚信</a:t>
            </a:r>
            <a:r>
              <a:rPr lang="zh-CN" altLang="en-US" b="1" dirty="0" smtClean="0">
                <a:solidFill>
                  <a:srgbClr val="002060"/>
                </a:solidFill>
                <a:latin typeface="微软雅黑" pitchFamily="34" charset="-122"/>
                <a:ea typeface="微软雅黑" pitchFamily="34" charset="-122"/>
              </a:rPr>
              <a:t>建设，查处科研</a:t>
            </a:r>
            <a:r>
              <a:rPr lang="zh-CN" altLang="en-US" b="1" dirty="0" smtClean="0">
                <a:solidFill>
                  <a:srgbClr val="0070C0"/>
                </a:solidFill>
                <a:latin typeface="微软雅黑" pitchFamily="34" charset="-122"/>
                <a:ea typeface="微软雅黑" pitchFamily="34" charset="-122"/>
              </a:rPr>
              <a:t>不端行为</a:t>
            </a:r>
            <a:endParaRPr lang="en-US" altLang="zh-CN" b="1" dirty="0" smtClean="0">
              <a:solidFill>
                <a:srgbClr val="0070C0"/>
              </a:solidFill>
              <a:latin typeface="微软雅黑" pitchFamily="34" charset="-122"/>
              <a:ea typeface="微软雅黑" pitchFamily="34" charset="-122"/>
            </a:endParaRPr>
          </a:p>
          <a:p>
            <a:pPr algn="ctr">
              <a:spcBef>
                <a:spcPts val="1200"/>
              </a:spcBef>
              <a:buFont typeface="Wingdings" pitchFamily="2" charset="2"/>
              <a:buChar char="l"/>
              <a:defRPr/>
            </a:pPr>
            <a:r>
              <a:rPr lang="zh-CN" altLang="en-US" b="1" dirty="0" smtClean="0">
                <a:solidFill>
                  <a:srgbClr val="002060"/>
                </a:solidFill>
                <a:latin typeface="微软雅黑" pitchFamily="34" charset="-122"/>
                <a:ea typeface="微软雅黑" pitchFamily="34" charset="-122"/>
              </a:rPr>
              <a:t>开展</a:t>
            </a:r>
            <a:r>
              <a:rPr lang="zh-CN" altLang="en-US" b="1" dirty="0" smtClean="0">
                <a:solidFill>
                  <a:srgbClr val="0070C0"/>
                </a:solidFill>
                <a:latin typeface="微软雅黑" pitchFamily="34" charset="-122"/>
                <a:ea typeface="微软雅黑" pitchFamily="34" charset="-122"/>
              </a:rPr>
              <a:t>监督检查</a:t>
            </a:r>
            <a:r>
              <a:rPr lang="zh-CN" altLang="en-US" b="1" dirty="0" smtClean="0">
                <a:solidFill>
                  <a:srgbClr val="002060"/>
                </a:solidFill>
                <a:latin typeface="微软雅黑" pitchFamily="34" charset="-122"/>
                <a:ea typeface="微软雅黑" pitchFamily="34" charset="-122"/>
              </a:rPr>
              <a:t>工作，保障项目</a:t>
            </a:r>
            <a:r>
              <a:rPr lang="zh-CN" altLang="en-US" b="1" dirty="0" smtClean="0">
                <a:solidFill>
                  <a:srgbClr val="0070C0"/>
                </a:solidFill>
                <a:latin typeface="微软雅黑" pitchFamily="34" charset="-122"/>
                <a:ea typeface="微软雅黑" pitchFamily="34" charset="-122"/>
              </a:rPr>
              <a:t>资金安全</a:t>
            </a:r>
            <a:endParaRPr lang="en-US" altLang="zh-CN" b="1" dirty="0" smtClean="0">
              <a:solidFill>
                <a:srgbClr val="0070C0"/>
              </a:solidFill>
              <a:latin typeface="微软雅黑" pitchFamily="34" charset="-122"/>
              <a:ea typeface="微软雅黑" pitchFamily="34" charset="-122"/>
            </a:endParaRPr>
          </a:p>
        </p:txBody>
      </p:sp>
      <p:sp>
        <p:nvSpPr>
          <p:cNvPr id="6" name="矩形 5"/>
          <p:cNvSpPr/>
          <p:nvPr/>
        </p:nvSpPr>
        <p:spPr>
          <a:xfrm>
            <a:off x="285720" y="1357302"/>
            <a:ext cx="8572560" cy="707886"/>
          </a:xfrm>
          <a:prstGeom prst="rect">
            <a:avLst/>
          </a:prstGeom>
        </p:spPr>
        <p:txBody>
          <a:bodyPr wrap="square">
            <a:spAutoFit/>
          </a:bodyPr>
          <a:lstStyle/>
          <a:p>
            <a:r>
              <a:rPr lang="zh-CN" altLang="en-US" sz="4000" b="1" dirty="0" smtClean="0">
                <a:solidFill>
                  <a:srgbClr val="800000"/>
                </a:solidFill>
                <a:latin typeface="华文中宋" pitchFamily="2" charset="-122"/>
                <a:ea typeface="华文中宋" pitchFamily="2" charset="-122"/>
              </a:rPr>
              <a:t>监督内容</a:t>
            </a:r>
            <a:endParaRPr lang="zh-CN" altLang="en-US" sz="4000" b="1" dirty="0">
              <a:solidFill>
                <a:srgbClr val="800000"/>
              </a:solidFill>
              <a:latin typeface="华文中宋" pitchFamily="2" charset="-122"/>
              <a:ea typeface="华文中宋" pitchFamily="2" charset="-122"/>
            </a:endParaRPr>
          </a:p>
        </p:txBody>
      </p:sp>
      <p:sp>
        <p:nvSpPr>
          <p:cNvPr id="7"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p>
        </p:txBody>
      </p:sp>
      <p:cxnSp>
        <p:nvCxnSpPr>
          <p:cNvPr id="8" name="直接连接符 7"/>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20" y="1071550"/>
            <a:ext cx="8572560" cy="707886"/>
          </a:xfrm>
          <a:prstGeom prst="rect">
            <a:avLst/>
          </a:prstGeom>
        </p:spPr>
        <p:txBody>
          <a:bodyPr wrap="square">
            <a:spAutoFit/>
          </a:bodyPr>
          <a:lstStyle/>
          <a:p>
            <a:r>
              <a:rPr lang="zh-CN" altLang="en-US" sz="4000" b="1" dirty="0" smtClean="0">
                <a:solidFill>
                  <a:srgbClr val="800000"/>
                </a:solidFill>
                <a:latin typeface="华文中宋" pitchFamily="2" charset="-122"/>
                <a:ea typeface="华文中宋" pitchFamily="2" charset="-122"/>
              </a:rPr>
              <a:t>监督机构</a:t>
            </a:r>
            <a:endParaRPr lang="zh-CN" altLang="en-US" sz="4000" b="1" dirty="0">
              <a:solidFill>
                <a:srgbClr val="800000"/>
              </a:solidFill>
              <a:latin typeface="华文中宋" pitchFamily="2" charset="-122"/>
              <a:ea typeface="华文中宋" pitchFamily="2" charset="-122"/>
            </a:endParaRPr>
          </a:p>
        </p:txBody>
      </p:sp>
      <p:sp>
        <p:nvSpPr>
          <p:cNvPr id="7"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p>
        </p:txBody>
      </p:sp>
      <p:cxnSp>
        <p:nvCxnSpPr>
          <p:cNvPr id="8" name="直接连接符 7"/>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49313" y="1785930"/>
            <a:ext cx="2714644" cy="642942"/>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itchFamily="34" charset="-122"/>
                <a:ea typeface="微软雅黑" pitchFamily="34" charset="-122"/>
              </a:rPr>
              <a:t>科研诚信建设办公室</a:t>
            </a:r>
            <a:endParaRPr lang="zh-CN" altLang="en-US" sz="2000" b="1" dirty="0">
              <a:solidFill>
                <a:schemeClr val="bg1"/>
              </a:solidFill>
              <a:latin typeface="微软雅黑" pitchFamily="34" charset="-122"/>
              <a:ea typeface="微软雅黑" pitchFamily="34" charset="-122"/>
            </a:endParaRPr>
          </a:p>
        </p:txBody>
      </p:sp>
      <p:sp>
        <p:nvSpPr>
          <p:cNvPr id="13" name="矩形 12"/>
          <p:cNvSpPr/>
          <p:nvPr/>
        </p:nvSpPr>
        <p:spPr>
          <a:xfrm>
            <a:off x="1391925" y="2857500"/>
            <a:ext cx="1800000" cy="720000"/>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itchFamily="34" charset="-122"/>
                <a:ea typeface="微软雅黑" pitchFamily="34" charset="-122"/>
              </a:rPr>
              <a:t>综合秘书处</a:t>
            </a:r>
            <a:endParaRPr lang="zh-CN" altLang="en-US" sz="2000" b="1" dirty="0">
              <a:solidFill>
                <a:schemeClr val="bg1"/>
              </a:solidFill>
              <a:latin typeface="微软雅黑" pitchFamily="34" charset="-122"/>
              <a:ea typeface="微软雅黑" pitchFamily="34" charset="-122"/>
            </a:endParaRPr>
          </a:p>
        </p:txBody>
      </p:sp>
      <p:sp>
        <p:nvSpPr>
          <p:cNvPr id="14" name="矩形 13"/>
          <p:cNvSpPr/>
          <p:nvPr/>
        </p:nvSpPr>
        <p:spPr>
          <a:xfrm>
            <a:off x="3677941" y="2857500"/>
            <a:ext cx="1800000" cy="720000"/>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itchFamily="34" charset="-122"/>
                <a:ea typeface="微软雅黑" pitchFamily="34" charset="-122"/>
              </a:rPr>
              <a:t>监督一处</a:t>
            </a:r>
            <a:endParaRPr lang="en-US" altLang="zh-CN" sz="2000" b="1" dirty="0" smtClean="0">
              <a:solidFill>
                <a:schemeClr val="bg1"/>
              </a:solidFill>
              <a:latin typeface="微软雅黑" pitchFamily="34" charset="-122"/>
              <a:ea typeface="微软雅黑" pitchFamily="34" charset="-122"/>
            </a:endParaRPr>
          </a:p>
          <a:p>
            <a:pPr algn="ctr"/>
            <a:r>
              <a:rPr lang="zh-CN" altLang="en-US" sz="1600" b="1" dirty="0" smtClean="0">
                <a:solidFill>
                  <a:schemeClr val="bg1"/>
                </a:solidFill>
                <a:latin typeface="微软雅黑" pitchFamily="34" charset="-122"/>
                <a:ea typeface="微软雅黑" pitchFamily="34" charset="-122"/>
              </a:rPr>
              <a:t>（监委会办公室）</a:t>
            </a:r>
            <a:endParaRPr lang="zh-CN" altLang="en-US" sz="1600" b="1" dirty="0">
              <a:solidFill>
                <a:schemeClr val="bg1"/>
              </a:solidFill>
              <a:latin typeface="微软雅黑" pitchFamily="34" charset="-122"/>
              <a:ea typeface="微软雅黑" pitchFamily="34" charset="-122"/>
            </a:endParaRPr>
          </a:p>
        </p:txBody>
      </p:sp>
      <p:sp>
        <p:nvSpPr>
          <p:cNvPr id="15" name="矩形 14"/>
          <p:cNvSpPr/>
          <p:nvPr/>
        </p:nvSpPr>
        <p:spPr>
          <a:xfrm>
            <a:off x="5963957" y="2857500"/>
            <a:ext cx="1800000" cy="720000"/>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itchFamily="34" charset="-122"/>
                <a:ea typeface="微软雅黑" pitchFamily="34" charset="-122"/>
              </a:rPr>
              <a:t>监督二处</a:t>
            </a:r>
            <a:endParaRPr lang="zh-CN" altLang="en-US" sz="2000" b="1" dirty="0">
              <a:solidFill>
                <a:schemeClr val="bg1"/>
              </a:solidFill>
              <a:latin typeface="微软雅黑" pitchFamily="34" charset="-122"/>
              <a:ea typeface="微软雅黑" pitchFamily="34" charset="-122"/>
            </a:endParaRPr>
          </a:p>
        </p:txBody>
      </p:sp>
      <p:cxnSp>
        <p:nvCxnSpPr>
          <p:cNvPr id="20" name="直接连接符 19"/>
          <p:cNvCxnSpPr/>
          <p:nvPr/>
        </p:nvCxnSpPr>
        <p:spPr>
          <a:xfrm>
            <a:off x="2258767" y="2643186"/>
            <a:ext cx="4608000" cy="1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flipH="1" flipV="1">
            <a:off x="2188262" y="2732392"/>
            <a:ext cx="180000" cy="1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flipH="1" flipV="1">
            <a:off x="6767222" y="2732392"/>
            <a:ext cx="180000" cy="1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flipH="1" flipV="1">
            <a:off x="4409429" y="2626078"/>
            <a:ext cx="396000" cy="1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91925" y="3643318"/>
            <a:ext cx="1800000" cy="41433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70C0"/>
                </a:solidFill>
                <a:latin typeface="微软雅黑" pitchFamily="34" charset="-122"/>
                <a:ea typeface="微软雅黑" pitchFamily="34" charset="-122"/>
              </a:rPr>
              <a:t>日常行政工作</a:t>
            </a:r>
            <a:endParaRPr lang="zh-CN" altLang="en-US" b="1" dirty="0">
              <a:solidFill>
                <a:srgbClr val="0070C0"/>
              </a:solidFill>
              <a:latin typeface="微软雅黑" pitchFamily="34" charset="-122"/>
              <a:ea typeface="微软雅黑" pitchFamily="34" charset="-122"/>
            </a:endParaRPr>
          </a:p>
        </p:txBody>
      </p:sp>
      <p:sp>
        <p:nvSpPr>
          <p:cNvPr id="27" name="矩形 26"/>
          <p:cNvSpPr/>
          <p:nvPr/>
        </p:nvSpPr>
        <p:spPr>
          <a:xfrm>
            <a:off x="3677941" y="3643318"/>
            <a:ext cx="1800000" cy="41433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70C0"/>
                </a:solidFill>
                <a:latin typeface="微软雅黑" pitchFamily="34" charset="-122"/>
                <a:ea typeface="微软雅黑" pitchFamily="34" charset="-122"/>
              </a:rPr>
              <a:t>科研诚信建设</a:t>
            </a:r>
            <a:endParaRPr lang="zh-CN" altLang="en-US" b="1" dirty="0">
              <a:solidFill>
                <a:srgbClr val="0070C0"/>
              </a:solidFill>
              <a:latin typeface="微软雅黑" pitchFamily="34" charset="-122"/>
              <a:ea typeface="微软雅黑" pitchFamily="34" charset="-122"/>
            </a:endParaRPr>
          </a:p>
        </p:txBody>
      </p:sp>
      <p:sp>
        <p:nvSpPr>
          <p:cNvPr id="28" name="矩形 27"/>
          <p:cNvSpPr/>
          <p:nvPr/>
        </p:nvSpPr>
        <p:spPr>
          <a:xfrm>
            <a:off x="5963957" y="3643318"/>
            <a:ext cx="1800000" cy="41433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70C0"/>
                </a:solidFill>
                <a:latin typeface="微软雅黑" pitchFamily="34" charset="-122"/>
                <a:ea typeface="微软雅黑" pitchFamily="34" charset="-122"/>
              </a:rPr>
              <a:t>经费监督检查</a:t>
            </a:r>
            <a:endParaRPr lang="zh-CN" altLang="en-US" b="1" dirty="0">
              <a:solidFill>
                <a:srgbClr val="0070C0"/>
              </a:solidFill>
              <a:latin typeface="微软雅黑" pitchFamily="34" charset="-122"/>
              <a:ea typeface="微软雅黑" pitchFamily="34" charset="-122"/>
            </a:endParaRPr>
          </a:p>
        </p:txBody>
      </p:sp>
      <p:sp>
        <p:nvSpPr>
          <p:cNvPr id="29" name="下箭头 28"/>
          <p:cNvSpPr/>
          <p:nvPr/>
        </p:nvSpPr>
        <p:spPr>
          <a:xfrm>
            <a:off x="4291007" y="4143384"/>
            <a:ext cx="571504" cy="360000"/>
          </a:xfrm>
          <a:prstGeom prst="down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下箭头 29"/>
          <p:cNvSpPr/>
          <p:nvPr/>
        </p:nvSpPr>
        <p:spPr>
          <a:xfrm>
            <a:off x="6606899" y="4143384"/>
            <a:ext cx="571504" cy="360000"/>
          </a:xfrm>
          <a:prstGeom prst="down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3677941" y="4565085"/>
            <a:ext cx="1785950" cy="830997"/>
          </a:xfrm>
          <a:prstGeom prst="rect">
            <a:avLst/>
          </a:prstGeom>
          <a:solidFill>
            <a:schemeClr val="accent6">
              <a:lumMod val="75000"/>
            </a:schemeClr>
          </a:solidFill>
        </p:spPr>
        <p:txBody>
          <a:bodyPr wrap="square" rtlCol="0">
            <a:spAutoFit/>
          </a:bodyPr>
          <a:lstStyle/>
          <a:p>
            <a:pPr algn="ctr">
              <a:buFont typeface="Wingdings" pitchFamily="2" charset="2"/>
              <a:buChar char="l"/>
            </a:pPr>
            <a:r>
              <a:rPr lang="zh-CN" altLang="en-US" sz="1600" b="1" dirty="0" smtClean="0">
                <a:solidFill>
                  <a:schemeClr val="bg1"/>
                </a:solidFill>
                <a:latin typeface="微软雅黑" pitchFamily="34" charset="-122"/>
                <a:ea typeface="微软雅黑" pitchFamily="34" charset="-122"/>
              </a:rPr>
              <a:t> 科研人员</a:t>
            </a:r>
            <a:endParaRPr lang="en-US" altLang="zh-CN" sz="1600" b="1" dirty="0" smtClean="0">
              <a:solidFill>
                <a:schemeClr val="bg1"/>
              </a:solidFill>
              <a:latin typeface="微软雅黑" pitchFamily="34" charset="-122"/>
              <a:ea typeface="微软雅黑" pitchFamily="34" charset="-122"/>
            </a:endParaRPr>
          </a:p>
          <a:p>
            <a:pPr algn="ctr">
              <a:buFont typeface="Wingdings" pitchFamily="2" charset="2"/>
              <a:buChar char="l"/>
            </a:pPr>
            <a:r>
              <a:rPr lang="zh-CN" altLang="en-US" sz="1600" b="1" dirty="0" smtClean="0">
                <a:solidFill>
                  <a:schemeClr val="bg1"/>
                </a:solidFill>
                <a:latin typeface="微软雅黑" pitchFamily="34" charset="-122"/>
                <a:ea typeface="微软雅黑" pitchFamily="34" charset="-122"/>
              </a:rPr>
              <a:t> 依托单位</a:t>
            </a:r>
            <a:endParaRPr lang="en-US" altLang="zh-CN" sz="1600" b="1" dirty="0" smtClean="0">
              <a:solidFill>
                <a:schemeClr val="bg1"/>
              </a:solidFill>
              <a:latin typeface="微软雅黑" pitchFamily="34" charset="-122"/>
              <a:ea typeface="微软雅黑" pitchFamily="34" charset="-122"/>
            </a:endParaRPr>
          </a:p>
          <a:p>
            <a:pPr algn="ctr">
              <a:buFont typeface="Wingdings" pitchFamily="2" charset="2"/>
              <a:buChar char="l"/>
            </a:pPr>
            <a:r>
              <a:rPr lang="zh-CN" altLang="en-US" sz="1600" b="1" dirty="0" smtClean="0">
                <a:solidFill>
                  <a:schemeClr val="bg1"/>
                </a:solidFill>
                <a:latin typeface="微软雅黑" pitchFamily="34" charset="-122"/>
                <a:ea typeface="微软雅黑" pitchFamily="34" charset="-122"/>
              </a:rPr>
              <a:t> 评审专家</a:t>
            </a:r>
            <a:endParaRPr lang="zh-CN" altLang="en-US" sz="1600" b="1" dirty="0">
              <a:solidFill>
                <a:schemeClr val="bg1"/>
              </a:solidFill>
              <a:latin typeface="微软雅黑" pitchFamily="34" charset="-122"/>
              <a:ea typeface="微软雅黑" pitchFamily="34" charset="-122"/>
            </a:endParaRPr>
          </a:p>
        </p:txBody>
      </p:sp>
      <p:sp>
        <p:nvSpPr>
          <p:cNvPr id="34" name="TextBox 33"/>
          <p:cNvSpPr txBox="1"/>
          <p:nvPr/>
        </p:nvSpPr>
        <p:spPr>
          <a:xfrm>
            <a:off x="6000760" y="4572012"/>
            <a:ext cx="1785950" cy="830997"/>
          </a:xfrm>
          <a:prstGeom prst="rect">
            <a:avLst/>
          </a:prstGeom>
          <a:solidFill>
            <a:schemeClr val="accent6">
              <a:lumMod val="75000"/>
            </a:schemeClr>
          </a:solidFill>
        </p:spPr>
        <p:txBody>
          <a:bodyPr wrap="square" rtlCol="0">
            <a:spAutoFit/>
          </a:bodyPr>
          <a:lstStyle/>
          <a:p>
            <a:pPr algn="ctr">
              <a:buFont typeface="Wingdings" pitchFamily="2" charset="2"/>
              <a:buChar char="l"/>
            </a:pPr>
            <a:r>
              <a:rPr lang="zh-CN" altLang="en-US" sz="1600" b="1" dirty="0" smtClean="0">
                <a:solidFill>
                  <a:schemeClr val="bg1"/>
                </a:solidFill>
                <a:latin typeface="微软雅黑" pitchFamily="34" charset="-122"/>
                <a:ea typeface="微软雅黑" pitchFamily="34" charset="-122"/>
              </a:rPr>
              <a:t> 科研人员</a:t>
            </a:r>
            <a:endParaRPr lang="en-US" altLang="zh-CN" sz="1600" b="1" dirty="0" smtClean="0">
              <a:solidFill>
                <a:schemeClr val="bg1"/>
              </a:solidFill>
              <a:latin typeface="微软雅黑" pitchFamily="34" charset="-122"/>
              <a:ea typeface="微软雅黑" pitchFamily="34" charset="-122"/>
            </a:endParaRPr>
          </a:p>
          <a:p>
            <a:pPr algn="ctr">
              <a:buFont typeface="Wingdings" pitchFamily="2" charset="2"/>
              <a:buChar char="l"/>
            </a:pPr>
            <a:endParaRPr lang="en-US" altLang="zh-CN" sz="1600" b="1" dirty="0" smtClean="0">
              <a:solidFill>
                <a:schemeClr val="bg1"/>
              </a:solidFill>
              <a:latin typeface="微软雅黑" pitchFamily="34" charset="-122"/>
              <a:ea typeface="微软雅黑" pitchFamily="34" charset="-122"/>
            </a:endParaRPr>
          </a:p>
          <a:p>
            <a:pPr algn="ctr">
              <a:buFont typeface="Wingdings" pitchFamily="2" charset="2"/>
              <a:buChar char="l"/>
            </a:pPr>
            <a:r>
              <a:rPr lang="zh-CN" altLang="en-US" sz="1600" b="1" dirty="0" smtClean="0">
                <a:solidFill>
                  <a:schemeClr val="bg1"/>
                </a:solidFill>
                <a:latin typeface="微软雅黑" pitchFamily="34" charset="-122"/>
                <a:ea typeface="微软雅黑" pitchFamily="34" charset="-122"/>
              </a:rPr>
              <a:t> 依托单位</a:t>
            </a:r>
            <a:endParaRPr lang="zh-CN" altLang="en-US" sz="16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sp>
        <p:nvSpPr>
          <p:cNvPr id="5" name="矩形 4"/>
          <p:cNvSpPr/>
          <p:nvPr/>
        </p:nvSpPr>
        <p:spPr>
          <a:xfrm>
            <a:off x="142844" y="928674"/>
            <a:ext cx="8858312" cy="887422"/>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（一）提升监督效能，加大惩戒力度。</a:t>
            </a:r>
          </a:p>
          <a:p>
            <a:pPr>
              <a:lnSpc>
                <a:spcPts val="2500"/>
              </a:lnSpc>
              <a:spcBef>
                <a:spcPts val="1200"/>
              </a:spcBef>
              <a:buFont typeface="Wingdings" pitchFamily="2" charset="2"/>
              <a:buChar char="l"/>
            </a:pPr>
            <a:r>
              <a:rPr lang="zh-CN" altLang="en-US" sz="2000" b="1" dirty="0" smtClean="0">
                <a:solidFill>
                  <a:schemeClr val="tx2">
                    <a:lumMod val="75000"/>
                  </a:schemeClr>
                </a:solidFill>
                <a:latin typeface="微软雅黑" pitchFamily="34" charset="-122"/>
                <a:ea typeface="微软雅黑" pitchFamily="34" charset="-122"/>
              </a:rPr>
              <a:t>  坚持以“零容忍”的态度，保持对科研不端行为严厉惩治的高压态势。</a:t>
            </a:r>
            <a:endParaRPr lang="en-US" altLang="zh-CN" sz="2000" b="1" dirty="0" smtClean="0">
              <a:solidFill>
                <a:schemeClr val="tx2">
                  <a:lumMod val="75000"/>
                </a:schemeClr>
              </a:solidFill>
              <a:latin typeface="微软雅黑" pitchFamily="34" charset="-122"/>
              <a:ea typeface="微软雅黑" pitchFamily="34" charset="-122"/>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311999" y="1947442"/>
            <a:ext cx="5331967" cy="3653258"/>
            <a:chOff x="3000364" y="1947442"/>
            <a:chExt cx="5331967" cy="3653258"/>
          </a:xfrm>
        </p:grpSpPr>
        <p:graphicFrame>
          <p:nvGraphicFramePr>
            <p:cNvPr id="15" name="图表 14"/>
            <p:cNvGraphicFramePr/>
            <p:nvPr/>
          </p:nvGraphicFramePr>
          <p:xfrm>
            <a:off x="3000364" y="2357434"/>
            <a:ext cx="4714908" cy="3243266"/>
          </p:xfrm>
          <a:graphic>
            <a:graphicData uri="http://schemas.openxmlformats.org/drawingml/2006/chart">
              <c:chart xmlns:c="http://schemas.openxmlformats.org/drawingml/2006/chart" xmlns:r="http://schemas.openxmlformats.org/officeDocument/2006/relationships" r:id="rId2"/>
            </a:graphicData>
          </a:graphic>
        </p:graphicFrame>
        <p:sp>
          <p:nvSpPr>
            <p:cNvPr id="16" name="矩形 15"/>
            <p:cNvSpPr/>
            <p:nvPr/>
          </p:nvSpPr>
          <p:spPr>
            <a:xfrm>
              <a:off x="3786182" y="1947442"/>
              <a:ext cx="4227564" cy="338554"/>
            </a:xfrm>
            <a:prstGeom prst="rect">
              <a:avLst/>
            </a:prstGeom>
          </p:spPr>
          <p:txBody>
            <a:bodyPr wrap="square">
              <a:spAutoFit/>
            </a:bodyPr>
            <a:lstStyle/>
            <a:p>
              <a:pPr algn="ctr">
                <a:buFont typeface="Wingdings" pitchFamily="2" charset="2"/>
                <a:buNone/>
              </a:pPr>
              <a:r>
                <a:rPr lang="en-US" altLang="zh-CN" sz="1600" b="1" dirty="0" smtClean="0">
                  <a:solidFill>
                    <a:srgbClr val="0070C0"/>
                  </a:solidFill>
                  <a:latin typeface="微软雅黑" pitchFamily="34" charset="-122"/>
                  <a:ea typeface="微软雅黑" pitchFamily="34" charset="-122"/>
                </a:rPr>
                <a:t>2011-2018</a:t>
              </a:r>
              <a:r>
                <a:rPr lang="zh-CN" altLang="en-US" sz="1600" b="1" dirty="0" smtClean="0">
                  <a:solidFill>
                    <a:srgbClr val="0070C0"/>
                  </a:solidFill>
                  <a:latin typeface="微软雅黑" pitchFamily="34" charset="-122"/>
                  <a:ea typeface="微软雅黑" pitchFamily="34" charset="-122"/>
                </a:rPr>
                <a:t>年科研不端案件受理和查处情况</a:t>
              </a:r>
            </a:p>
          </p:txBody>
        </p:sp>
        <p:sp>
          <p:nvSpPr>
            <p:cNvPr id="17" name="TextBox 16"/>
            <p:cNvSpPr txBox="1"/>
            <p:nvPr/>
          </p:nvSpPr>
          <p:spPr>
            <a:xfrm>
              <a:off x="7429520" y="2643186"/>
              <a:ext cx="902811" cy="307777"/>
            </a:xfrm>
            <a:prstGeom prst="rect">
              <a:avLst/>
            </a:prstGeom>
            <a:noFill/>
          </p:spPr>
          <p:txBody>
            <a:bodyPr wrap="none" rtlCol="0">
              <a:spAutoFit/>
            </a:bodyPr>
            <a:lstStyle/>
            <a:p>
              <a:r>
                <a:rPr lang="zh-CN" altLang="en-US" sz="1400" b="1" dirty="0" smtClean="0">
                  <a:solidFill>
                    <a:srgbClr val="A50021"/>
                  </a:solidFill>
                  <a:latin typeface="微软雅黑" pitchFamily="34" charset="-122"/>
                  <a:ea typeface="微软雅黑" pitchFamily="34" charset="-122"/>
                </a:rPr>
                <a:t>接收案件</a:t>
              </a:r>
              <a:endParaRPr lang="zh-CN" altLang="en-US" sz="1400" b="1" dirty="0">
                <a:solidFill>
                  <a:srgbClr val="A50021"/>
                </a:solidFill>
                <a:latin typeface="微软雅黑" pitchFamily="34" charset="-122"/>
                <a:ea typeface="微软雅黑" pitchFamily="34" charset="-122"/>
              </a:endParaRPr>
            </a:p>
          </p:txBody>
        </p:sp>
        <p:sp>
          <p:nvSpPr>
            <p:cNvPr id="18" name="TextBox 17"/>
            <p:cNvSpPr txBox="1"/>
            <p:nvPr/>
          </p:nvSpPr>
          <p:spPr>
            <a:xfrm>
              <a:off x="7429520" y="3972800"/>
              <a:ext cx="902811" cy="307777"/>
            </a:xfrm>
            <a:prstGeom prst="rect">
              <a:avLst/>
            </a:prstGeom>
            <a:noFill/>
          </p:spPr>
          <p:txBody>
            <a:bodyPr wrap="none" rtlCol="0">
              <a:spAutoFit/>
            </a:bodyPr>
            <a:lstStyle/>
            <a:p>
              <a:r>
                <a:rPr lang="zh-CN" altLang="en-US" sz="1400" b="1" dirty="0" smtClean="0">
                  <a:solidFill>
                    <a:schemeClr val="accent3">
                      <a:lumMod val="75000"/>
                    </a:schemeClr>
                  </a:solidFill>
                  <a:latin typeface="微软雅黑" pitchFamily="34" charset="-122"/>
                  <a:ea typeface="微软雅黑" pitchFamily="34" charset="-122"/>
                </a:rPr>
                <a:t>调查案件</a:t>
              </a:r>
              <a:endParaRPr lang="zh-CN" altLang="en-US" sz="1400" b="1" dirty="0">
                <a:solidFill>
                  <a:schemeClr val="accent3">
                    <a:lumMod val="75000"/>
                  </a:schemeClr>
                </a:solidFill>
                <a:latin typeface="微软雅黑" pitchFamily="34" charset="-122"/>
                <a:ea typeface="微软雅黑" pitchFamily="34" charset="-122"/>
              </a:endParaRPr>
            </a:p>
          </p:txBody>
        </p:sp>
        <p:sp>
          <p:nvSpPr>
            <p:cNvPr id="19" name="TextBox 18"/>
            <p:cNvSpPr txBox="1"/>
            <p:nvPr/>
          </p:nvSpPr>
          <p:spPr>
            <a:xfrm>
              <a:off x="7429520" y="4335673"/>
              <a:ext cx="902811" cy="307777"/>
            </a:xfrm>
            <a:prstGeom prst="rect">
              <a:avLst/>
            </a:prstGeom>
            <a:noFill/>
          </p:spPr>
          <p:txBody>
            <a:bodyPr wrap="none" rtlCol="0">
              <a:spAutoFit/>
            </a:bodyPr>
            <a:lstStyle/>
            <a:p>
              <a:r>
                <a:rPr lang="zh-CN" altLang="en-US" sz="1400" b="1" dirty="0" smtClean="0">
                  <a:solidFill>
                    <a:schemeClr val="accent4">
                      <a:lumMod val="75000"/>
                    </a:schemeClr>
                  </a:solidFill>
                  <a:latin typeface="微软雅黑" pitchFamily="34" charset="-122"/>
                  <a:ea typeface="微软雅黑" pitchFamily="34" charset="-122"/>
                </a:rPr>
                <a:t>处理案件</a:t>
              </a:r>
              <a:endParaRPr lang="zh-CN" altLang="en-US" sz="1400" b="1" dirty="0">
                <a:solidFill>
                  <a:schemeClr val="accent4">
                    <a:lumMod val="75000"/>
                  </a:schemeClr>
                </a:solidFill>
                <a:latin typeface="微软雅黑" pitchFamily="34" charset="-122"/>
                <a:ea typeface="微软雅黑" pitchFamily="34" charset="-122"/>
              </a:endParaRPr>
            </a:p>
          </p:txBody>
        </p:sp>
      </p:grpSp>
      <p:sp>
        <p:nvSpPr>
          <p:cNvPr id="11" name="矩形 10"/>
          <p:cNvSpPr/>
          <p:nvPr/>
        </p:nvSpPr>
        <p:spPr>
          <a:xfrm>
            <a:off x="285720" y="2143120"/>
            <a:ext cx="2714644" cy="2571025"/>
          </a:xfrm>
          <a:prstGeom prst="rect">
            <a:avLst/>
          </a:prstGeom>
        </p:spPr>
        <p:txBody>
          <a:bodyPr wrap="square">
            <a:spAutoFit/>
          </a:bodyPr>
          <a:lstStyle/>
          <a:p>
            <a:pPr>
              <a:lnSpc>
                <a:spcPts val="2800"/>
              </a:lnSpc>
              <a:buFont typeface="Wingdings" pitchFamily="2" charset="2"/>
              <a:buChar char="Ø"/>
            </a:pPr>
            <a:r>
              <a:rPr lang="en-US" altLang="zh-CN" b="1" dirty="0" smtClean="0">
                <a:solidFill>
                  <a:schemeClr val="accent1">
                    <a:lumMod val="50000"/>
                  </a:schemeClr>
                </a:solidFill>
                <a:latin typeface="微软雅黑" pitchFamily="34" charset="-122"/>
                <a:ea typeface="微软雅黑" pitchFamily="34" charset="-122"/>
                <a:cs typeface="Times New Roman" pitchFamily="18" charset="0"/>
              </a:rPr>
              <a:t>  </a:t>
            </a:r>
            <a:r>
              <a:rPr lang="en-US" altLang="zh-CN" b="1" dirty="0" smtClean="0">
                <a:solidFill>
                  <a:srgbClr val="0070C0"/>
                </a:solidFill>
                <a:latin typeface="微软雅黑" pitchFamily="34" charset="-122"/>
                <a:ea typeface="微软雅黑" pitchFamily="34" charset="-122"/>
                <a:cs typeface="Times New Roman" pitchFamily="18" charset="0"/>
              </a:rPr>
              <a:t>2013-2018</a:t>
            </a:r>
            <a:r>
              <a:rPr lang="zh-CN" altLang="en-US" b="1" dirty="0" smtClean="0">
                <a:solidFill>
                  <a:srgbClr val="0070C0"/>
                </a:solidFill>
                <a:latin typeface="微软雅黑" pitchFamily="34" charset="-122"/>
                <a:ea typeface="微软雅黑" pitchFamily="34" charset="-122"/>
                <a:cs typeface="Times New Roman" pitchFamily="18" charset="0"/>
              </a:rPr>
              <a:t>年</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，共计受理各类投诉举报案件</a:t>
            </a:r>
            <a:r>
              <a:rPr lang="en-US" altLang="zh-CN" b="1" dirty="0" smtClean="0">
                <a:solidFill>
                  <a:srgbClr val="0070C0"/>
                </a:solidFill>
                <a:latin typeface="微软雅黑" pitchFamily="34" charset="-122"/>
                <a:ea typeface="微软雅黑" pitchFamily="34" charset="-122"/>
                <a:cs typeface="Times New Roman" pitchFamily="18" charset="0"/>
              </a:rPr>
              <a:t>1485</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件，先后召开</a:t>
            </a:r>
            <a:r>
              <a:rPr lang="en-US" altLang="zh-CN" b="1" dirty="0" smtClean="0">
                <a:solidFill>
                  <a:srgbClr val="0070C0"/>
                </a:solidFill>
                <a:latin typeface="微软雅黑" pitchFamily="34" charset="-122"/>
                <a:ea typeface="微软雅黑" pitchFamily="34" charset="-122"/>
                <a:cs typeface="Times New Roman" pitchFamily="18" charset="0"/>
              </a:rPr>
              <a:t>17</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次全体委员会议，审议</a:t>
            </a:r>
            <a:r>
              <a:rPr lang="en-US" altLang="zh-CN" b="1" dirty="0" smtClean="0">
                <a:solidFill>
                  <a:srgbClr val="0070C0"/>
                </a:solidFill>
                <a:latin typeface="微软雅黑" pitchFamily="34" charset="-122"/>
                <a:ea typeface="微软雅黑" pitchFamily="34" charset="-122"/>
                <a:cs typeface="Times New Roman" pitchFamily="18" charset="0"/>
              </a:rPr>
              <a:t>533</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个案件，处理</a:t>
            </a:r>
            <a:r>
              <a:rPr lang="en-US" altLang="zh-CN" b="1" dirty="0" smtClean="0">
                <a:solidFill>
                  <a:srgbClr val="0070C0"/>
                </a:solidFill>
                <a:latin typeface="微软雅黑" pitchFamily="34" charset="-122"/>
                <a:ea typeface="微软雅黑" pitchFamily="34" charset="-122"/>
                <a:cs typeface="Times New Roman" pitchFamily="18" charset="0"/>
              </a:rPr>
              <a:t>591</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位相关责任人和</a:t>
            </a:r>
            <a:r>
              <a:rPr lang="en-US" altLang="zh-CN" b="1" dirty="0" smtClean="0">
                <a:solidFill>
                  <a:srgbClr val="0070C0"/>
                </a:solidFill>
                <a:latin typeface="微软雅黑" pitchFamily="34" charset="-122"/>
                <a:ea typeface="微软雅黑" pitchFamily="34" charset="-122"/>
                <a:cs typeface="Times New Roman" pitchFamily="18" charset="0"/>
              </a:rPr>
              <a:t>35</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个依托单位，撤销</a:t>
            </a:r>
            <a:r>
              <a:rPr lang="en-US" altLang="zh-CN" b="1" dirty="0" smtClean="0">
                <a:solidFill>
                  <a:srgbClr val="0070C0"/>
                </a:solidFill>
                <a:latin typeface="微软雅黑" pitchFamily="34" charset="-122"/>
                <a:ea typeface="微软雅黑" pitchFamily="34" charset="-122"/>
                <a:cs typeface="Times New Roman" pitchFamily="18" charset="0"/>
              </a:rPr>
              <a:t>239</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个已获资助项目。</a:t>
            </a:r>
            <a:endParaRPr lang="zh-CN" altLang="en-US" dirty="0">
              <a:solidFill>
                <a:schemeClr val="accent1">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sp>
        <p:nvSpPr>
          <p:cNvPr id="5" name="矩形 4"/>
          <p:cNvSpPr/>
          <p:nvPr/>
        </p:nvSpPr>
        <p:spPr>
          <a:xfrm>
            <a:off x="214282" y="1000112"/>
            <a:ext cx="8643998" cy="1441420"/>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（一）提升监督效能，加大惩戒力度。</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增强监督主动性和针对性，聚焦关键环节和责任主体。</a:t>
            </a:r>
            <a:endParaRPr lang="en-US" altLang="zh-CN" sz="2000" b="1" dirty="0" smtClean="0">
              <a:solidFill>
                <a:schemeClr val="tx2">
                  <a:lumMod val="75000"/>
                </a:schemeClr>
              </a:solidFill>
              <a:latin typeface="微软雅黑" pitchFamily="34" charset="-122"/>
              <a:ea typeface="微软雅黑" pitchFamily="34" charset="-122"/>
            </a:endParaRPr>
          </a:p>
          <a:p>
            <a:pPr>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  在项目</a:t>
            </a:r>
            <a:r>
              <a:rPr lang="zh-CN" altLang="en-US" b="1" dirty="0" smtClean="0">
                <a:solidFill>
                  <a:srgbClr val="0070C0"/>
                </a:solidFill>
                <a:latin typeface="微软雅黑" pitchFamily="34" charset="-122"/>
                <a:ea typeface="微软雅黑" pitchFamily="34" charset="-122"/>
                <a:cs typeface="Times New Roman" pitchFamily="18" charset="0"/>
              </a:rPr>
              <a:t>申请受理阶段</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，开展项目相似度检查，有效排除重复申请。</a:t>
            </a:r>
            <a:endParaRPr lang="en-US" altLang="zh-CN" b="1" dirty="0" smtClean="0">
              <a:solidFill>
                <a:schemeClr val="accent1">
                  <a:lumMod val="50000"/>
                </a:schemeClr>
              </a:solidFill>
              <a:latin typeface="微软雅黑" pitchFamily="34" charset="-122"/>
              <a:ea typeface="微软雅黑" pitchFamily="34" charset="-122"/>
              <a:cs typeface="Times New Roman" pitchFamily="18" charset="0"/>
            </a:endParaRPr>
          </a:p>
          <a:p>
            <a:pPr>
              <a:buFont typeface="Wingdings" pitchFamily="2" charset="2"/>
              <a:buChar char="Ø"/>
            </a:pPr>
            <a:r>
              <a:rPr lang="en-US" altLang="zh-CN" b="1" dirty="0" smtClean="0">
                <a:solidFill>
                  <a:schemeClr val="accent1">
                    <a:lumMod val="50000"/>
                  </a:schemeClr>
                </a:solidFill>
                <a:latin typeface="微软雅黑" pitchFamily="34" charset="-122"/>
                <a:ea typeface="微软雅黑" pitchFamily="34" charset="-122"/>
                <a:cs typeface="Times New Roman" pitchFamily="18" charset="0"/>
              </a:rPr>
              <a:t>  2013-2018</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年，调查</a:t>
            </a:r>
            <a:r>
              <a:rPr lang="en-US" altLang="zh-CN" b="1" dirty="0" smtClean="0">
                <a:solidFill>
                  <a:srgbClr val="0070C0"/>
                </a:solidFill>
                <a:latin typeface="微软雅黑" pitchFamily="34" charset="-122"/>
                <a:ea typeface="微软雅黑" pitchFamily="34" charset="-122"/>
                <a:cs typeface="Times New Roman" pitchFamily="18" charset="0"/>
              </a:rPr>
              <a:t>183</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件高相似度案件，处理</a:t>
            </a:r>
            <a:r>
              <a:rPr lang="en-US" altLang="zh-CN" b="1" dirty="0" smtClean="0">
                <a:solidFill>
                  <a:srgbClr val="0070C0"/>
                </a:solidFill>
                <a:latin typeface="微软雅黑" pitchFamily="34" charset="-122"/>
                <a:ea typeface="微软雅黑" pitchFamily="34" charset="-122"/>
                <a:cs typeface="Times New Roman" pitchFamily="18" charset="0"/>
              </a:rPr>
              <a:t>188</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位责任人和</a:t>
            </a:r>
            <a:r>
              <a:rPr lang="en-US" altLang="zh-CN" b="1" dirty="0" smtClean="0">
                <a:solidFill>
                  <a:srgbClr val="0070C0"/>
                </a:solidFill>
                <a:latin typeface="微软雅黑" pitchFamily="34" charset="-122"/>
                <a:ea typeface="微软雅黑" pitchFamily="34" charset="-122"/>
                <a:cs typeface="Times New Roman" pitchFamily="18" charset="0"/>
              </a:rPr>
              <a:t>5</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个依托单位。</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714480" y="2527595"/>
            <a:ext cx="5715040" cy="369332"/>
          </a:xfrm>
          <a:prstGeom prst="rect">
            <a:avLst/>
          </a:prstGeom>
        </p:spPr>
        <p:txBody>
          <a:bodyPr wrap="square">
            <a:spAutoFit/>
          </a:bodyPr>
          <a:lstStyle/>
          <a:p>
            <a:pPr algn="ctr">
              <a:buFont typeface="Wingdings" pitchFamily="2" charset="2"/>
              <a:buNone/>
            </a:pPr>
            <a:r>
              <a:rPr lang="en-US" altLang="zh-CN" b="1" dirty="0" smtClean="0">
                <a:solidFill>
                  <a:srgbClr val="0070C0"/>
                </a:solidFill>
                <a:latin typeface="微软雅黑" pitchFamily="34" charset="-122"/>
                <a:ea typeface="微软雅黑" pitchFamily="34" charset="-122"/>
              </a:rPr>
              <a:t>2013-2018</a:t>
            </a:r>
            <a:r>
              <a:rPr lang="zh-CN" altLang="en-US" b="1" dirty="0" smtClean="0">
                <a:solidFill>
                  <a:srgbClr val="0070C0"/>
                </a:solidFill>
                <a:latin typeface="微软雅黑" pitchFamily="34" charset="-122"/>
                <a:ea typeface="微软雅黑" pitchFamily="34" charset="-122"/>
              </a:rPr>
              <a:t>年项目相似度检查结果统计</a:t>
            </a:r>
            <a:endParaRPr lang="en-US" altLang="zh-CN" b="1" dirty="0" smtClean="0">
              <a:solidFill>
                <a:srgbClr val="0070C0"/>
              </a:solidFill>
              <a:latin typeface="微软雅黑" pitchFamily="34" charset="-122"/>
              <a:ea typeface="微软雅黑" pitchFamily="34" charset="-122"/>
            </a:endParaRPr>
          </a:p>
        </p:txBody>
      </p:sp>
      <p:graphicFrame>
        <p:nvGraphicFramePr>
          <p:cNvPr id="11" name="表格 10"/>
          <p:cNvGraphicFramePr>
            <a:graphicFrameLocks noGrp="1"/>
          </p:cNvGraphicFramePr>
          <p:nvPr/>
        </p:nvGraphicFramePr>
        <p:xfrm>
          <a:off x="756823" y="2924179"/>
          <a:ext cx="7458515" cy="2571765"/>
        </p:xfrm>
        <a:graphic>
          <a:graphicData uri="http://schemas.openxmlformats.org/drawingml/2006/table">
            <a:tbl>
              <a:tblPr/>
              <a:tblGrid>
                <a:gridCol w="785819"/>
                <a:gridCol w="834087"/>
                <a:gridCol w="834087"/>
                <a:gridCol w="834087"/>
                <a:gridCol w="834087"/>
                <a:gridCol w="834087"/>
                <a:gridCol w="834087"/>
                <a:gridCol w="834087"/>
                <a:gridCol w="834087"/>
              </a:tblGrid>
              <a:tr h="386440">
                <a:tc rowSpan="3">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年份  </a:t>
                      </a:r>
                    </a:p>
                  </a:txBody>
                  <a:tcPr marL="8238" marR="8238" marT="8238" marB="0" anchor="ctr">
                    <a:lnL>
                      <a:noFill/>
                    </a:lnL>
                    <a:lnR>
                      <a:noFill/>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4">
                  <a:txBody>
                    <a:bodyPr/>
                    <a:lstStyle/>
                    <a:p>
                      <a:pPr algn="ctr" rtl="0" fontAlgn="ctr"/>
                      <a:r>
                        <a:rPr lang="zh-CN" altLang="en-US" sz="1600" b="1" i="0" u="none" strike="noStrike" dirty="0">
                          <a:solidFill>
                            <a:srgbClr val="A50021"/>
                          </a:solidFill>
                          <a:latin typeface="Times New Roman" pitchFamily="18" charset="0"/>
                          <a:ea typeface="微软雅黑" pitchFamily="34" charset="-122"/>
                          <a:cs typeface="Times New Roman" pitchFamily="18" charset="0"/>
                        </a:rPr>
                        <a:t>当年</a:t>
                      </a:r>
                      <a:r>
                        <a:rPr lang="zh-CN" altLang="en-US" sz="1600" b="1" i="0" u="none" strike="noStrike" dirty="0">
                          <a:solidFill>
                            <a:srgbClr val="254061"/>
                          </a:solidFill>
                          <a:latin typeface="Times New Roman" pitchFamily="18" charset="0"/>
                          <a:ea typeface="微软雅黑" pitchFamily="34" charset="-122"/>
                          <a:cs typeface="Times New Roman" pitchFamily="18" charset="0"/>
                        </a:rPr>
                        <a:t>申请项目间相似度（对，</a:t>
                      </a:r>
                      <a:r>
                        <a:rPr lang="en-US" altLang="zh-CN" sz="1600" b="1" i="0" u="none" strike="noStrike" dirty="0">
                          <a:solidFill>
                            <a:srgbClr val="254061"/>
                          </a:solidFill>
                          <a:latin typeface="Times New Roman" pitchFamily="18" charset="0"/>
                          <a:ea typeface="微软雅黑" pitchFamily="34" charset="-122"/>
                          <a:cs typeface="Times New Roman" pitchFamily="18" charset="0"/>
                        </a:rPr>
                        <a:t>‱</a:t>
                      </a:r>
                      <a:r>
                        <a:rPr lang="zh-CN" altLang="en-US" sz="1600" b="1" i="0" u="none" strike="noStrike" dirty="0">
                          <a:solidFill>
                            <a:srgbClr val="254061"/>
                          </a:solidFill>
                          <a:latin typeface="Times New Roman" pitchFamily="18" charset="0"/>
                          <a:ea typeface="微软雅黑" pitchFamily="34" charset="-122"/>
                          <a:cs typeface="Times New Roman" pitchFamily="18" charset="0"/>
                        </a:rPr>
                        <a:t>） </a:t>
                      </a:r>
                    </a:p>
                  </a:txBody>
                  <a:tcPr marL="8238" marR="8238" marT="823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与</a:t>
                      </a:r>
                      <a:r>
                        <a:rPr lang="zh-CN" altLang="en-US" sz="1600" b="1" i="0" u="none" strike="noStrike" dirty="0">
                          <a:solidFill>
                            <a:srgbClr val="A50021"/>
                          </a:solidFill>
                          <a:latin typeface="Times New Roman" pitchFamily="18" charset="0"/>
                          <a:ea typeface="微软雅黑" pitchFamily="34" charset="-122"/>
                          <a:cs typeface="Times New Roman" pitchFamily="18" charset="0"/>
                        </a:rPr>
                        <a:t>前</a:t>
                      </a:r>
                      <a:r>
                        <a:rPr lang="en-US" altLang="zh-CN" sz="1600" b="1" i="0" u="none" strike="noStrike" dirty="0">
                          <a:solidFill>
                            <a:srgbClr val="A50021"/>
                          </a:solidFill>
                          <a:latin typeface="Times New Roman" pitchFamily="18" charset="0"/>
                          <a:ea typeface="微软雅黑" pitchFamily="34" charset="-122"/>
                          <a:cs typeface="Times New Roman" pitchFamily="18" charset="0"/>
                        </a:rPr>
                        <a:t>5</a:t>
                      </a:r>
                      <a:r>
                        <a:rPr lang="zh-CN" altLang="en-US" sz="1600" b="1" i="0" u="none" strike="noStrike" dirty="0">
                          <a:solidFill>
                            <a:srgbClr val="A50021"/>
                          </a:solidFill>
                          <a:latin typeface="Times New Roman" pitchFamily="18" charset="0"/>
                          <a:ea typeface="微软雅黑" pitchFamily="34" charset="-122"/>
                          <a:cs typeface="Times New Roman" pitchFamily="18" charset="0"/>
                        </a:rPr>
                        <a:t>年</a:t>
                      </a:r>
                      <a:r>
                        <a:rPr lang="zh-CN" altLang="en-US" sz="1600" b="1" i="0" u="none" strike="noStrike" dirty="0">
                          <a:solidFill>
                            <a:srgbClr val="254061"/>
                          </a:solidFill>
                          <a:latin typeface="Times New Roman" pitchFamily="18" charset="0"/>
                          <a:ea typeface="微软雅黑" pitchFamily="34" charset="-122"/>
                          <a:cs typeface="Times New Roman" pitchFamily="18" charset="0"/>
                        </a:rPr>
                        <a:t>批准项目间相似度（对，</a:t>
                      </a:r>
                      <a:r>
                        <a:rPr lang="en-US" altLang="zh-CN" sz="1600" b="1" i="0" u="none" strike="noStrike" dirty="0">
                          <a:solidFill>
                            <a:srgbClr val="254061"/>
                          </a:solidFill>
                          <a:latin typeface="Times New Roman" pitchFamily="18" charset="0"/>
                          <a:ea typeface="微软雅黑" pitchFamily="34" charset="-122"/>
                          <a:cs typeface="Times New Roman" pitchFamily="18" charset="0"/>
                        </a:rPr>
                        <a:t>‱</a:t>
                      </a:r>
                      <a:r>
                        <a:rPr lang="zh-CN" altLang="en-US" sz="1600" b="1" i="0" u="none" strike="noStrike" dirty="0">
                          <a:solidFill>
                            <a:srgbClr val="254061"/>
                          </a:solidFill>
                          <a:latin typeface="Times New Roman" pitchFamily="18" charset="0"/>
                          <a:ea typeface="微软雅黑" pitchFamily="34" charset="-122"/>
                          <a:cs typeface="Times New Roman" pitchFamily="18" charset="0"/>
                        </a:rPr>
                        <a:t>）  </a:t>
                      </a:r>
                    </a:p>
                  </a:txBody>
                  <a:tcPr marL="8238" marR="8238" marT="823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2720">
                <a:tc vMerge="1">
                  <a:txBody>
                    <a:bodyPr/>
                    <a:lstStyle/>
                    <a:p>
                      <a:endParaRPr lang="zh-CN" altLang="en-US"/>
                    </a:p>
                  </a:txBody>
                  <a:tcPr/>
                </a:tc>
                <a:tc gridSpan="2">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a:t>
                      </a:r>
                      <a:r>
                        <a:rPr lang="en-US" altLang="zh-CN" sz="1600" b="1" i="0" u="none" strike="noStrike" dirty="0">
                          <a:solidFill>
                            <a:srgbClr val="254061"/>
                          </a:solidFill>
                          <a:latin typeface="Times New Roman" pitchFamily="18" charset="0"/>
                          <a:ea typeface="微软雅黑" pitchFamily="34" charset="-122"/>
                          <a:cs typeface="Times New Roman" pitchFamily="18" charset="0"/>
                        </a:rPr>
                        <a:t>50%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rtl="0" fontAlgn="ctr"/>
                      <a:r>
                        <a:rPr lang="zh-CN" altLang="en-US" sz="1600" b="1" i="0" u="none" strike="noStrike" dirty="0">
                          <a:solidFill>
                            <a:srgbClr val="A50021"/>
                          </a:solidFill>
                          <a:latin typeface="Times New Roman" pitchFamily="18" charset="0"/>
                          <a:ea typeface="微软雅黑" pitchFamily="34" charset="-122"/>
                          <a:cs typeface="Times New Roman" pitchFamily="18" charset="0"/>
                        </a:rPr>
                        <a:t>≥</a:t>
                      </a:r>
                      <a:r>
                        <a:rPr lang="en-US" altLang="zh-CN" sz="1600" b="1" i="0" u="none" strike="noStrike" dirty="0">
                          <a:solidFill>
                            <a:srgbClr val="A50021"/>
                          </a:solidFill>
                          <a:latin typeface="Times New Roman" pitchFamily="18" charset="0"/>
                          <a:ea typeface="微软雅黑" pitchFamily="34" charset="-122"/>
                          <a:cs typeface="Times New Roman" pitchFamily="18" charset="0"/>
                        </a:rPr>
                        <a:t>80%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a:t>
                      </a:r>
                      <a:r>
                        <a:rPr lang="en-US" altLang="zh-CN" sz="1600" b="1" i="0" u="none" strike="noStrike" dirty="0">
                          <a:solidFill>
                            <a:srgbClr val="254061"/>
                          </a:solidFill>
                          <a:latin typeface="Times New Roman" pitchFamily="18" charset="0"/>
                          <a:ea typeface="微软雅黑" pitchFamily="34" charset="-122"/>
                          <a:cs typeface="Times New Roman" pitchFamily="18" charset="0"/>
                        </a:rPr>
                        <a:t>50%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rtl="0" fontAlgn="ctr"/>
                      <a:r>
                        <a:rPr lang="zh-CN" altLang="en-US" sz="1600" b="1" i="0" u="none" strike="noStrike" dirty="0">
                          <a:solidFill>
                            <a:srgbClr val="A50021"/>
                          </a:solidFill>
                          <a:latin typeface="Times New Roman" pitchFamily="18" charset="0"/>
                          <a:ea typeface="微软雅黑" pitchFamily="34" charset="-122"/>
                          <a:cs typeface="Times New Roman" pitchFamily="18" charset="0"/>
                        </a:rPr>
                        <a:t>≥</a:t>
                      </a:r>
                      <a:r>
                        <a:rPr lang="en-US" altLang="zh-CN" sz="1600" b="1" i="0" u="none" strike="noStrike" dirty="0">
                          <a:solidFill>
                            <a:srgbClr val="A50021"/>
                          </a:solidFill>
                          <a:latin typeface="Times New Roman" pitchFamily="18" charset="0"/>
                          <a:ea typeface="微软雅黑" pitchFamily="34" charset="-122"/>
                          <a:cs typeface="Times New Roman" pitchFamily="18" charset="0"/>
                        </a:rPr>
                        <a:t>80%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r>
              <a:tr h="276285">
                <a:tc vMerge="1">
                  <a:txBody>
                    <a:bodyPr/>
                    <a:lstStyle/>
                    <a:p>
                      <a:endParaRPr lang="zh-CN" altLang="en-US"/>
                    </a:p>
                  </a:txBody>
                  <a:tcPr/>
                </a:tc>
                <a:tc>
                  <a:txBody>
                    <a:bodyPr/>
                    <a:lstStyle/>
                    <a:p>
                      <a:pPr algn="ctr" rtl="0" fontAlgn="ctr"/>
                      <a:r>
                        <a:rPr lang="zh-CN" altLang="en-US" sz="1600" b="1" i="0" u="none" strike="noStrike">
                          <a:solidFill>
                            <a:srgbClr val="254061"/>
                          </a:solidFill>
                          <a:latin typeface="Times New Roman" pitchFamily="18" charset="0"/>
                          <a:ea typeface="微软雅黑" pitchFamily="34" charset="-122"/>
                          <a:cs typeface="Times New Roman" pitchFamily="18" charset="0"/>
                        </a:rPr>
                        <a:t>数量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占比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数量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占比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600" b="1" i="0" u="none" strike="noStrike">
                          <a:solidFill>
                            <a:srgbClr val="254061"/>
                          </a:solidFill>
                          <a:latin typeface="Times New Roman" pitchFamily="18" charset="0"/>
                          <a:ea typeface="微软雅黑" pitchFamily="34" charset="-122"/>
                          <a:cs typeface="Times New Roman" pitchFamily="18" charset="0"/>
                        </a:rPr>
                        <a:t>数量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600" b="1" i="0" u="none" strike="noStrike" dirty="0">
                          <a:solidFill>
                            <a:srgbClr val="254061"/>
                          </a:solidFill>
                          <a:latin typeface="Times New Roman" pitchFamily="18" charset="0"/>
                          <a:ea typeface="微软雅黑" pitchFamily="34" charset="-122"/>
                          <a:cs typeface="Times New Roman" pitchFamily="18" charset="0"/>
                        </a:rPr>
                        <a:t>占比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600" b="1" i="0" u="none" strike="noStrike">
                          <a:solidFill>
                            <a:srgbClr val="254061"/>
                          </a:solidFill>
                          <a:latin typeface="Times New Roman" pitchFamily="18" charset="0"/>
                          <a:ea typeface="微软雅黑" pitchFamily="34" charset="-122"/>
                          <a:cs typeface="Times New Roman" pitchFamily="18" charset="0"/>
                        </a:rPr>
                        <a:t>数量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CN" altLang="en-US" sz="1600" b="1" i="0" u="none" strike="noStrike">
                          <a:solidFill>
                            <a:srgbClr val="254061"/>
                          </a:solidFill>
                          <a:latin typeface="Times New Roman" pitchFamily="18" charset="0"/>
                          <a:ea typeface="微软雅黑" pitchFamily="34" charset="-122"/>
                          <a:cs typeface="Times New Roman" pitchFamily="18" charset="0"/>
                        </a:rPr>
                        <a:t>占比 </a:t>
                      </a:r>
                    </a:p>
                  </a:txBody>
                  <a:tcPr marL="8238" marR="8238" marT="82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720">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2018</a:t>
                      </a:r>
                    </a:p>
                  </a:txBody>
                  <a:tcPr marL="8238" marR="8238" marT="823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97</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4.76</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15</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0.74</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232</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11.38</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12</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0.59</a:t>
                      </a:r>
                    </a:p>
                  </a:txBody>
                  <a:tcPr marL="8238" marR="8238" marT="823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72720">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2017</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75</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4.15</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15</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0.83</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196</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10.83</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10</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0.55</a:t>
                      </a:r>
                    </a:p>
                  </a:txBody>
                  <a:tcPr marL="8238" marR="8238" marT="8238" marB="0" anchor="ctr">
                    <a:lnL>
                      <a:noFill/>
                    </a:lnL>
                    <a:lnR>
                      <a:noFill/>
                    </a:lnR>
                    <a:lnT>
                      <a:noFill/>
                    </a:lnT>
                    <a:lnB>
                      <a:noFill/>
                    </a:lnB>
                    <a:solidFill>
                      <a:srgbClr val="FFFFFF"/>
                    </a:solidFill>
                  </a:tcPr>
                </a:tc>
              </a:tr>
              <a:tr h="272720">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2016</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56</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3.42</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10</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0.61</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222</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13.59</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10</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0.61</a:t>
                      </a:r>
                    </a:p>
                  </a:txBody>
                  <a:tcPr marL="8238" marR="8238" marT="8238" marB="0" anchor="ctr">
                    <a:lnL>
                      <a:noFill/>
                    </a:lnL>
                    <a:lnR>
                      <a:noFill/>
                    </a:lnR>
                    <a:lnT>
                      <a:noFill/>
                    </a:lnT>
                    <a:lnB>
                      <a:noFill/>
                    </a:lnB>
                    <a:solidFill>
                      <a:srgbClr val="FFFFFF"/>
                    </a:solidFill>
                  </a:tcPr>
                </a:tc>
              </a:tr>
              <a:tr h="272720">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2015</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44</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2.79</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9</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0.572</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195</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12.4</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11</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0.699</a:t>
                      </a:r>
                    </a:p>
                  </a:txBody>
                  <a:tcPr marL="8238" marR="8238" marT="8238" marB="0" anchor="ctr">
                    <a:lnL>
                      <a:noFill/>
                    </a:lnL>
                    <a:lnR>
                      <a:noFill/>
                    </a:lnR>
                    <a:lnT>
                      <a:noFill/>
                    </a:lnT>
                    <a:lnB>
                      <a:noFill/>
                    </a:lnB>
                    <a:solidFill>
                      <a:srgbClr val="FFFFFF"/>
                    </a:solidFill>
                  </a:tcPr>
                </a:tc>
              </a:tr>
              <a:tr h="272720">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2014</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77</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5.37</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13</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0.907</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285</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19.9</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30</a:t>
                      </a:r>
                    </a:p>
                  </a:txBody>
                  <a:tcPr marL="8238" marR="8238" marT="8238" marB="0" anchor="ctr">
                    <a:lnL>
                      <a:noFill/>
                    </a:lnL>
                    <a:lnR>
                      <a:noFill/>
                    </a:lnR>
                    <a:lnT>
                      <a:noFill/>
                    </a:lnT>
                    <a:lnB>
                      <a:noFill/>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2.09</a:t>
                      </a:r>
                    </a:p>
                  </a:txBody>
                  <a:tcPr marL="8238" marR="8238" marT="8238" marB="0" anchor="ctr">
                    <a:lnL>
                      <a:noFill/>
                    </a:lnL>
                    <a:lnR>
                      <a:noFill/>
                    </a:lnR>
                    <a:lnT>
                      <a:noFill/>
                    </a:lnT>
                    <a:lnB>
                      <a:noFill/>
                    </a:lnB>
                    <a:solidFill>
                      <a:srgbClr val="FFFFFF"/>
                    </a:solidFill>
                  </a:tcPr>
                </a:tc>
              </a:tr>
              <a:tr h="272720">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2013</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80</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5.59</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a:solidFill>
                            <a:srgbClr val="254061"/>
                          </a:solidFill>
                          <a:latin typeface="Times New Roman" pitchFamily="18" charset="0"/>
                          <a:ea typeface="微软雅黑" pitchFamily="34" charset="-122"/>
                          <a:cs typeface="Times New Roman" pitchFamily="18" charset="0"/>
                        </a:rPr>
                        <a:t>16</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1.12</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389</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27.2</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dirty="0">
                          <a:solidFill>
                            <a:srgbClr val="254061"/>
                          </a:solidFill>
                          <a:latin typeface="Times New Roman" pitchFamily="18" charset="0"/>
                          <a:ea typeface="微软雅黑" pitchFamily="34" charset="-122"/>
                          <a:cs typeface="Times New Roman" pitchFamily="18" charset="0"/>
                        </a:rPr>
                        <a:t>47</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CN" sz="1600" b="0" i="0" u="none" strike="noStrike" dirty="0">
                          <a:solidFill>
                            <a:srgbClr val="A50021"/>
                          </a:solidFill>
                          <a:latin typeface="Times New Roman" pitchFamily="18" charset="0"/>
                          <a:ea typeface="微软雅黑" pitchFamily="34" charset="-122"/>
                          <a:cs typeface="Times New Roman" pitchFamily="18" charset="0"/>
                        </a:rPr>
                        <a:t>3.28</a:t>
                      </a:r>
                    </a:p>
                  </a:txBody>
                  <a:tcPr marL="8238" marR="8238" marT="823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sp>
        <p:nvSpPr>
          <p:cNvPr id="5" name="矩形 4"/>
          <p:cNvSpPr/>
          <p:nvPr/>
        </p:nvSpPr>
        <p:spPr>
          <a:xfrm>
            <a:off x="142844" y="1071550"/>
            <a:ext cx="8858312" cy="1518364"/>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（一）提升监督效能，加大惩戒力度。</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增强监督主动性和针对性，聚焦关键环节和</a:t>
            </a:r>
            <a:r>
              <a:rPr lang="zh-CN" altLang="en-US" sz="2000" b="1" dirty="0" smtClean="0">
                <a:solidFill>
                  <a:schemeClr val="accent1">
                    <a:lumMod val="50000"/>
                  </a:schemeClr>
                </a:solidFill>
                <a:latin typeface="微软雅黑" pitchFamily="34" charset="-122"/>
                <a:ea typeface="微软雅黑" pitchFamily="34" charset="-122"/>
              </a:rPr>
              <a:t>责任主体。</a:t>
            </a:r>
            <a:endParaRPr lang="en-US" altLang="zh-CN" sz="2000" b="1" dirty="0" smtClean="0">
              <a:solidFill>
                <a:schemeClr val="accent1">
                  <a:lumMod val="50000"/>
                </a:schemeClr>
              </a:solidFill>
              <a:latin typeface="微软雅黑" pitchFamily="34" charset="-122"/>
              <a:ea typeface="微软雅黑" pitchFamily="34" charset="-122"/>
            </a:endParaRPr>
          </a:p>
          <a:p>
            <a:pPr>
              <a:spcBef>
                <a:spcPts val="600"/>
              </a:spcBef>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  在</a:t>
            </a:r>
            <a:r>
              <a:rPr lang="zh-CN" altLang="en-US" b="1" dirty="0" smtClean="0">
                <a:solidFill>
                  <a:srgbClr val="0070C0"/>
                </a:solidFill>
                <a:latin typeface="微软雅黑" pitchFamily="34" charset="-122"/>
                <a:ea typeface="微软雅黑" pitchFamily="34" charset="-122"/>
                <a:cs typeface="Times New Roman" pitchFamily="18" charset="0"/>
              </a:rPr>
              <a:t>项目评审阶段</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开展</a:t>
            </a:r>
            <a:r>
              <a:rPr lang="zh-CN" altLang="en-US" b="1" dirty="0" smtClean="0">
                <a:solidFill>
                  <a:srgbClr val="0070C0"/>
                </a:solidFill>
                <a:latin typeface="微软雅黑" pitchFamily="34" charset="-122"/>
                <a:ea typeface="微软雅黑" pitchFamily="34" charset="-122"/>
                <a:cs typeface="Times New Roman" pitchFamily="18" charset="0"/>
              </a:rPr>
              <a:t>驻会监督。</a:t>
            </a:r>
            <a:r>
              <a:rPr lang="en-US" altLang="zh-CN" b="1" dirty="0" smtClean="0">
                <a:solidFill>
                  <a:schemeClr val="accent1">
                    <a:lumMod val="50000"/>
                  </a:schemeClr>
                </a:solidFill>
                <a:latin typeface="微软雅黑" pitchFamily="34" charset="-122"/>
                <a:ea typeface="微软雅黑" pitchFamily="34" charset="-122"/>
                <a:cs typeface="Times New Roman" pitchFamily="18" charset="0"/>
              </a:rPr>
              <a:t>2013-2018</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年，共派出</a:t>
            </a:r>
            <a:r>
              <a:rPr lang="en-US" altLang="zh-CN" b="1" dirty="0" smtClean="0">
                <a:solidFill>
                  <a:schemeClr val="accent1">
                    <a:lumMod val="50000"/>
                  </a:schemeClr>
                </a:solidFill>
                <a:latin typeface="微软雅黑" pitchFamily="34" charset="-122"/>
                <a:ea typeface="微软雅黑" pitchFamily="34" charset="-122"/>
                <a:cs typeface="Times New Roman" pitchFamily="18" charset="0"/>
              </a:rPr>
              <a:t>362</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人次，对</a:t>
            </a:r>
            <a:r>
              <a:rPr lang="en-US" altLang="zh-CN" b="1" dirty="0" smtClean="0">
                <a:solidFill>
                  <a:schemeClr val="accent1">
                    <a:lumMod val="50000"/>
                  </a:schemeClr>
                </a:solidFill>
                <a:latin typeface="微软雅黑" pitchFamily="34" charset="-122"/>
                <a:ea typeface="微软雅黑" pitchFamily="34" charset="-122"/>
                <a:cs typeface="Times New Roman" pitchFamily="18" charset="0"/>
              </a:rPr>
              <a:t>1375</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个评审组，组织</a:t>
            </a:r>
            <a:r>
              <a:rPr lang="en-US" altLang="zh-CN" b="1" dirty="0" smtClean="0">
                <a:solidFill>
                  <a:schemeClr val="accent1">
                    <a:lumMod val="50000"/>
                  </a:schemeClr>
                </a:solidFill>
                <a:latin typeface="微软雅黑" pitchFamily="34" charset="-122"/>
                <a:ea typeface="微软雅黑" pitchFamily="34" charset="-122"/>
                <a:cs typeface="Times New Roman" pitchFamily="18" charset="0"/>
              </a:rPr>
              <a:t>18255</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人次评审专家开展会前承诺和公正性调查。</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矩形 11"/>
          <p:cNvSpPr>
            <a:spLocks noChangeArrowheads="1"/>
          </p:cNvSpPr>
          <p:nvPr/>
        </p:nvSpPr>
        <p:spPr bwMode="auto">
          <a:xfrm>
            <a:off x="928662" y="2714624"/>
            <a:ext cx="7215238" cy="369332"/>
          </a:xfrm>
          <a:prstGeom prst="rect">
            <a:avLst/>
          </a:prstGeom>
          <a:noFill/>
          <a:ln w="9525">
            <a:noFill/>
            <a:miter lim="800000"/>
            <a:headEnd/>
            <a:tailEnd/>
          </a:ln>
        </p:spPr>
        <p:txBody>
          <a:bodyPr wrap="square">
            <a:spAutoFit/>
          </a:bodyPr>
          <a:lstStyle/>
          <a:p>
            <a:pPr algn="ctr"/>
            <a:r>
              <a:rPr lang="en-US" altLang="zh-CN" b="1" dirty="0" smtClean="0">
                <a:solidFill>
                  <a:srgbClr val="0070C0"/>
                </a:solidFill>
                <a:latin typeface="微软雅黑" pitchFamily="34" charset="-122"/>
                <a:ea typeface="微软雅黑" pitchFamily="34" charset="-122"/>
                <a:sym typeface="华文细黑" pitchFamily="2" charset="-122"/>
              </a:rPr>
              <a:t>2013-2018</a:t>
            </a:r>
            <a:r>
              <a:rPr lang="zh-CN" altLang="en-US" b="1" dirty="0">
                <a:solidFill>
                  <a:srgbClr val="0070C0"/>
                </a:solidFill>
                <a:latin typeface="微软雅黑" pitchFamily="34" charset="-122"/>
                <a:ea typeface="微软雅黑" pitchFamily="34" charset="-122"/>
                <a:sym typeface="华文细黑" pitchFamily="2" charset="-122"/>
              </a:rPr>
              <a:t>年会议评审专家公正性调查情况</a:t>
            </a:r>
            <a:endParaRPr lang="zh-CN" altLang="en-US" b="1" dirty="0">
              <a:solidFill>
                <a:srgbClr val="0070C0"/>
              </a:solidFill>
              <a:latin typeface="微软雅黑" pitchFamily="34" charset="-122"/>
              <a:ea typeface="微软雅黑" pitchFamily="34" charset="-122"/>
            </a:endParaRPr>
          </a:p>
        </p:txBody>
      </p:sp>
      <p:graphicFrame>
        <p:nvGraphicFramePr>
          <p:cNvPr id="12" name="表格 11"/>
          <p:cNvGraphicFramePr>
            <a:graphicFrameLocks noGrp="1"/>
          </p:cNvGraphicFramePr>
          <p:nvPr/>
        </p:nvGraphicFramePr>
        <p:xfrm>
          <a:off x="928660" y="3143252"/>
          <a:ext cx="7215241" cy="2373128"/>
        </p:xfrm>
        <a:graphic>
          <a:graphicData uri="http://schemas.openxmlformats.org/drawingml/2006/table">
            <a:tbl>
              <a:tblPr>
                <a:tableStyleId>{EB9631B5-78F2-41C9-869B-9F39066F8104}</a:tableStyleId>
              </a:tblPr>
              <a:tblGrid>
                <a:gridCol w="912815"/>
                <a:gridCol w="1175806"/>
                <a:gridCol w="949373"/>
                <a:gridCol w="854437"/>
                <a:gridCol w="854437"/>
                <a:gridCol w="854437"/>
                <a:gridCol w="759499"/>
                <a:gridCol w="854437"/>
              </a:tblGrid>
              <a:tr h="394944">
                <a:tc rowSpan="2">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年度</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专家总数</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gridSpan="2">
                  <a:txBody>
                    <a:bodyPr/>
                    <a:lstStyle/>
                    <a:p>
                      <a:pPr algn="ctr" fontAlgn="ctr"/>
                      <a:r>
                        <a:rPr lang="zh-CN" sz="1800" b="1" u="none" strike="noStrike" dirty="0">
                          <a:solidFill>
                            <a:srgbClr val="0070C0"/>
                          </a:solidFill>
                          <a:latin typeface="Times New Roman" pitchFamily="18" charset="0"/>
                          <a:ea typeface="微软雅黑" pitchFamily="34" charset="-122"/>
                          <a:cs typeface="Times New Roman" pitchFamily="18" charset="0"/>
                        </a:rPr>
                        <a:t>公正（A）</a:t>
                      </a:r>
                      <a:endParaRPr lang="zh-CN" sz="1800" b="1" i="0" u="none" strike="noStrike" dirty="0">
                        <a:solidFill>
                          <a:srgbClr val="0070C0"/>
                        </a:solidFill>
                        <a:latin typeface="Times New Roman" pitchFamily="18" charset="0"/>
                        <a:ea typeface="微软雅黑" pitchFamily="34" charset="-122"/>
                        <a:cs typeface="Times New Roman" pitchFamily="18"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sz="1800" b="1" u="none" strike="noStrike" dirty="0">
                          <a:solidFill>
                            <a:srgbClr val="0070C0"/>
                          </a:solidFill>
                          <a:latin typeface="Times New Roman" pitchFamily="18" charset="0"/>
                          <a:ea typeface="微软雅黑" pitchFamily="34" charset="-122"/>
                          <a:cs typeface="Times New Roman" pitchFamily="18" charset="0"/>
                        </a:rPr>
                        <a:t>基本公正（B）</a:t>
                      </a:r>
                      <a:endParaRPr lang="zh-CN" sz="1800" b="1" i="0" u="none" strike="noStrike" dirty="0">
                        <a:solidFill>
                          <a:srgbClr val="0070C0"/>
                        </a:solidFill>
                        <a:latin typeface="Times New Roman" pitchFamily="18" charset="0"/>
                        <a:ea typeface="微软雅黑" pitchFamily="34" charset="-122"/>
                        <a:cs typeface="Times New Roman" pitchFamily="18"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sz="1800" b="1" u="none" strike="noStrike" dirty="0">
                          <a:solidFill>
                            <a:srgbClr val="0070C0"/>
                          </a:solidFill>
                          <a:latin typeface="Times New Roman" pitchFamily="18" charset="0"/>
                          <a:ea typeface="微软雅黑" pitchFamily="34" charset="-122"/>
                          <a:cs typeface="Times New Roman" pitchFamily="18" charset="0"/>
                        </a:rPr>
                        <a:t>公正性较差(C)</a:t>
                      </a:r>
                      <a:endParaRPr lang="zh-CN" sz="1800" b="1" i="0" u="none" strike="noStrike" dirty="0">
                        <a:solidFill>
                          <a:srgbClr val="0070C0"/>
                        </a:solidFill>
                        <a:latin typeface="Times New Roman" pitchFamily="18" charset="0"/>
                        <a:ea typeface="微软雅黑" pitchFamily="34" charset="-122"/>
                        <a:cs typeface="Times New Roman" pitchFamily="18"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319436">
                <a:tc vMerge="1">
                  <a:txBody>
                    <a:bodyPr/>
                    <a:lstStyle/>
                    <a:p>
                      <a:endParaRPr lang="zh-CN" altLang="en-US"/>
                    </a:p>
                  </a:txBody>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（人次）</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人次</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比率</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人次</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比率</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人次</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比率</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58">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2018</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1" u="none" strike="noStrike" dirty="0">
                          <a:solidFill>
                            <a:schemeClr val="accent1">
                              <a:lumMod val="50000"/>
                            </a:schemeClr>
                          </a:solidFill>
                          <a:latin typeface="Times New Roman" pitchFamily="18" charset="0"/>
                          <a:ea typeface="微软雅黑" pitchFamily="34" charset="-122"/>
                          <a:cs typeface="Times New Roman" pitchFamily="18" charset="0"/>
                        </a:rPr>
                        <a:t>3399</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zh-CN" sz="1600" b="1" u="none" strike="noStrike">
                          <a:solidFill>
                            <a:schemeClr val="accent1">
                              <a:lumMod val="50000"/>
                            </a:schemeClr>
                          </a:solidFill>
                          <a:latin typeface="Times New Roman" pitchFamily="18" charset="0"/>
                          <a:ea typeface="微软雅黑" pitchFamily="34" charset="-122"/>
                          <a:cs typeface="Times New Roman" pitchFamily="18" charset="0"/>
                        </a:rPr>
                        <a:t>3338</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zh-CN" sz="1600" b="1" u="none" strike="noStrike" dirty="0">
                          <a:solidFill>
                            <a:srgbClr val="A50021"/>
                          </a:solidFill>
                          <a:latin typeface="Times New Roman" pitchFamily="18" charset="0"/>
                          <a:ea typeface="微软雅黑" pitchFamily="34" charset="-122"/>
                          <a:cs typeface="Times New Roman" pitchFamily="18" charset="0"/>
                        </a:rPr>
                        <a:t>98.21%</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49</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1.44%</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12</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1" u="none" strike="noStrike" dirty="0">
                          <a:solidFill>
                            <a:srgbClr val="A50021"/>
                          </a:solidFill>
                          <a:latin typeface="Times New Roman" pitchFamily="18" charset="0"/>
                          <a:ea typeface="微软雅黑" pitchFamily="34" charset="-122"/>
                          <a:cs typeface="Times New Roman" pitchFamily="18" charset="0"/>
                        </a:rPr>
                        <a:t>0.35%</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r>
              <a:tr h="276458">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2017</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chemeClr val="accent1">
                              <a:lumMod val="50000"/>
                            </a:schemeClr>
                          </a:solidFill>
                          <a:latin typeface="Times New Roman" pitchFamily="18" charset="0"/>
                          <a:ea typeface="微软雅黑" pitchFamily="34" charset="-122"/>
                          <a:cs typeface="Times New Roman" pitchFamily="18" charset="0"/>
                        </a:rPr>
                        <a:t>3125</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dirty="0">
                          <a:solidFill>
                            <a:schemeClr val="accent1">
                              <a:lumMod val="50000"/>
                            </a:schemeClr>
                          </a:solidFill>
                          <a:latin typeface="Times New Roman" pitchFamily="18" charset="0"/>
                          <a:ea typeface="微软雅黑" pitchFamily="34" charset="-122"/>
                          <a:cs typeface="Times New Roman" pitchFamily="18" charset="0"/>
                        </a:rPr>
                        <a:t>3041</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dirty="0">
                          <a:solidFill>
                            <a:srgbClr val="A50021"/>
                          </a:solidFill>
                          <a:latin typeface="Times New Roman" pitchFamily="18" charset="0"/>
                          <a:ea typeface="微软雅黑" pitchFamily="34" charset="-122"/>
                          <a:cs typeface="Times New Roman" pitchFamily="18" charset="0"/>
                        </a:rPr>
                        <a:t>97.31%</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81</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2.59%</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3</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rgbClr val="A50021"/>
                          </a:solidFill>
                          <a:latin typeface="Times New Roman" pitchFamily="18" charset="0"/>
                          <a:ea typeface="微软雅黑" pitchFamily="34" charset="-122"/>
                          <a:cs typeface="Times New Roman" pitchFamily="18" charset="0"/>
                        </a:rPr>
                        <a:t>0.10%</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r>
              <a:tr h="276458">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2016</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chemeClr val="accent1">
                              <a:lumMod val="50000"/>
                            </a:schemeClr>
                          </a:solidFill>
                          <a:latin typeface="Times New Roman" pitchFamily="18" charset="0"/>
                          <a:ea typeface="微软雅黑" pitchFamily="34" charset="-122"/>
                          <a:cs typeface="Times New Roman" pitchFamily="18" charset="0"/>
                        </a:rPr>
                        <a:t>3150</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a:solidFill>
                            <a:schemeClr val="accent1">
                              <a:lumMod val="50000"/>
                            </a:schemeClr>
                          </a:solidFill>
                          <a:latin typeface="Times New Roman" pitchFamily="18" charset="0"/>
                          <a:ea typeface="微软雅黑" pitchFamily="34" charset="-122"/>
                          <a:cs typeface="Times New Roman" pitchFamily="18" charset="0"/>
                        </a:rPr>
                        <a:t>3013</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dirty="0">
                          <a:solidFill>
                            <a:srgbClr val="A50021"/>
                          </a:solidFill>
                          <a:latin typeface="Times New Roman" pitchFamily="18" charset="0"/>
                          <a:ea typeface="微软雅黑" pitchFamily="34" charset="-122"/>
                          <a:cs typeface="Times New Roman" pitchFamily="18" charset="0"/>
                        </a:rPr>
                        <a:t>95.65%</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113</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3.59%</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24</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rgbClr val="A50021"/>
                          </a:solidFill>
                          <a:latin typeface="Times New Roman" pitchFamily="18" charset="0"/>
                          <a:ea typeface="微软雅黑" pitchFamily="34" charset="-122"/>
                          <a:cs typeface="Times New Roman" pitchFamily="18" charset="0"/>
                        </a:rPr>
                        <a:t>0.76%</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r>
              <a:tr h="276458">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2015</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chemeClr val="accent1">
                              <a:lumMod val="50000"/>
                            </a:schemeClr>
                          </a:solidFill>
                          <a:latin typeface="Times New Roman" pitchFamily="18" charset="0"/>
                          <a:ea typeface="微软雅黑" pitchFamily="34" charset="-122"/>
                          <a:cs typeface="Times New Roman" pitchFamily="18" charset="0"/>
                        </a:rPr>
                        <a:t>2952</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a:solidFill>
                            <a:schemeClr val="accent1">
                              <a:lumMod val="50000"/>
                            </a:schemeClr>
                          </a:solidFill>
                          <a:latin typeface="Times New Roman" pitchFamily="18" charset="0"/>
                          <a:ea typeface="微软雅黑" pitchFamily="34" charset="-122"/>
                          <a:cs typeface="Times New Roman" pitchFamily="18" charset="0"/>
                        </a:rPr>
                        <a:t>2812</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dirty="0">
                          <a:solidFill>
                            <a:srgbClr val="A50021"/>
                          </a:solidFill>
                          <a:latin typeface="Times New Roman" pitchFamily="18" charset="0"/>
                          <a:ea typeface="微软雅黑" pitchFamily="34" charset="-122"/>
                          <a:cs typeface="Times New Roman" pitchFamily="18" charset="0"/>
                        </a:rPr>
                        <a:t>95.26%</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126</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4.27%</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14</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rgbClr val="A50021"/>
                          </a:solidFill>
                          <a:latin typeface="Times New Roman" pitchFamily="18" charset="0"/>
                          <a:ea typeface="微软雅黑" pitchFamily="34" charset="-122"/>
                          <a:cs typeface="Times New Roman" pitchFamily="18" charset="0"/>
                        </a:rPr>
                        <a:t>0.47%</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r>
              <a:tr h="276458">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2014</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chemeClr val="accent1">
                              <a:lumMod val="50000"/>
                            </a:schemeClr>
                          </a:solidFill>
                          <a:latin typeface="Times New Roman" pitchFamily="18" charset="0"/>
                          <a:ea typeface="微软雅黑" pitchFamily="34" charset="-122"/>
                          <a:cs typeface="Times New Roman" pitchFamily="18" charset="0"/>
                        </a:rPr>
                        <a:t>2940</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a:solidFill>
                            <a:schemeClr val="accent1">
                              <a:lumMod val="50000"/>
                            </a:schemeClr>
                          </a:solidFill>
                          <a:latin typeface="Times New Roman" pitchFamily="18" charset="0"/>
                          <a:ea typeface="微软雅黑" pitchFamily="34" charset="-122"/>
                          <a:cs typeface="Times New Roman" pitchFamily="18" charset="0"/>
                        </a:rPr>
                        <a:t>2599</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dirty="0">
                          <a:solidFill>
                            <a:srgbClr val="A50021"/>
                          </a:solidFill>
                          <a:latin typeface="Times New Roman" pitchFamily="18" charset="0"/>
                          <a:ea typeface="微软雅黑" pitchFamily="34" charset="-122"/>
                          <a:cs typeface="Times New Roman" pitchFamily="18" charset="0"/>
                        </a:rPr>
                        <a:t>88.40%</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317</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10.78%</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24</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rgbClr val="A50021"/>
                          </a:solidFill>
                          <a:latin typeface="Times New Roman" pitchFamily="18" charset="0"/>
                          <a:ea typeface="微软雅黑" pitchFamily="34" charset="-122"/>
                          <a:cs typeface="Times New Roman" pitchFamily="18" charset="0"/>
                        </a:rPr>
                        <a:t>0.82%</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r>
              <a:tr h="276458">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2013</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chemeClr val="accent1">
                              <a:lumMod val="50000"/>
                            </a:schemeClr>
                          </a:solidFill>
                          <a:latin typeface="Times New Roman" pitchFamily="18" charset="0"/>
                          <a:ea typeface="微软雅黑" pitchFamily="34" charset="-122"/>
                          <a:cs typeface="Times New Roman" pitchFamily="18" charset="0"/>
                        </a:rPr>
                        <a:t>2689</a:t>
                      </a:r>
                      <a:endParaRPr lang="zh-CN" sz="1600" b="1" i="0" u="none" strike="noStrike" dirty="0">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a:solidFill>
                            <a:schemeClr val="accent1">
                              <a:lumMod val="50000"/>
                            </a:schemeClr>
                          </a:solidFill>
                          <a:latin typeface="Times New Roman" pitchFamily="18" charset="0"/>
                          <a:ea typeface="微软雅黑" pitchFamily="34" charset="-122"/>
                          <a:cs typeface="Times New Roman" pitchFamily="18" charset="0"/>
                        </a:rPr>
                        <a:t>2606</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sz="1600" b="1" u="none" strike="noStrike" dirty="0">
                          <a:solidFill>
                            <a:srgbClr val="A50021"/>
                          </a:solidFill>
                          <a:latin typeface="Times New Roman" pitchFamily="18" charset="0"/>
                          <a:ea typeface="微软雅黑" pitchFamily="34" charset="-122"/>
                          <a:cs typeface="Times New Roman" pitchFamily="18" charset="0"/>
                        </a:rPr>
                        <a:t>96.92%</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74</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2.75%</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a:solidFill>
                            <a:schemeClr val="accent1">
                              <a:lumMod val="50000"/>
                            </a:schemeClr>
                          </a:solidFill>
                          <a:latin typeface="Times New Roman" pitchFamily="18" charset="0"/>
                          <a:ea typeface="微软雅黑" pitchFamily="34" charset="-122"/>
                          <a:cs typeface="Times New Roman" pitchFamily="18" charset="0"/>
                        </a:rPr>
                        <a:t>9</a:t>
                      </a:r>
                      <a:endParaRPr lang="zh-CN" sz="1600" b="1" i="0" u="none" strike="noStrike">
                        <a:solidFill>
                          <a:schemeClr val="accent1">
                            <a:lumMod val="50000"/>
                          </a:schemeClr>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sz="1600" b="1" u="none" strike="noStrike" dirty="0">
                          <a:solidFill>
                            <a:srgbClr val="A50021"/>
                          </a:solidFill>
                          <a:latin typeface="Times New Roman" pitchFamily="18" charset="0"/>
                          <a:ea typeface="微软雅黑" pitchFamily="34" charset="-122"/>
                          <a:cs typeface="Times New Roman" pitchFamily="18" charset="0"/>
                        </a:rPr>
                        <a:t>0.33%</a:t>
                      </a:r>
                      <a:endParaRPr lang="zh-CN" sz="1600" b="1" i="0" u="none" strike="noStrike" dirty="0">
                        <a:solidFill>
                          <a:srgbClr val="A50021"/>
                        </a:solidFill>
                        <a:latin typeface="Times New Roman" pitchFamily="18" charset="0"/>
                        <a:ea typeface="微软雅黑" pitchFamily="34" charset="-122"/>
                        <a:cs typeface="Times New Roman" pitchFamily="18"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sp>
        <p:nvSpPr>
          <p:cNvPr id="5" name="矩形 4"/>
          <p:cNvSpPr/>
          <p:nvPr/>
        </p:nvSpPr>
        <p:spPr>
          <a:xfrm>
            <a:off x="214282" y="1071550"/>
            <a:ext cx="8858312" cy="2149306"/>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（一）提升监督效能，加大惩戒力度。</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积极应对国际期刊集中撤稿事件，做好专项查处工作。   </a:t>
            </a:r>
            <a:endParaRPr lang="en-US" altLang="zh-CN" sz="2000" b="1" dirty="0" smtClean="0">
              <a:solidFill>
                <a:schemeClr val="tx2">
                  <a:lumMod val="75000"/>
                </a:schemeClr>
              </a:solidFill>
              <a:latin typeface="微软雅黑" pitchFamily="34" charset="-122"/>
              <a:ea typeface="微软雅黑" pitchFamily="34" charset="-122"/>
            </a:endParaRPr>
          </a:p>
          <a:p>
            <a:pPr>
              <a:spcBef>
                <a:spcPts val="600"/>
              </a:spcBef>
              <a:buFont typeface="Wingdings" pitchFamily="2" charset="2"/>
              <a:buChar char="Ø"/>
            </a:pPr>
            <a:r>
              <a:rPr lang="zh-CN" altLang="en-US" b="1" dirty="0" smtClean="0">
                <a:solidFill>
                  <a:schemeClr val="tx2">
                    <a:lumMod val="75000"/>
                  </a:schemeClr>
                </a:solidFill>
                <a:latin typeface="微软雅黑" pitchFamily="34" charset="-122"/>
                <a:ea typeface="微软雅黑" pitchFamily="34" charset="-122"/>
              </a:rPr>
              <a:t>  </a:t>
            </a:r>
            <a:r>
              <a:rPr lang="zh-CN" altLang="en-US" b="1" dirty="0" smtClean="0">
                <a:solidFill>
                  <a:schemeClr val="accent1">
                    <a:lumMod val="50000"/>
                  </a:schemeClr>
                </a:solidFill>
                <a:latin typeface="微软雅黑" pitchFamily="34" charset="-122"/>
                <a:ea typeface="微软雅黑" pitchFamily="34" charset="-122"/>
              </a:rPr>
              <a:t>撤稿原因：“</a:t>
            </a:r>
            <a:r>
              <a:rPr lang="zh-CN" altLang="en-US" b="1" dirty="0" smtClean="0">
                <a:solidFill>
                  <a:srgbClr val="0070C0"/>
                </a:solidFill>
                <a:latin typeface="微软雅黑" pitchFamily="34" charset="-122"/>
                <a:ea typeface="微软雅黑" pitchFamily="34" charset="-122"/>
              </a:rPr>
              <a:t>买卖论文</a:t>
            </a:r>
            <a:r>
              <a:rPr lang="zh-CN" altLang="en-US" b="1" dirty="0" smtClean="0">
                <a:solidFill>
                  <a:schemeClr val="accent1">
                    <a:lumMod val="50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委托</a:t>
            </a:r>
            <a:r>
              <a:rPr lang="zh-CN" altLang="en-US" b="1" dirty="0" smtClean="0">
                <a:solidFill>
                  <a:srgbClr val="0070C0"/>
                </a:solidFill>
                <a:latin typeface="微软雅黑" pitchFamily="34" charset="-122"/>
                <a:ea typeface="微软雅黑" pitchFamily="34" charset="-122"/>
                <a:cs typeface="Times New Roman" pitchFamily="18" charset="0"/>
              </a:rPr>
              <a:t>第三方代投论文</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a:t>
            </a:r>
            <a:r>
              <a:rPr lang="zh-CN" altLang="en-US" b="1" dirty="0" smtClean="0">
                <a:solidFill>
                  <a:srgbClr val="0070C0"/>
                </a:solidFill>
                <a:latin typeface="微软雅黑" pitchFamily="34" charset="-122"/>
                <a:ea typeface="微软雅黑" pitchFamily="34" charset="-122"/>
                <a:cs typeface="Times New Roman" pitchFamily="18" charset="0"/>
              </a:rPr>
              <a:t>伪造论文评审意见</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”等。</a:t>
            </a:r>
            <a:endParaRPr lang="en-US" altLang="zh-CN" b="1" dirty="0" smtClean="0">
              <a:solidFill>
                <a:schemeClr val="accent1">
                  <a:lumMod val="50000"/>
                </a:schemeClr>
              </a:solidFill>
              <a:latin typeface="微软雅黑" pitchFamily="34" charset="-122"/>
              <a:ea typeface="微软雅黑" pitchFamily="34" charset="-122"/>
              <a:cs typeface="Times New Roman" pitchFamily="18" charset="0"/>
            </a:endParaRPr>
          </a:p>
          <a:p>
            <a:pPr>
              <a:spcBef>
                <a:spcPts val="600"/>
              </a:spcBef>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  针对</a:t>
            </a:r>
            <a:r>
              <a:rPr lang="en-US" altLang="zh-CN" b="1" dirty="0" smtClean="0">
                <a:solidFill>
                  <a:srgbClr val="0070C0"/>
                </a:solidFill>
                <a:latin typeface="微软雅黑" pitchFamily="34" charset="-122"/>
                <a:ea typeface="微软雅黑" pitchFamily="34" charset="-122"/>
                <a:cs typeface="Times New Roman" pitchFamily="18" charset="0"/>
              </a:rPr>
              <a:t>2015</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和</a:t>
            </a:r>
            <a:r>
              <a:rPr lang="en-US" altLang="zh-CN" b="1" dirty="0" smtClean="0">
                <a:solidFill>
                  <a:srgbClr val="0070C0"/>
                </a:solidFill>
                <a:latin typeface="微软雅黑" pitchFamily="34" charset="-122"/>
                <a:ea typeface="微软雅黑" pitchFamily="34" charset="-122"/>
                <a:cs typeface="Times New Roman" pitchFamily="18" charset="0"/>
              </a:rPr>
              <a:t>2017</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年两次集中撤稿事件，认真落实中央领导同志重要批示精神，先后集中调查了与科学基金资助项目相关的</a:t>
            </a:r>
            <a:r>
              <a:rPr lang="en-US" altLang="zh-CN" b="1" dirty="0" smtClean="0">
                <a:solidFill>
                  <a:srgbClr val="0070C0"/>
                </a:solidFill>
                <a:latin typeface="微软雅黑" pitchFamily="34" charset="-122"/>
                <a:ea typeface="微软雅黑" pitchFamily="34" charset="-122"/>
                <a:cs typeface="Times New Roman" pitchFamily="18" charset="0"/>
              </a:rPr>
              <a:t>60</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篇撤稿论文，严肃处理</a:t>
            </a:r>
            <a:r>
              <a:rPr lang="en-US" altLang="zh-CN" b="1" dirty="0" smtClean="0">
                <a:solidFill>
                  <a:srgbClr val="0070C0"/>
                </a:solidFill>
                <a:latin typeface="微软雅黑" pitchFamily="34" charset="-122"/>
                <a:ea typeface="微软雅黑" pitchFamily="34" charset="-122"/>
                <a:cs typeface="Times New Roman" pitchFamily="18" charset="0"/>
              </a:rPr>
              <a:t>134</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位相关责任人和</a:t>
            </a:r>
            <a:r>
              <a:rPr lang="en-US" altLang="zh-CN" b="1" dirty="0" smtClean="0">
                <a:solidFill>
                  <a:srgbClr val="0070C0"/>
                </a:solidFill>
                <a:latin typeface="微软雅黑" pitchFamily="34" charset="-122"/>
                <a:ea typeface="微软雅黑" pitchFamily="34" charset="-122"/>
                <a:cs typeface="Times New Roman" pitchFamily="18" charset="0"/>
              </a:rPr>
              <a:t>1</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个依托单位，撤销</a:t>
            </a:r>
            <a:r>
              <a:rPr lang="en-US" altLang="zh-CN" b="1" dirty="0" smtClean="0">
                <a:solidFill>
                  <a:srgbClr val="0070C0"/>
                </a:solidFill>
                <a:latin typeface="微软雅黑" pitchFamily="34" charset="-122"/>
                <a:ea typeface="微软雅黑" pitchFamily="34" charset="-122"/>
                <a:cs typeface="Times New Roman" pitchFamily="18" charset="0"/>
              </a:rPr>
              <a:t>74</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个已资助项目，终止</a:t>
            </a:r>
            <a:r>
              <a:rPr lang="en-US" altLang="zh-CN" b="1" dirty="0" smtClean="0">
                <a:solidFill>
                  <a:srgbClr val="0070C0"/>
                </a:solidFill>
                <a:latin typeface="微软雅黑" pitchFamily="34" charset="-122"/>
                <a:ea typeface="微软雅黑" pitchFamily="34" charset="-122"/>
                <a:cs typeface="Times New Roman" pitchFamily="18" charset="0"/>
              </a:rPr>
              <a:t>64</a:t>
            </a:r>
            <a:r>
              <a:rPr lang="zh-CN" altLang="en-US" b="1" dirty="0" smtClean="0">
                <a:solidFill>
                  <a:schemeClr val="accent1">
                    <a:lumMod val="50000"/>
                  </a:schemeClr>
                </a:solidFill>
                <a:latin typeface="微软雅黑" pitchFamily="34" charset="-122"/>
                <a:ea typeface="微软雅黑" pitchFamily="34" charset="-122"/>
                <a:cs typeface="Times New Roman" pitchFamily="18" charset="0"/>
              </a:rPr>
              <a:t>个申请项目的评审工作。</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4282" y="3523312"/>
            <a:ext cx="5072098" cy="1938992"/>
          </a:xfrm>
          <a:prstGeom prst="rect">
            <a:avLst/>
          </a:prstGeom>
        </p:spPr>
        <p:txBody>
          <a:bodyPr wrap="square">
            <a:spAutoFit/>
          </a:bodyPr>
          <a:lstStyle/>
          <a:p>
            <a:r>
              <a:rPr lang="zh-CN" altLang="en-US" sz="2000" b="1" u="sng" dirty="0" smtClean="0">
                <a:solidFill>
                  <a:srgbClr val="800000"/>
                </a:solidFill>
                <a:latin typeface="微软雅黑" pitchFamily="34" charset="-122"/>
                <a:ea typeface="微软雅黑" pitchFamily="34" charset="-122"/>
              </a:rPr>
              <a:t>集中撤稿事件分析</a:t>
            </a:r>
            <a:r>
              <a:rPr lang="zh-CN" altLang="en-US" sz="2000" b="1" dirty="0" smtClean="0">
                <a:solidFill>
                  <a:schemeClr val="accent1">
                    <a:lumMod val="50000"/>
                  </a:schemeClr>
                </a:solidFill>
                <a:latin typeface="微软雅黑" pitchFamily="34" charset="-122"/>
                <a:ea typeface="微软雅黑" pitchFamily="34" charset="-122"/>
              </a:rPr>
              <a:t>：</a:t>
            </a:r>
            <a:endParaRPr lang="en-US" altLang="zh-CN" sz="2000" b="1" dirty="0" smtClean="0">
              <a:solidFill>
                <a:schemeClr val="accent1">
                  <a:lumMod val="50000"/>
                </a:schemeClr>
              </a:solidFill>
              <a:latin typeface="微软雅黑" pitchFamily="34" charset="-122"/>
              <a:ea typeface="微软雅黑" pitchFamily="34" charset="-122"/>
            </a:endParaRPr>
          </a:p>
          <a:p>
            <a:pPr marL="360000">
              <a:spcBef>
                <a:spcPts val="600"/>
              </a:spcBef>
              <a:buFont typeface="Wingdings" pitchFamily="2" charset="2"/>
              <a:buChar char="Ø"/>
            </a:pPr>
            <a:r>
              <a:rPr lang="zh-CN" altLang="en-US" sz="1600" b="1" dirty="0" smtClean="0">
                <a:solidFill>
                  <a:schemeClr val="accent1">
                    <a:lumMod val="50000"/>
                  </a:schemeClr>
                </a:solidFill>
                <a:latin typeface="微软雅黑" pitchFamily="34" charset="-122"/>
                <a:ea typeface="微软雅黑" pitchFamily="34" charset="-122"/>
              </a:rPr>
              <a:t>折射出我国部分科技人员在科研诚信方面出现的问题不容忽视。</a:t>
            </a:r>
            <a:endParaRPr lang="en-US" altLang="zh-CN" sz="1600" b="1" dirty="0" smtClean="0">
              <a:solidFill>
                <a:schemeClr val="accent1">
                  <a:lumMod val="50000"/>
                </a:schemeClr>
              </a:solidFill>
              <a:latin typeface="微软雅黑" pitchFamily="34" charset="-122"/>
              <a:ea typeface="微软雅黑" pitchFamily="34" charset="-122"/>
            </a:endParaRPr>
          </a:p>
          <a:p>
            <a:pPr marL="360000">
              <a:spcBef>
                <a:spcPts val="600"/>
              </a:spcBef>
              <a:buFont typeface="Wingdings" pitchFamily="2" charset="2"/>
              <a:buChar char="Ø"/>
            </a:pPr>
            <a:r>
              <a:rPr lang="zh-CN" altLang="en-US" sz="1600" b="1" dirty="0" smtClean="0">
                <a:solidFill>
                  <a:schemeClr val="accent1">
                    <a:lumMod val="50000"/>
                  </a:schemeClr>
                </a:solidFill>
                <a:latin typeface="微软雅黑" pitchFamily="34" charset="-122"/>
                <a:ea typeface="微软雅黑" pitchFamily="34" charset="-122"/>
              </a:rPr>
              <a:t>反映出现行部分科技评价体系缺乏分类指导。</a:t>
            </a:r>
            <a:endParaRPr lang="en-US" altLang="zh-CN" sz="1600" b="1" dirty="0" smtClean="0">
              <a:solidFill>
                <a:schemeClr val="accent1">
                  <a:lumMod val="50000"/>
                </a:schemeClr>
              </a:solidFill>
              <a:latin typeface="微软雅黑" pitchFamily="34" charset="-122"/>
              <a:ea typeface="微软雅黑" pitchFamily="34" charset="-122"/>
            </a:endParaRPr>
          </a:p>
          <a:p>
            <a:pPr marL="360000">
              <a:spcBef>
                <a:spcPts val="600"/>
              </a:spcBef>
              <a:buFont typeface="Wingdings" pitchFamily="2" charset="2"/>
              <a:buChar char="Ø"/>
            </a:pPr>
            <a:r>
              <a:rPr lang="zh-CN" altLang="en-US" sz="1600" b="1" dirty="0" smtClean="0">
                <a:solidFill>
                  <a:schemeClr val="accent1">
                    <a:lumMod val="50000"/>
                  </a:schemeClr>
                </a:solidFill>
                <a:latin typeface="微软雅黑" pitchFamily="34" charset="-122"/>
                <a:ea typeface="微软雅黑" pitchFamily="34" charset="-122"/>
              </a:rPr>
              <a:t>对第三方中介机构缺乏有效监管。</a:t>
            </a:r>
            <a:endParaRPr lang="en-US" altLang="zh-CN" sz="1600" b="1" dirty="0" smtClean="0">
              <a:solidFill>
                <a:schemeClr val="accent1">
                  <a:lumMod val="50000"/>
                </a:schemeClr>
              </a:solidFill>
              <a:latin typeface="微软雅黑" pitchFamily="34" charset="-122"/>
              <a:ea typeface="微软雅黑" pitchFamily="34" charset="-122"/>
            </a:endParaRPr>
          </a:p>
          <a:p>
            <a:pPr marL="360000">
              <a:spcBef>
                <a:spcPts val="600"/>
              </a:spcBef>
              <a:buFont typeface="Wingdings" pitchFamily="2" charset="2"/>
              <a:buChar char="Ø"/>
            </a:pPr>
            <a:r>
              <a:rPr lang="zh-CN" altLang="en-US" sz="1600" b="1" dirty="0" smtClean="0">
                <a:solidFill>
                  <a:schemeClr val="accent1">
                    <a:lumMod val="50000"/>
                  </a:schemeClr>
                </a:solidFill>
                <a:latin typeface="微软雅黑" pitchFamily="34" charset="-122"/>
                <a:ea typeface="微软雅黑" pitchFamily="34" charset="-122"/>
              </a:rPr>
              <a:t>不排除某些国际出版机构的商业利益驱使。</a:t>
            </a:r>
            <a:endParaRPr lang="en-US" altLang="zh-CN" sz="1600" b="1" dirty="0" smtClean="0">
              <a:solidFill>
                <a:schemeClr val="accent1">
                  <a:lumMod val="50000"/>
                </a:schemeClr>
              </a:solidFill>
              <a:latin typeface="微软雅黑" pitchFamily="34" charset="-122"/>
              <a:ea typeface="微软雅黑" pitchFamily="34" charset="-122"/>
            </a:endParaRPr>
          </a:p>
        </p:txBody>
      </p:sp>
      <p:pic>
        <p:nvPicPr>
          <p:cNvPr id="60418" name="Picture 2" descr="https://www.natureindex.com/news-blog/image/5aeada6d6248c9004a1ddb99"/>
          <p:cNvPicPr>
            <a:picLocks noChangeAspect="1" noChangeArrowheads="1"/>
          </p:cNvPicPr>
          <p:nvPr/>
        </p:nvPicPr>
        <p:blipFill>
          <a:blip r:embed="rId2" cstate="print"/>
          <a:srcRect/>
          <a:stretch>
            <a:fillRect/>
          </a:stretch>
        </p:blipFill>
        <p:spPr bwMode="auto">
          <a:xfrm>
            <a:off x="6000760" y="3602833"/>
            <a:ext cx="3018616" cy="1969311"/>
          </a:xfrm>
          <a:prstGeom prst="rect">
            <a:avLst/>
          </a:prstGeom>
          <a:noFill/>
        </p:spPr>
      </p:pic>
      <p:sp>
        <p:nvSpPr>
          <p:cNvPr id="8" name="矩形 7"/>
          <p:cNvSpPr/>
          <p:nvPr/>
        </p:nvSpPr>
        <p:spPr>
          <a:xfrm rot="19600077">
            <a:off x="6719336" y="4320916"/>
            <a:ext cx="1571636" cy="485772"/>
          </a:xfrm>
          <a:prstGeom prst="rect">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A50021"/>
                </a:solidFill>
                <a:latin typeface="华文中宋" pitchFamily="2" charset="-122"/>
                <a:ea typeface="华文中宋" pitchFamily="2" charset="-122"/>
              </a:rPr>
              <a:t>掠夺性期刊</a:t>
            </a:r>
            <a:endParaRPr lang="zh-CN" altLang="en-US" sz="2000" b="1" dirty="0">
              <a:solidFill>
                <a:srgbClr val="A50021"/>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sp>
        <p:nvSpPr>
          <p:cNvPr id="5" name="矩形 4"/>
          <p:cNvSpPr/>
          <p:nvPr/>
        </p:nvSpPr>
        <p:spPr>
          <a:xfrm>
            <a:off x="142844" y="928674"/>
            <a:ext cx="8858312" cy="4378122"/>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（二）加强宣传教育引导，注重构建长效机制。</a:t>
            </a:r>
          </a:p>
          <a:p>
            <a:pPr>
              <a:lnSpc>
                <a:spcPts val="2500"/>
              </a:lnSpc>
              <a:spcBef>
                <a:spcPts val="1200"/>
              </a:spcBef>
              <a:buFont typeface="Wingdings" pitchFamily="2" charset="2"/>
              <a:buChar char="l"/>
            </a:pPr>
            <a:r>
              <a:rPr lang="zh-CN" altLang="en-US" sz="2000" b="1" dirty="0" smtClean="0">
                <a:solidFill>
                  <a:schemeClr val="tx2">
                    <a:lumMod val="75000"/>
                  </a:schemeClr>
                </a:solidFill>
                <a:latin typeface="微软雅黑" pitchFamily="34" charset="-122"/>
                <a:ea typeface="微软雅黑" pitchFamily="34" charset="-122"/>
              </a:rPr>
              <a:t>  不断加大宣教强度。</a:t>
            </a:r>
            <a:endParaRPr lang="en-US" altLang="zh-CN" sz="2000" b="1" dirty="0" smtClean="0">
              <a:solidFill>
                <a:schemeClr val="tx2">
                  <a:lumMod val="75000"/>
                </a:schemeClr>
              </a:solidFill>
              <a:latin typeface="微软雅黑" pitchFamily="34" charset="-122"/>
              <a:ea typeface="微软雅黑" pitchFamily="34" charset="-122"/>
            </a:endParaRPr>
          </a:p>
          <a:p>
            <a:pPr marL="360000">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各类科学基金</a:t>
            </a:r>
            <a:r>
              <a:rPr lang="zh-CN" altLang="en-US" sz="1600" b="1" dirty="0" smtClean="0">
                <a:solidFill>
                  <a:srgbClr val="0070C0"/>
                </a:solidFill>
                <a:latin typeface="微软雅黑" pitchFamily="34" charset="-122"/>
                <a:ea typeface="微软雅黑" pitchFamily="34" charset="-122"/>
                <a:cs typeface="Times New Roman" pitchFamily="18" charset="0"/>
              </a:rPr>
              <a:t>管理会、培训会和研讨会</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等契机</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1600" b="1" dirty="0" smtClean="0">
                <a:solidFill>
                  <a:srgbClr val="0070C0"/>
                </a:solidFill>
                <a:latin typeface="微软雅黑" pitchFamily="34" charset="-122"/>
                <a:ea typeface="微软雅黑" pitchFamily="34" charset="-122"/>
                <a:cs typeface="Times New Roman" pitchFamily="18" charset="0"/>
              </a:rPr>
              <a:t>驻会监督</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期间，评审会开幕式上宣讲评审规范、评审回避与保密等规章制度。</a:t>
            </a:r>
          </a:p>
          <a:p>
            <a:pPr>
              <a:lnSpc>
                <a:spcPts val="2500"/>
              </a:lnSpc>
              <a:spcBef>
                <a:spcPts val="1200"/>
              </a:spcBef>
              <a:buFont typeface="Wingdings" pitchFamily="2" charset="2"/>
              <a:buChar char="l"/>
            </a:pPr>
            <a:r>
              <a:rPr lang="zh-CN" altLang="en-US" sz="2000" b="1" dirty="0" smtClean="0">
                <a:solidFill>
                  <a:schemeClr val="tx2">
                    <a:lumMod val="75000"/>
                  </a:schemeClr>
                </a:solidFill>
                <a:latin typeface="微软雅黑" pitchFamily="34" charset="-122"/>
                <a:ea typeface="微软雅黑" pitchFamily="34" charset="-122"/>
              </a:rPr>
              <a:t>  持续扩大宣教受众。</a:t>
            </a:r>
            <a:endParaRPr lang="en-US" altLang="zh-CN" sz="2000" b="1" dirty="0" smtClean="0">
              <a:solidFill>
                <a:schemeClr val="tx2">
                  <a:lumMod val="75000"/>
                </a:schemeClr>
              </a:solidFill>
              <a:latin typeface="微软雅黑" pitchFamily="34" charset="-122"/>
              <a:ea typeface="微软雅黑" pitchFamily="34" charset="-122"/>
            </a:endParaRPr>
          </a:p>
          <a:p>
            <a:pPr marL="360000">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宣教对象包括基金委和依托单位科学基金管理人员、评审专家、科研人员等，实现宣教对整个</a:t>
            </a:r>
            <a:r>
              <a:rPr lang="zh-CN" altLang="en-US" sz="1600" b="1" dirty="0" smtClean="0">
                <a:solidFill>
                  <a:srgbClr val="0070C0"/>
                </a:solidFill>
                <a:latin typeface="微软雅黑" pitchFamily="34" charset="-122"/>
                <a:ea typeface="微软雅黑" pitchFamily="34" charset="-122"/>
                <a:cs typeface="Times New Roman" pitchFamily="18" charset="0"/>
              </a:rPr>
              <a:t>科学基金共同体全覆盖 </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a:spcBef>
                <a:spcPts val="1200"/>
              </a:spcBef>
              <a:buFont typeface="Wingdings" pitchFamily="2" charset="2"/>
              <a:buChar char="l"/>
            </a:pPr>
            <a:r>
              <a:rPr lang="zh-CN" altLang="en-US" sz="2000" b="1" dirty="0" smtClean="0">
                <a:solidFill>
                  <a:schemeClr val="tx2">
                    <a:lumMod val="75000"/>
                  </a:schemeClr>
                </a:solidFill>
                <a:latin typeface="微软雅黑" pitchFamily="34" charset="-122"/>
                <a:ea typeface="微软雅黑" pitchFamily="34" charset="-122"/>
              </a:rPr>
              <a:t>  适时公布处理决定。         </a:t>
            </a:r>
            <a:endParaRPr lang="en-US" altLang="zh-CN" sz="2000" b="1" dirty="0" smtClean="0">
              <a:solidFill>
                <a:schemeClr val="tx2">
                  <a:lumMod val="75000"/>
                </a:schemeClr>
              </a:solidFill>
              <a:latin typeface="微软雅黑" pitchFamily="34" charset="-122"/>
              <a:ea typeface="微软雅黑" pitchFamily="34" charset="-122"/>
            </a:endParaRPr>
          </a:p>
          <a:p>
            <a:pPr marL="360000">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召开 “捍卫科学道德，反对科研不端”</a:t>
            </a:r>
            <a:r>
              <a:rPr lang="zh-CN" altLang="en-US" sz="1600" b="1" dirty="0" smtClean="0">
                <a:solidFill>
                  <a:srgbClr val="0070C0"/>
                </a:solidFill>
                <a:latin typeface="微软雅黑" pitchFamily="34" charset="-122"/>
                <a:ea typeface="微软雅黑" pitchFamily="34" charset="-122"/>
                <a:cs typeface="Times New Roman" pitchFamily="18" charset="0"/>
              </a:rPr>
              <a:t>媒体通报会</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，公布</a:t>
            </a:r>
            <a:r>
              <a:rPr lang="zh-CN" altLang="en-US" sz="1600" b="1" dirty="0" smtClean="0">
                <a:solidFill>
                  <a:srgbClr val="0070C0"/>
                </a:solidFill>
                <a:latin typeface="微软雅黑" pitchFamily="34" charset="-122"/>
                <a:ea typeface="微软雅黑" pitchFamily="34" charset="-122"/>
                <a:cs typeface="Times New Roman" pitchFamily="18" charset="0"/>
              </a:rPr>
              <a:t>典型案例</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适时</a:t>
            </a:r>
            <a:r>
              <a:rPr lang="zh-CN" altLang="en-US" sz="1600" b="1" dirty="0" smtClean="0">
                <a:solidFill>
                  <a:srgbClr val="0070C0"/>
                </a:solidFill>
                <a:latin typeface="微软雅黑" pitchFamily="34" charset="-122"/>
                <a:ea typeface="微软雅黑" pitchFamily="34" charset="-122"/>
                <a:cs typeface="Times New Roman" pitchFamily="18" charset="0"/>
              </a:rPr>
              <a:t>公布各年度处理决定</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，有效发挥警示教育和威慑作用。</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a:spcBef>
                <a:spcPts val="1200"/>
              </a:spcBef>
              <a:buFont typeface="Wingdings" pitchFamily="2" charset="2"/>
              <a:buChar char="l"/>
            </a:pPr>
            <a:r>
              <a:rPr lang="zh-CN" altLang="en-US" sz="2000" b="1" dirty="0" smtClean="0">
                <a:solidFill>
                  <a:schemeClr val="tx2">
                    <a:lumMod val="75000"/>
                  </a:schemeClr>
                </a:solidFill>
                <a:latin typeface="微软雅黑" pitchFamily="34" charset="-122"/>
                <a:ea typeface="微软雅黑" pitchFamily="34" charset="-122"/>
              </a:rPr>
              <a:t>  积极参与部际合作。</a:t>
            </a:r>
            <a:endParaRPr lang="en-US" altLang="zh-CN" sz="2000" b="1" dirty="0" smtClean="0">
              <a:solidFill>
                <a:schemeClr val="tx2">
                  <a:lumMod val="75000"/>
                </a:schemeClr>
              </a:solidFill>
              <a:latin typeface="微软雅黑" pitchFamily="34" charset="-122"/>
              <a:ea typeface="微软雅黑" pitchFamily="34" charset="-122"/>
            </a:endParaRPr>
          </a:p>
          <a:p>
            <a:pPr marL="360000">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作为副组长单位，积极参与</a:t>
            </a:r>
            <a:r>
              <a:rPr lang="zh-CN" altLang="en-US" sz="1600" b="1" dirty="0" smtClean="0">
                <a:solidFill>
                  <a:srgbClr val="0070C0"/>
                </a:solidFill>
                <a:latin typeface="微软雅黑" pitchFamily="34" charset="-122"/>
                <a:ea typeface="微软雅黑" pitchFamily="34" charset="-122"/>
              </a:rPr>
              <a:t>全国科学道德和学风建设宣讲教育领导小组</a:t>
            </a:r>
            <a:r>
              <a:rPr lang="zh-CN" altLang="en-US" sz="1600" b="1" dirty="0" smtClean="0">
                <a:solidFill>
                  <a:schemeClr val="tx1">
                    <a:lumMod val="75000"/>
                    <a:lumOff val="25000"/>
                  </a:schemeClr>
                </a:solidFill>
                <a:latin typeface="微软雅黑" pitchFamily="34" charset="-122"/>
                <a:ea typeface="微软雅黑" pitchFamily="34" charset="-122"/>
              </a:rPr>
              <a:t>主办的各类报告会、论坛和专题研讨班。</a:t>
            </a:r>
            <a:endPar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571604" y="869757"/>
            <a:ext cx="5643570" cy="4773825"/>
          </a:xfrm>
          <a:prstGeom prst="rect">
            <a:avLst/>
          </a:prstGeom>
          <a:noFill/>
          <a:ln w="9525">
            <a:noFill/>
            <a:miter lim="800000"/>
            <a:headEnd/>
            <a:tailEnd/>
          </a:ln>
          <a:effectLst/>
        </p:spPr>
      </p:pic>
      <p:sp>
        <p:nvSpPr>
          <p:cNvPr id="6" name="椭圆 5"/>
          <p:cNvSpPr/>
          <p:nvPr/>
        </p:nvSpPr>
        <p:spPr>
          <a:xfrm>
            <a:off x="5715008" y="3143252"/>
            <a:ext cx="1214446" cy="35719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标注 6"/>
          <p:cNvSpPr/>
          <p:nvPr/>
        </p:nvSpPr>
        <p:spPr>
          <a:xfrm>
            <a:off x="6929454" y="2285996"/>
            <a:ext cx="1928826" cy="826962"/>
          </a:xfrm>
          <a:prstGeom prst="cloudCallout">
            <a:avLst>
              <a:gd name="adj1" fmla="val -47786"/>
              <a:gd name="adj2" fmla="val 6319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800000"/>
                </a:solidFill>
                <a:latin typeface="微软雅黑" pitchFamily="34" charset="-122"/>
                <a:ea typeface="微软雅黑" pitchFamily="34" charset="-122"/>
              </a:rPr>
              <a:t>典型案例</a:t>
            </a:r>
            <a:endParaRPr lang="zh-CN" altLang="en-US" sz="2000" b="1" dirty="0">
              <a:solidFill>
                <a:srgbClr val="800000"/>
              </a:solidFill>
              <a:latin typeface="微软雅黑" pitchFamily="34" charset="-122"/>
              <a:ea typeface="微软雅黑" pitchFamily="34" charset="-122"/>
            </a:endParaRPr>
          </a:p>
        </p:txBody>
      </p:sp>
      <p:sp>
        <p:nvSpPr>
          <p:cNvPr id="8" name="矩形 7"/>
          <p:cNvSpPr/>
          <p:nvPr/>
        </p:nvSpPr>
        <p:spPr>
          <a:xfrm>
            <a:off x="4857752" y="5286392"/>
            <a:ext cx="4143404" cy="307777"/>
          </a:xfrm>
          <a:prstGeom prst="rect">
            <a:avLst/>
          </a:prstGeom>
        </p:spPr>
        <p:txBody>
          <a:bodyPr wrap="square">
            <a:spAutoFit/>
          </a:bodyPr>
          <a:lstStyle/>
          <a:p>
            <a:r>
              <a:rPr lang="en-US" altLang="zh-CN" sz="1400" b="1" dirty="0" smtClean="0">
                <a:latin typeface="Times New Roman" pitchFamily="18" charset="0"/>
                <a:cs typeface="Times New Roman" pitchFamily="18" charset="0"/>
                <a:hlinkClick r:id="rId3"/>
              </a:rPr>
              <a:t>http://www.nsfc.gov.cn/nsfc/cen/lhbgs/index.html</a:t>
            </a:r>
            <a:r>
              <a:rPr lang="en-US" altLang="zh-CN" sz="1400" b="1" dirty="0" smtClean="0">
                <a:latin typeface="Times New Roman" pitchFamily="18" charset="0"/>
                <a:cs typeface="Times New Roman" pitchFamily="18" charset="0"/>
              </a:rPr>
              <a:t> </a:t>
            </a:r>
            <a:endParaRPr lang="zh-CN" alt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3071803" y="928674"/>
            <a:ext cx="5800740" cy="4714908"/>
          </a:xfrm>
          <a:prstGeom prst="rect">
            <a:avLst/>
          </a:prstGeom>
          <a:noFill/>
          <a:ln w="9525">
            <a:noFill/>
            <a:miter lim="800000"/>
            <a:headEnd/>
            <a:tailEnd/>
          </a:ln>
          <a:effectLst/>
        </p:spPr>
      </p:pic>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857488" y="3714756"/>
            <a:ext cx="2428892" cy="857256"/>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标注 6"/>
          <p:cNvSpPr/>
          <p:nvPr/>
        </p:nvSpPr>
        <p:spPr>
          <a:xfrm>
            <a:off x="500034" y="1928806"/>
            <a:ext cx="2571768" cy="1255590"/>
          </a:xfrm>
          <a:prstGeom prst="cloudCallout">
            <a:avLst>
              <a:gd name="adj1" fmla="val 63907"/>
              <a:gd name="adj2" fmla="val 8198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800000"/>
                </a:solidFill>
                <a:latin typeface="微软雅黑" pitchFamily="34" charset="-122"/>
                <a:ea typeface="微软雅黑" pitchFamily="34" charset="-122"/>
              </a:rPr>
              <a:t>处理决定</a:t>
            </a:r>
            <a:endParaRPr lang="zh-CN" altLang="en-US" sz="2400" b="1" dirty="0">
              <a:solidFill>
                <a:srgbClr val="800000"/>
              </a:solidFill>
              <a:latin typeface="微软雅黑" pitchFamily="34" charset="-122"/>
              <a:ea typeface="微软雅黑" pitchFamily="34" charset="-122"/>
            </a:endParaRPr>
          </a:p>
        </p:txBody>
      </p:sp>
      <p:sp>
        <p:nvSpPr>
          <p:cNvPr id="8" name="矩形 7"/>
          <p:cNvSpPr/>
          <p:nvPr/>
        </p:nvSpPr>
        <p:spPr>
          <a:xfrm>
            <a:off x="3071802" y="829527"/>
            <a:ext cx="5857916" cy="338554"/>
          </a:xfrm>
          <a:prstGeom prst="rect">
            <a:avLst/>
          </a:prstGeom>
          <a:solidFill>
            <a:schemeClr val="bg1"/>
          </a:solidFill>
        </p:spPr>
        <p:txBody>
          <a:bodyPr wrap="square">
            <a:spAutoFit/>
          </a:bodyPr>
          <a:lstStyle/>
          <a:p>
            <a:r>
              <a:rPr lang="en-US" altLang="zh-CN" sz="1600" b="1" dirty="0" smtClean="0">
                <a:latin typeface="Times New Roman" pitchFamily="18" charset="0"/>
                <a:cs typeface="Times New Roman" pitchFamily="18" charset="0"/>
                <a:hlinkClick r:id="rId3"/>
              </a:rPr>
              <a:t>http://www.nsfc.gov.cn/nsfc/cen/00/its/jiandu991013/jiandu2.html</a:t>
            </a:r>
            <a:endParaRPr lang="zh-CN" alt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sp>
        <p:nvSpPr>
          <p:cNvPr id="5" name="矩形 4"/>
          <p:cNvSpPr/>
          <p:nvPr/>
        </p:nvSpPr>
        <p:spPr>
          <a:xfrm>
            <a:off x="142844" y="1071550"/>
            <a:ext cx="8858312" cy="4208844"/>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（三）加强政策理论研究，推进规章制度建设。</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加强政策理论研究。</a:t>
            </a:r>
            <a:endParaRPr lang="en-US" altLang="zh-CN" sz="2000" b="1" dirty="0" smtClean="0">
              <a:solidFill>
                <a:schemeClr val="tx2">
                  <a:lumMod val="75000"/>
                </a:schemeClr>
              </a:solidFill>
              <a:latin typeface="微软雅黑" pitchFamily="34" charset="-122"/>
              <a:ea typeface="微软雅黑" pitchFamily="34" charset="-122"/>
            </a:endParaRPr>
          </a:p>
          <a:p>
            <a:pPr>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通过设立软课题项目，在评审专家行为规范、科研不端案件信息管理、基金项目相似性检测技术等方面开展了系列专题研究。</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稳步推进制度建设。</a:t>
            </a:r>
            <a:endParaRPr lang="en-US" altLang="zh-CN" sz="2000" b="1" dirty="0" smtClean="0">
              <a:solidFill>
                <a:schemeClr val="tx2">
                  <a:lumMod val="75000"/>
                </a:schemeClr>
              </a:solidFill>
              <a:latin typeface="微软雅黑" pitchFamily="34" charset="-122"/>
              <a:ea typeface="微软雅黑" pitchFamily="34" charset="-122"/>
            </a:endParaRPr>
          </a:p>
          <a:p>
            <a:pPr marL="360000">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2015</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年，</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rgbClr val="0070C0"/>
                </a:solidFill>
                <a:latin typeface="微软雅黑" pitchFamily="34" charset="-122"/>
                <a:ea typeface="微软雅黑" pitchFamily="34" charset="-122"/>
                <a:cs typeface="Times New Roman" pitchFamily="18" charset="0"/>
              </a:rPr>
              <a:t>国家自然科学基金项目评审专家行为规范</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2018</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年，科学基金项目指南中增列“</a:t>
            </a:r>
            <a:r>
              <a:rPr lang="zh-CN" altLang="en-US" sz="1600" b="1" dirty="0" smtClean="0">
                <a:solidFill>
                  <a:srgbClr val="0070C0"/>
                </a:solidFill>
                <a:latin typeface="微软雅黑" pitchFamily="34" charset="-122"/>
                <a:ea typeface="微软雅黑" pitchFamily="34" charset="-122"/>
                <a:cs typeface="Times New Roman" pitchFamily="18" charset="0"/>
              </a:rPr>
              <a:t>科研诚信须知</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”内容。</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2018</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年， 签署印发</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rgbClr val="0070C0"/>
                </a:solidFill>
                <a:latin typeface="微软雅黑" pitchFamily="34" charset="-122"/>
                <a:ea typeface="微软雅黑" pitchFamily="34" charset="-122"/>
                <a:cs typeface="Times New Roman" pitchFamily="18" charset="0"/>
              </a:rPr>
              <a:t>关于对科研领域相关失信责任主体实施联合惩戒的合作备忘录</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2018</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年，制定发布</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rgbClr val="0070C0"/>
                </a:solidFill>
                <a:latin typeface="微软雅黑" pitchFamily="34" charset="-122"/>
                <a:ea typeface="微软雅黑" pitchFamily="34" charset="-122"/>
                <a:cs typeface="Times New Roman" pitchFamily="18" charset="0"/>
              </a:rPr>
              <a:t>国家自然科学基金项目会议评审驻会监督工作实施细则</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2018</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年，参与制定发布</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rgbClr val="0070C0"/>
                </a:solidFill>
                <a:latin typeface="微软雅黑" pitchFamily="34" charset="-122"/>
                <a:ea typeface="微软雅黑" pitchFamily="34" charset="-122"/>
                <a:cs typeface="Times New Roman" pitchFamily="18" charset="0"/>
              </a:rPr>
              <a:t>国家自然科学基金委员会关于进一步加强依托单位科学基金管理工作的若干意见</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2018</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年，制定发布</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贯彻落实中共中央办公厅 国务院办公厅</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&lt;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关于进一步加强科研诚信建设的若干意见</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&gt;</a:t>
            </a:r>
            <a:r>
              <a:rPr lang="zh-CN" altLang="en-US" sz="1600" b="1" dirty="0" smtClean="0">
                <a:solidFill>
                  <a:srgbClr val="0070C0"/>
                </a:solidFill>
                <a:latin typeface="微软雅黑" pitchFamily="34" charset="-122"/>
                <a:ea typeface="微软雅黑" pitchFamily="34" charset="-122"/>
                <a:cs typeface="Times New Roman" pitchFamily="18" charset="0"/>
              </a:rPr>
              <a:t>强化国家自然科学基金监督体系的初步方案</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2018</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年，制定发布</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rgbClr val="0070C0"/>
                </a:solidFill>
                <a:latin typeface="微软雅黑" pitchFamily="34" charset="-122"/>
                <a:ea typeface="微软雅黑" pitchFamily="34" charset="-122"/>
                <a:cs typeface="Times New Roman" pitchFamily="18" charset="0"/>
              </a:rPr>
              <a:t>关于防范学术型“伪创新”问题的意见</a:t>
            </a: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a:bodyPr>
          <a:lstStyle/>
          <a:p>
            <a:r>
              <a:rPr lang="zh-CN" altLang="en-US" b="1" dirty="0" smtClean="0">
                <a:solidFill>
                  <a:schemeClr val="accent1">
                    <a:lumMod val="50000"/>
                  </a:schemeClr>
                </a:solidFill>
                <a:latin typeface="微软雅黑" pitchFamily="34" charset="-122"/>
                <a:ea typeface="微软雅黑" pitchFamily="34" charset="-122"/>
              </a:rPr>
              <a:t>汇 报 内 容</a:t>
            </a:r>
            <a:endParaRPr lang="zh-CN" altLang="en-US" b="1" dirty="0">
              <a:solidFill>
                <a:schemeClr val="accent1">
                  <a:lumMod val="50000"/>
                </a:schemeClr>
              </a:solidFill>
              <a:latin typeface="微软雅黑" pitchFamily="34" charset="-122"/>
              <a:ea typeface="微软雅黑" pitchFamily="34" charset="-122"/>
            </a:endParaRPr>
          </a:p>
        </p:txBody>
      </p:sp>
      <p:sp>
        <p:nvSpPr>
          <p:cNvPr id="5" name="矩形 4"/>
          <p:cNvSpPr/>
          <p:nvPr/>
        </p:nvSpPr>
        <p:spPr>
          <a:xfrm>
            <a:off x="285720" y="1357302"/>
            <a:ext cx="8572560" cy="3785652"/>
          </a:xfrm>
          <a:prstGeom prst="rect">
            <a:avLst/>
          </a:prstGeom>
        </p:spPr>
        <p:txBody>
          <a:bodyPr wrap="square">
            <a:spAutoFit/>
          </a:bodyPr>
          <a:lstStyle/>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一</a:t>
            </a:r>
            <a:r>
              <a:rPr lang="en-US" altLang="zh-CN" sz="3200" b="1" dirty="0" smtClean="0">
                <a:solidFill>
                  <a:schemeClr val="accent1">
                    <a:lumMod val="50000"/>
                  </a:schemeClr>
                </a:solidFill>
                <a:latin typeface="微软雅黑" pitchFamily="34" charset="-122"/>
                <a:ea typeface="微软雅黑" pitchFamily="34" charset="-122"/>
              </a:rPr>
              <a:t>.</a:t>
            </a:r>
            <a:r>
              <a:rPr lang="zh-CN" altLang="en-US" sz="3200" b="1" dirty="0" smtClean="0">
                <a:solidFill>
                  <a:schemeClr val="accent1">
                    <a:lumMod val="50000"/>
                  </a:schemeClr>
                </a:solidFill>
                <a:latin typeface="微软雅黑" pitchFamily="34" charset="-122"/>
                <a:ea typeface="微软雅黑" pitchFamily="34" charset="-122"/>
              </a:rPr>
              <a:t> 背景与形势</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二</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实践与成效</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三</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问题与挑战</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四</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调研与判断</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endParaRPr lang="zh-CN" altLang="en-US" sz="3200" b="1" dirty="0">
              <a:solidFill>
                <a:schemeClr val="accent1">
                  <a:lumMod val="50000"/>
                </a:schemeClr>
              </a:solidFill>
              <a:latin typeface="微软雅黑" pitchFamily="34" charset="-122"/>
              <a:ea typeface="微软雅黑" pitchFamily="34" charset="-122"/>
            </a:endParaRPr>
          </a:p>
        </p:txBody>
      </p:sp>
      <p:cxnSp>
        <p:nvCxnSpPr>
          <p:cNvPr id="4" name="直接连接符 3"/>
          <p:cNvCxnSpPr/>
          <p:nvPr/>
        </p:nvCxnSpPr>
        <p:spPr>
          <a:xfrm>
            <a:off x="0" y="985292"/>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sp>
        <p:nvSpPr>
          <p:cNvPr id="5" name="矩形 4"/>
          <p:cNvSpPr/>
          <p:nvPr/>
        </p:nvSpPr>
        <p:spPr>
          <a:xfrm>
            <a:off x="142844" y="1071550"/>
            <a:ext cx="8858312" cy="1992853"/>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（四）稳步推进基础性工作，强化信息化条件支撑。</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实现科学基金科研诚信管理系统上线运行。</a:t>
            </a:r>
            <a:endParaRPr lang="en-US" altLang="zh-CN" sz="2000" b="1" dirty="0" smtClean="0">
              <a:solidFill>
                <a:schemeClr val="tx2">
                  <a:lumMod val="75000"/>
                </a:schemeClr>
              </a:solidFill>
              <a:latin typeface="微软雅黑" pitchFamily="34" charset="-122"/>
              <a:ea typeface="微软雅黑" pitchFamily="34" charset="-122"/>
            </a:endParaRPr>
          </a:p>
          <a:p>
            <a:pPr>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科学基金科研诚信管理系统于</a:t>
            </a:r>
            <a:r>
              <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rPr>
              <a:t>2017</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年底上线试运行，提升了投诉举报受理与调查处理程序的信息化水平。</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不断完善科学基金网络信息系统对科研不端行为处理结果的管理功能。</a:t>
            </a:r>
            <a:endParaRPr lang="en-US" altLang="zh-CN" sz="2000" b="1" dirty="0" smtClean="0">
              <a:solidFill>
                <a:schemeClr val="tx2">
                  <a:lumMod val="75000"/>
                </a:schemeClr>
              </a:solidFill>
              <a:latin typeface="微软雅黑" pitchFamily="34" charset="-122"/>
              <a:ea typeface="微软雅黑" pitchFamily="34" charset="-122"/>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5357818" y="3257925"/>
            <a:ext cx="3514512" cy="2429174"/>
          </a:xfrm>
          <a:prstGeom prst="rect">
            <a:avLst/>
          </a:prstGeom>
          <a:noFill/>
          <a:ln w="9525">
            <a:noFill/>
            <a:miter lim="800000"/>
            <a:headEnd/>
            <a:tailEnd/>
          </a:ln>
          <a:effectLst/>
        </p:spPr>
      </p:pic>
      <p:sp>
        <p:nvSpPr>
          <p:cNvPr id="6" name="矩形 5"/>
          <p:cNvSpPr/>
          <p:nvPr/>
        </p:nvSpPr>
        <p:spPr>
          <a:xfrm>
            <a:off x="285720" y="3143252"/>
            <a:ext cx="4643470" cy="1200329"/>
          </a:xfrm>
          <a:prstGeom prst="rect">
            <a:avLst/>
          </a:prstGeom>
        </p:spPr>
        <p:txBody>
          <a:bodyPr wrap="square">
            <a:spAutoFit/>
          </a:bodyPr>
          <a:lstStyle/>
          <a:p>
            <a:pPr>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根据内部管理工作需要，会同信息中心集中研讨，优化系统录入查询等功能，相关基础数据和信息为科学基金资助管理工作提供了重要参考。</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5267767" y="3012986"/>
            <a:ext cx="1673600" cy="307777"/>
          </a:xfrm>
          <a:prstGeom prst="rect">
            <a:avLst/>
          </a:prstGeom>
        </p:spPr>
        <p:txBody>
          <a:bodyPr wrap="none">
            <a:spAutoFit/>
          </a:bodyPr>
          <a:lstStyle/>
          <a:p>
            <a:r>
              <a:rPr lang="en-US" altLang="zh-CN" sz="1400" b="1" dirty="0" smtClean="0">
                <a:solidFill>
                  <a:srgbClr val="800000"/>
                </a:solidFill>
                <a:latin typeface="Times New Roman" pitchFamily="18" charset="0"/>
                <a:cs typeface="Times New Roman" pitchFamily="18" charset="0"/>
                <a:hlinkClick r:id="rId3"/>
              </a:rPr>
              <a:t>http://ri.nsfc.gov.cn</a:t>
            </a:r>
            <a:endParaRPr lang="zh-CN" altLang="en-US" sz="1400" b="1" dirty="0">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科研诚信建设</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内容占位符 2"/>
          <p:cNvSpPr>
            <a:spLocks noGrp="1"/>
          </p:cNvSpPr>
          <p:nvPr>
            <p:ph idx="1"/>
          </p:nvPr>
        </p:nvSpPr>
        <p:spPr>
          <a:xfrm>
            <a:off x="142844" y="1142988"/>
            <a:ext cx="8643937" cy="642942"/>
          </a:xfrm>
        </p:spPr>
        <p:txBody>
          <a:bodyPr>
            <a:normAutofit/>
          </a:bodyPr>
          <a:lstStyle/>
          <a:p>
            <a:pPr eaLnBrk="1" hangingPunct="1">
              <a:buFont typeface="Wingdings" pitchFamily="2" charset="2"/>
              <a:buNone/>
              <a:defRPr/>
            </a:pPr>
            <a:r>
              <a:rPr lang="en-US" altLang="zh-CN" sz="3000" b="1" dirty="0" smtClean="0">
                <a:solidFill>
                  <a:srgbClr val="800000"/>
                </a:solidFill>
                <a:latin typeface="Times New Roman" pitchFamily="18" charset="0"/>
                <a:ea typeface="微软雅黑" pitchFamily="34" charset="-122"/>
                <a:cs typeface="Times New Roman" pitchFamily="18" charset="0"/>
              </a:rPr>
              <a:t>2018</a:t>
            </a:r>
            <a:r>
              <a:rPr lang="zh-CN" altLang="en-US" sz="3000" b="1" dirty="0" smtClean="0">
                <a:solidFill>
                  <a:srgbClr val="800000"/>
                </a:solidFill>
                <a:latin typeface="Times New Roman" pitchFamily="18" charset="0"/>
                <a:ea typeface="微软雅黑" pitchFamily="34" charset="-122"/>
                <a:cs typeface="Times New Roman" pitchFamily="18" charset="0"/>
              </a:rPr>
              <a:t>年推行的新举措：</a:t>
            </a:r>
            <a:endParaRPr lang="en-US" altLang="zh-CN" sz="3000" b="1" dirty="0" smtClean="0">
              <a:solidFill>
                <a:srgbClr val="800000"/>
              </a:solidFill>
              <a:latin typeface="Times New Roman" pitchFamily="18" charset="0"/>
              <a:ea typeface="微软雅黑" pitchFamily="34" charset="-122"/>
              <a:cs typeface="Times New Roman" pitchFamily="18" charset="0"/>
            </a:endParaRPr>
          </a:p>
        </p:txBody>
      </p:sp>
      <p:sp>
        <p:nvSpPr>
          <p:cNvPr id="7" name="矩形 6"/>
          <p:cNvSpPr/>
          <p:nvPr/>
        </p:nvSpPr>
        <p:spPr>
          <a:xfrm>
            <a:off x="214313" y="1863578"/>
            <a:ext cx="8643937" cy="2708434"/>
          </a:xfrm>
          <a:prstGeom prst="rect">
            <a:avLst/>
          </a:prstGeom>
        </p:spPr>
        <p:txBody>
          <a:bodyPr>
            <a:spAutoFit/>
          </a:bodyPr>
          <a:lstStyle/>
          <a:p>
            <a:pPr>
              <a:spcBef>
                <a:spcPts val="1200"/>
              </a:spcBef>
              <a:buFont typeface="Wingdings" pitchFamily="2" charset="2"/>
              <a:buChar char="l"/>
              <a:defRPr/>
            </a:pPr>
            <a:r>
              <a:rPr lang="zh-CN" altLang="en-US" sz="2000" b="1" dirty="0" smtClean="0">
                <a:solidFill>
                  <a:schemeClr val="accent1">
                    <a:lumMod val="50000"/>
                  </a:schemeClr>
                </a:solidFill>
                <a:latin typeface="微软雅黑" pitchFamily="34" charset="-122"/>
                <a:ea typeface="微软雅黑" pitchFamily="34" charset="-122"/>
              </a:rPr>
              <a:t>  全面</a:t>
            </a:r>
            <a:r>
              <a:rPr lang="zh-CN" altLang="en-US" sz="2000" b="1" dirty="0">
                <a:solidFill>
                  <a:schemeClr val="accent1">
                    <a:lumMod val="50000"/>
                  </a:schemeClr>
                </a:solidFill>
                <a:latin typeface="微软雅黑" pitchFamily="34" charset="-122"/>
                <a:ea typeface="微软雅黑" pitchFamily="34" charset="-122"/>
              </a:rPr>
              <a:t>实施科学基金科研诚信承诺</a:t>
            </a:r>
            <a:r>
              <a:rPr lang="zh-CN" altLang="en-US" sz="2000" b="1" dirty="0" smtClean="0">
                <a:solidFill>
                  <a:schemeClr val="accent1">
                    <a:lumMod val="50000"/>
                  </a:schemeClr>
                </a:solidFill>
                <a:latin typeface="微软雅黑" pitchFamily="34" charset="-122"/>
                <a:ea typeface="微软雅黑" pitchFamily="34" charset="-122"/>
              </a:rPr>
              <a:t>制度。</a:t>
            </a:r>
            <a:endParaRPr lang="en-US" altLang="zh-CN" sz="2000" b="1" dirty="0">
              <a:solidFill>
                <a:schemeClr val="accent1">
                  <a:lumMod val="50000"/>
                </a:schemeClr>
              </a:solidFill>
              <a:latin typeface="微软雅黑" pitchFamily="34" charset="-122"/>
              <a:ea typeface="微软雅黑" pitchFamily="34" charset="-122"/>
            </a:endParaRPr>
          </a:p>
          <a:p>
            <a:pPr>
              <a:spcBef>
                <a:spcPts val="1200"/>
              </a:spcBef>
              <a:buFont typeface="Wingdings" pitchFamily="2" charset="2"/>
              <a:buChar char="l"/>
              <a:defRPr/>
            </a:pPr>
            <a:r>
              <a:rPr lang="zh-CN" altLang="en-US" sz="2000" b="1" dirty="0" smtClean="0">
                <a:solidFill>
                  <a:schemeClr val="accent1">
                    <a:lumMod val="50000"/>
                  </a:schemeClr>
                </a:solidFill>
                <a:latin typeface="微软雅黑" pitchFamily="34" charset="-122"/>
                <a:ea typeface="微软雅黑" pitchFamily="34" charset="-122"/>
              </a:rPr>
              <a:t>  驻</a:t>
            </a:r>
            <a:r>
              <a:rPr lang="zh-CN" altLang="en-US" sz="2000" b="1" dirty="0">
                <a:solidFill>
                  <a:schemeClr val="accent1">
                    <a:lumMod val="50000"/>
                  </a:schemeClr>
                </a:solidFill>
                <a:latin typeface="微软雅黑" pitchFamily="34" charset="-122"/>
                <a:ea typeface="微软雅黑" pitchFamily="34" charset="-122"/>
              </a:rPr>
              <a:t>会监督过程</a:t>
            </a:r>
            <a:r>
              <a:rPr lang="zh-CN" altLang="en-US" sz="2000" b="1" dirty="0" smtClean="0">
                <a:solidFill>
                  <a:schemeClr val="accent1">
                    <a:lumMod val="50000"/>
                  </a:schemeClr>
                </a:solidFill>
                <a:latin typeface="微软雅黑" pitchFamily="34" charset="-122"/>
                <a:ea typeface="微软雅黑" pitchFamily="34" charset="-122"/>
              </a:rPr>
              <a:t>中，加强</a:t>
            </a:r>
            <a:r>
              <a:rPr lang="zh-CN" altLang="en-US" sz="2000" b="1" dirty="0">
                <a:solidFill>
                  <a:schemeClr val="accent1">
                    <a:lumMod val="50000"/>
                  </a:schemeClr>
                </a:solidFill>
                <a:latin typeface="微软雅黑" pitchFamily="34" charset="-122"/>
                <a:ea typeface="微软雅黑" pitchFamily="34" charset="-122"/>
              </a:rPr>
              <a:t>监督委员会与委内纪检部门、计划管理部门和各科学部之间的协调</a:t>
            </a:r>
            <a:r>
              <a:rPr lang="zh-CN" altLang="en-US" sz="2000" b="1" dirty="0" smtClean="0">
                <a:solidFill>
                  <a:schemeClr val="accent1">
                    <a:lumMod val="50000"/>
                  </a:schemeClr>
                </a:solidFill>
                <a:latin typeface="微软雅黑" pitchFamily="34" charset="-122"/>
                <a:ea typeface="微软雅黑" pitchFamily="34" charset="-122"/>
              </a:rPr>
              <a:t>配合。</a:t>
            </a:r>
            <a:endParaRPr lang="zh-CN" altLang="en-US" sz="2000" b="1" dirty="0">
              <a:solidFill>
                <a:schemeClr val="accent1">
                  <a:lumMod val="50000"/>
                </a:schemeClr>
              </a:solidFill>
              <a:latin typeface="微软雅黑" pitchFamily="34" charset="-122"/>
              <a:ea typeface="微软雅黑" pitchFamily="34" charset="-122"/>
            </a:endParaRPr>
          </a:p>
          <a:p>
            <a:pPr>
              <a:spcBef>
                <a:spcPts val="1200"/>
              </a:spcBef>
              <a:buFont typeface="Wingdings" pitchFamily="2" charset="2"/>
              <a:buChar char="l"/>
              <a:defRPr/>
            </a:pPr>
            <a:r>
              <a:rPr lang="zh-CN" altLang="en-US" sz="2000" b="1" dirty="0" smtClean="0">
                <a:solidFill>
                  <a:schemeClr val="accent1">
                    <a:lumMod val="50000"/>
                  </a:schemeClr>
                </a:solidFill>
                <a:latin typeface="微软雅黑" pitchFamily="34" charset="-122"/>
                <a:ea typeface="微软雅黑" pitchFamily="34" charset="-122"/>
              </a:rPr>
              <a:t>  在</a:t>
            </a:r>
            <a:r>
              <a:rPr lang="zh-CN" altLang="en-US" sz="2000" b="1" dirty="0">
                <a:solidFill>
                  <a:schemeClr val="accent1">
                    <a:lumMod val="50000"/>
                  </a:schemeClr>
                </a:solidFill>
                <a:latin typeface="微软雅黑" pitchFamily="34" charset="-122"/>
                <a:ea typeface="微软雅黑" pitchFamily="34" charset="-122"/>
              </a:rPr>
              <a:t>现有基础上参考借鉴行政监督和纪检监察中的函询工作程序，加大对科研不端行为和违规违纪的监督力度</a:t>
            </a:r>
            <a:r>
              <a:rPr lang="zh-CN" altLang="en-US" sz="2000" b="1" dirty="0" smtClean="0">
                <a:solidFill>
                  <a:schemeClr val="accent1">
                    <a:lumMod val="50000"/>
                  </a:schemeClr>
                </a:solidFill>
                <a:latin typeface="微软雅黑" pitchFamily="34" charset="-122"/>
                <a:ea typeface="微软雅黑" pitchFamily="34" charset="-122"/>
              </a:rPr>
              <a:t>。</a:t>
            </a:r>
            <a:endParaRPr lang="en-US" altLang="zh-CN" sz="2000" b="1" dirty="0" smtClean="0">
              <a:solidFill>
                <a:schemeClr val="accent1">
                  <a:lumMod val="50000"/>
                </a:schemeClr>
              </a:solidFill>
              <a:latin typeface="微软雅黑" pitchFamily="34" charset="-122"/>
              <a:ea typeface="微软雅黑" pitchFamily="34" charset="-122"/>
            </a:endParaRPr>
          </a:p>
          <a:p>
            <a:pPr>
              <a:spcBef>
                <a:spcPts val="1200"/>
              </a:spcBef>
              <a:buFont typeface="Wingdings" pitchFamily="2" charset="2"/>
              <a:buChar char="l"/>
              <a:defRPr/>
            </a:pPr>
            <a:r>
              <a:rPr lang="en-US" altLang="zh-CN" sz="2000" b="1" dirty="0" smtClean="0">
                <a:solidFill>
                  <a:schemeClr val="accent1">
                    <a:lumMod val="50000"/>
                  </a:schemeClr>
                </a:solidFill>
                <a:latin typeface="微软雅黑" pitchFamily="34" charset="-122"/>
                <a:ea typeface="微软雅黑" pitchFamily="34" charset="-122"/>
              </a:rPr>
              <a:t> </a:t>
            </a:r>
            <a:r>
              <a:rPr lang="zh-CN" altLang="en-US" sz="2000" b="1" dirty="0" smtClean="0">
                <a:solidFill>
                  <a:schemeClr val="accent1">
                    <a:lumMod val="50000"/>
                  </a:schemeClr>
                </a:solidFill>
                <a:latin typeface="微软雅黑" pitchFamily="34" charset="-122"/>
                <a:ea typeface="微软雅黑" pitchFamily="34" charset="-122"/>
              </a:rPr>
              <a:t> 在向依托单位发送科研不端行为处理决定的同时，发送要求依托单位落实整改的函。</a:t>
            </a:r>
            <a:endParaRPr lang="zh-CN" altLang="en-US" sz="2000" b="1" dirty="0">
              <a:solidFill>
                <a:schemeClr val="accent1">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custDataLst>
              <p:tags r:id="rId2"/>
            </p:custDataLst>
          </p:nvPr>
        </p:nvGraphicFramePr>
        <p:xfrm>
          <a:off x="0" y="0"/>
          <a:ext cx="158750" cy="132292"/>
        </p:xfrm>
        <a:graphic>
          <a:graphicData uri="http://schemas.openxmlformats.org/presentationml/2006/ole">
            <mc:AlternateContent xmlns:mc="http://schemas.openxmlformats.org/markup-compatibility/2006">
              <mc:Choice xmlns:v="urn:schemas-microsoft-com:vml" Requires="v">
                <p:oleObj spid="_x0000_s3075" name="think-cell Slide" r:id="rId11" imgW="360" imgH="360" progId="">
                  <p:embed/>
                </p:oleObj>
              </mc:Choice>
              <mc:Fallback>
                <p:oleObj name="think-cell Slide" r:id="rId11" imgW="360" imgH="360" progId="">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3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hidden="1"/>
          <p:cNvSpPr/>
          <p:nvPr>
            <p:custDataLst>
              <p:tags r:id="rId3"/>
            </p:custDataLst>
          </p:nvPr>
        </p:nvSpPr>
        <p:spPr bwMode="auto">
          <a:xfrm>
            <a:off x="0" y="0"/>
            <a:ext cx="158750" cy="132292"/>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zh-CN" altLang="en-US" sz="1600" b="1">
              <a:solidFill>
                <a:schemeClr val="bg1"/>
              </a:solidFill>
              <a:latin typeface="微软雅黑"/>
              <a:cs typeface="Arial Unicode MS"/>
              <a:sym typeface="微软雅黑"/>
            </a:endParaRPr>
          </a:p>
        </p:txBody>
      </p:sp>
      <p:sp>
        <p:nvSpPr>
          <p:cNvPr id="4" name="内容占位符 3"/>
          <p:cNvSpPr>
            <a:spLocks noGrp="1"/>
          </p:cNvSpPr>
          <p:nvPr>
            <p:ph idx="1"/>
            <p:custDataLst>
              <p:tags r:id="rId4"/>
            </p:custDataLst>
          </p:nvPr>
        </p:nvSpPr>
        <p:spPr>
          <a:xfrm>
            <a:off x="214282" y="1057011"/>
            <a:ext cx="8643998" cy="4320646"/>
          </a:xfrm>
        </p:spPr>
        <p:txBody>
          <a:bodyPr/>
          <a:lstStyle/>
          <a:p>
            <a:pPr marL="0">
              <a:spcBef>
                <a:spcPts val="600"/>
              </a:spcBef>
              <a:buNone/>
              <a:defRPr/>
            </a:pPr>
            <a:r>
              <a:rPr lang="en-US" altLang="zh-CN" sz="2000" b="1" dirty="0" smtClean="0">
                <a:solidFill>
                  <a:schemeClr val="accent1">
                    <a:lumMod val="50000"/>
                  </a:schemeClr>
                </a:solidFill>
                <a:latin typeface="微软雅黑" pitchFamily="34" charset="-122"/>
                <a:ea typeface="微软雅黑" pitchFamily="34" charset="-122"/>
              </a:rPr>
              <a:t>     </a:t>
            </a:r>
            <a:r>
              <a:rPr lang="zh-CN" altLang="zh-CN" sz="2000" b="1" dirty="0" smtClean="0">
                <a:solidFill>
                  <a:schemeClr val="accent1">
                    <a:lumMod val="50000"/>
                  </a:schemeClr>
                </a:solidFill>
                <a:latin typeface="微软雅黑" pitchFamily="34" charset="-122"/>
                <a:ea typeface="微软雅黑" pitchFamily="34" charset="-122"/>
              </a:rPr>
              <a:t>国家</a:t>
            </a:r>
            <a:r>
              <a:rPr lang="zh-CN" altLang="zh-CN" sz="2000" b="1" dirty="0">
                <a:solidFill>
                  <a:schemeClr val="accent1">
                    <a:lumMod val="50000"/>
                  </a:schemeClr>
                </a:solidFill>
                <a:latin typeface="微软雅黑" pitchFamily="34" charset="-122"/>
                <a:ea typeface="微软雅黑" pitchFamily="34" charset="-122"/>
              </a:rPr>
              <a:t>自然科学基金财政</a:t>
            </a:r>
            <a:r>
              <a:rPr lang="zh-CN" altLang="zh-CN" sz="2000" b="1" dirty="0" smtClean="0">
                <a:solidFill>
                  <a:schemeClr val="accent1">
                    <a:lumMod val="50000"/>
                  </a:schemeClr>
                </a:solidFill>
                <a:latin typeface="微软雅黑" pitchFamily="34" charset="-122"/>
                <a:ea typeface="微软雅黑" pitchFamily="34" charset="-122"/>
              </a:rPr>
              <a:t>预算</a:t>
            </a:r>
            <a:r>
              <a:rPr lang="zh-CN" altLang="en-US" sz="2000" b="1" dirty="0" smtClean="0">
                <a:solidFill>
                  <a:schemeClr val="accent1">
                    <a:lumMod val="50000"/>
                  </a:schemeClr>
                </a:solidFill>
                <a:latin typeface="微软雅黑" pitchFamily="34" charset="-122"/>
                <a:ea typeface="微软雅黑" pitchFamily="34" charset="-122"/>
              </a:rPr>
              <a:t>稳步上涨，“十二五”期间，年均增长约</a:t>
            </a:r>
            <a:r>
              <a:rPr lang="en-US" altLang="zh-CN" sz="2000" b="1" dirty="0" smtClean="0">
                <a:solidFill>
                  <a:schemeClr val="accent1">
                    <a:lumMod val="50000"/>
                  </a:schemeClr>
                </a:solidFill>
                <a:latin typeface="微软雅黑" pitchFamily="34" charset="-122"/>
                <a:ea typeface="微软雅黑" pitchFamily="34" charset="-122"/>
              </a:rPr>
              <a:t>16%</a:t>
            </a:r>
            <a:r>
              <a:rPr lang="zh-CN" altLang="en-US" sz="2000" b="1" dirty="0" smtClean="0">
                <a:solidFill>
                  <a:schemeClr val="accent1">
                    <a:lumMod val="50000"/>
                  </a:schemeClr>
                </a:solidFill>
                <a:latin typeface="微软雅黑" pitchFamily="34" charset="-122"/>
                <a:ea typeface="微软雅黑" pitchFamily="34" charset="-122"/>
              </a:rPr>
              <a:t>。近两年来，中央财政对科学基金的投入进一步提高，</a:t>
            </a:r>
            <a:r>
              <a:rPr lang="en-US" altLang="zh-CN" sz="2000" b="1" dirty="0" smtClean="0">
                <a:solidFill>
                  <a:schemeClr val="accent1">
                    <a:lumMod val="50000"/>
                  </a:schemeClr>
                </a:solidFill>
                <a:latin typeface="微软雅黑" pitchFamily="34" charset="-122"/>
                <a:ea typeface="微软雅黑" pitchFamily="34" charset="-122"/>
              </a:rPr>
              <a:t>2018</a:t>
            </a:r>
            <a:r>
              <a:rPr lang="zh-CN" altLang="en-US" sz="2000" b="1" dirty="0" smtClean="0">
                <a:solidFill>
                  <a:schemeClr val="accent1">
                    <a:lumMod val="50000"/>
                  </a:schemeClr>
                </a:solidFill>
                <a:latin typeface="微软雅黑" pitchFamily="34" charset="-122"/>
                <a:ea typeface="微软雅黑" pitchFamily="34" charset="-122"/>
              </a:rPr>
              <a:t>年达到</a:t>
            </a:r>
            <a:r>
              <a:rPr lang="en-US" altLang="zh-CN" sz="2000" b="1" dirty="0" smtClean="0">
                <a:solidFill>
                  <a:schemeClr val="accent1">
                    <a:lumMod val="50000"/>
                  </a:schemeClr>
                </a:solidFill>
                <a:latin typeface="微软雅黑" pitchFamily="34" charset="-122"/>
                <a:ea typeface="微软雅黑" pitchFamily="34" charset="-122"/>
              </a:rPr>
              <a:t>280.38</a:t>
            </a:r>
            <a:r>
              <a:rPr lang="zh-CN" altLang="en-US" sz="2000" b="1" dirty="0" smtClean="0">
                <a:solidFill>
                  <a:schemeClr val="accent1">
                    <a:lumMod val="50000"/>
                  </a:schemeClr>
                </a:solidFill>
                <a:latin typeface="微软雅黑" pitchFamily="34" charset="-122"/>
                <a:ea typeface="微软雅黑" pitchFamily="34" charset="-122"/>
              </a:rPr>
              <a:t>亿元</a:t>
            </a:r>
            <a:r>
              <a:rPr lang="zh-CN" altLang="zh-CN" sz="2000" b="1" dirty="0" smtClean="0">
                <a:solidFill>
                  <a:schemeClr val="accent1">
                    <a:lumMod val="50000"/>
                  </a:schemeClr>
                </a:solidFill>
                <a:latin typeface="微软雅黑" pitchFamily="34" charset="-122"/>
                <a:ea typeface="微软雅黑" pitchFamily="34" charset="-122"/>
              </a:rPr>
              <a:t>。</a:t>
            </a:r>
            <a:r>
              <a:rPr lang="zh-CN" altLang="en-US" sz="2000" b="1" dirty="0" smtClean="0">
                <a:solidFill>
                  <a:schemeClr val="accent1">
                    <a:lumMod val="50000"/>
                  </a:schemeClr>
                </a:solidFill>
                <a:latin typeface="微软雅黑" pitchFamily="34" charset="-122"/>
                <a:ea typeface="微软雅黑" pitchFamily="34" charset="-122"/>
              </a:rPr>
              <a:t>资金快速增长，管好用好科学基金要放在更加突出的位置上。</a:t>
            </a:r>
          </a:p>
          <a:p>
            <a:pPr>
              <a:defRPr/>
            </a:pPr>
            <a:endParaRPr lang="en-US" altLang="zh-CN" sz="2000" dirty="0" smtClean="0"/>
          </a:p>
        </p:txBody>
      </p:sp>
      <p:sp>
        <p:nvSpPr>
          <p:cNvPr id="36" name="矩形 35"/>
          <p:cNvSpPr/>
          <p:nvPr>
            <p:custDataLst>
              <p:tags r:id="rId5"/>
            </p:custDataLst>
          </p:nvPr>
        </p:nvSpPr>
        <p:spPr>
          <a:xfrm>
            <a:off x="1785938" y="2440782"/>
            <a:ext cx="5472112" cy="338554"/>
          </a:xfrm>
          <a:prstGeom prst="rect">
            <a:avLst/>
          </a:prstGeom>
        </p:spPr>
        <p:txBody>
          <a:bodyPr>
            <a:spAutoFit/>
          </a:bodyPr>
          <a:lstStyle/>
          <a:p>
            <a:pPr algn="ctr">
              <a:defRPr/>
            </a:pPr>
            <a:r>
              <a:rPr lang="en-US" altLang="zh-CN" sz="1600" b="1" dirty="0">
                <a:solidFill>
                  <a:srgbClr val="800000"/>
                </a:solidFill>
                <a:latin typeface="微软雅黑" pitchFamily="34" charset="-122"/>
                <a:ea typeface="微软雅黑" pitchFamily="34" charset="-122"/>
              </a:rPr>
              <a:t>2011-2018</a:t>
            </a:r>
            <a:r>
              <a:rPr lang="zh-CN" altLang="en-US" sz="1600" b="1" dirty="0">
                <a:solidFill>
                  <a:srgbClr val="800000"/>
                </a:solidFill>
                <a:latin typeface="微软雅黑" pitchFamily="34" charset="-122"/>
                <a:ea typeface="微软雅黑" pitchFamily="34" charset="-122"/>
              </a:rPr>
              <a:t>年国家自然科学基金财政预算</a:t>
            </a:r>
          </a:p>
        </p:txBody>
      </p:sp>
      <p:graphicFrame>
        <p:nvGraphicFramePr>
          <p:cNvPr id="19" name="图表 18"/>
          <p:cNvGraphicFramePr/>
          <p:nvPr/>
        </p:nvGraphicFramePr>
        <p:xfrm>
          <a:off x="2071702" y="3095627"/>
          <a:ext cx="4857752" cy="2286000"/>
        </p:xfrm>
        <a:graphic>
          <a:graphicData uri="http://schemas.openxmlformats.org/drawingml/2006/chart">
            <c:chart xmlns:c="http://schemas.openxmlformats.org/drawingml/2006/chart" xmlns:r="http://schemas.openxmlformats.org/officeDocument/2006/relationships" r:id="rId13"/>
          </a:graphicData>
        </a:graphic>
      </p:graphicFrame>
      <p:cxnSp>
        <p:nvCxnSpPr>
          <p:cNvPr id="11" name="直接连接符 10"/>
          <p:cNvCxnSpPr/>
          <p:nvPr>
            <p:custDataLst>
              <p:tags r:id="rId6"/>
            </p:custDataLst>
          </p:nvPr>
        </p:nvCxnSpPr>
        <p:spPr bwMode="auto">
          <a:xfrm flipV="1">
            <a:off x="2357438" y="3155157"/>
            <a:ext cx="3143250" cy="654843"/>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7"/>
            </p:custDataLst>
          </p:nvPr>
        </p:nvSpPr>
        <p:spPr bwMode="auto">
          <a:xfrm>
            <a:off x="3429000" y="3333750"/>
            <a:ext cx="839788" cy="259292"/>
          </a:xfrm>
          <a:prstGeom prst="ellipse">
            <a:avLst/>
          </a:prstGeom>
          <a:solidFill>
            <a:srgbClr val="FFC000"/>
          </a:solidFill>
          <a:ln w="9525">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r>
              <a:rPr lang="en-US" altLang="zh-CN" sz="1600" b="1" dirty="0">
                <a:solidFill>
                  <a:schemeClr val="tx1"/>
                </a:solidFill>
                <a:latin typeface="微软雅黑"/>
                <a:sym typeface="微软雅黑"/>
              </a:rPr>
              <a:t>+16%</a:t>
            </a:r>
            <a:endParaRPr lang="zh-CN" altLang="en-US" sz="1600" b="1" dirty="0">
              <a:solidFill>
                <a:schemeClr val="tx1"/>
              </a:solidFill>
              <a:latin typeface="微软雅黑"/>
              <a:sym typeface="微软雅黑"/>
            </a:endParaRPr>
          </a:p>
        </p:txBody>
      </p:sp>
      <p:sp>
        <p:nvSpPr>
          <p:cNvPr id="37" name="TextBox 1"/>
          <p:cNvSpPr txBox="1"/>
          <p:nvPr>
            <p:custDataLst>
              <p:tags r:id="rId8"/>
            </p:custDataLst>
          </p:nvPr>
        </p:nvSpPr>
        <p:spPr>
          <a:xfrm>
            <a:off x="2027239" y="3010959"/>
            <a:ext cx="1500187" cy="312208"/>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zh-CN" altLang="en-US" sz="1400" b="1" dirty="0">
                <a:latin typeface="+mn-ea"/>
              </a:rPr>
              <a:t>经费单位：亿元</a:t>
            </a:r>
          </a:p>
        </p:txBody>
      </p:sp>
      <p:sp>
        <p:nvSpPr>
          <p:cNvPr id="13"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项目资金监督检查</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14" name="直接连接符 1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314" y="1142988"/>
            <a:ext cx="8643937" cy="2286016"/>
          </a:xfrm>
        </p:spPr>
        <p:txBody>
          <a:bodyPr>
            <a:normAutofit lnSpcReduction="10000"/>
          </a:bodyPr>
          <a:lstStyle/>
          <a:p>
            <a:pPr>
              <a:buFont typeface="Wingdings" pitchFamily="2" charset="2"/>
              <a:buChar char="l"/>
              <a:defRPr/>
            </a:pPr>
            <a:r>
              <a:rPr lang="zh-CN" altLang="en-US" sz="2300" b="1" dirty="0" smtClean="0">
                <a:solidFill>
                  <a:srgbClr val="800000"/>
                </a:solidFill>
                <a:latin typeface="微软雅黑" pitchFamily="34" charset="-122"/>
                <a:ea typeface="微软雅黑" pitchFamily="34" charset="-122"/>
                <a:sym typeface="华文细黑" pitchFamily="2" charset="-122"/>
              </a:rPr>
              <a:t>科技计划管理改革是中央重大部署</a:t>
            </a:r>
            <a:endParaRPr lang="en-US" altLang="zh-CN" sz="2300" b="1" dirty="0" smtClean="0">
              <a:solidFill>
                <a:srgbClr val="800000"/>
              </a:solidFill>
              <a:latin typeface="微软雅黑" pitchFamily="34" charset="-122"/>
              <a:ea typeface="微软雅黑" pitchFamily="34" charset="-122"/>
              <a:sym typeface="华文细黑" pitchFamily="2" charset="-122"/>
            </a:endParaRPr>
          </a:p>
          <a:p>
            <a:pPr marL="0" indent="-360000">
              <a:spcBef>
                <a:spcPts val="0"/>
              </a:spcBef>
              <a:buFont typeface="Wingdings" pitchFamily="2" charset="2"/>
              <a:buChar char="Ø"/>
              <a:defRPr/>
            </a:pPr>
            <a:r>
              <a:rPr lang="zh-CN" altLang="zh-CN" sz="1800" b="1" dirty="0" smtClean="0">
                <a:solidFill>
                  <a:schemeClr val="accent1">
                    <a:lumMod val="50000"/>
                  </a:schemeClr>
                </a:solidFill>
                <a:latin typeface="微软雅黑" pitchFamily="34" charset="-122"/>
                <a:ea typeface="微软雅黑" pitchFamily="34" charset="-122"/>
                <a:sym typeface="华文细黑" pitchFamily="2" charset="-122"/>
              </a:rPr>
              <a:t>贯彻全国科技创新大会</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“放管服”</a:t>
            </a:r>
            <a:r>
              <a:rPr lang="zh-CN" altLang="zh-CN" sz="1800" b="1" dirty="0" smtClean="0">
                <a:solidFill>
                  <a:schemeClr val="accent1">
                    <a:lumMod val="50000"/>
                  </a:schemeClr>
                </a:solidFill>
                <a:latin typeface="微软雅黑" pitchFamily="34" charset="-122"/>
                <a:ea typeface="微软雅黑" pitchFamily="34" charset="-122"/>
                <a:sym typeface="华文细黑" pitchFamily="2" charset="-122"/>
              </a:rPr>
              <a:t>精神</a:t>
            </a:r>
            <a:endParaRPr lang="en-US" altLang="zh-CN" sz="1800" b="1" dirty="0" smtClean="0">
              <a:solidFill>
                <a:schemeClr val="accent1">
                  <a:lumMod val="50000"/>
                </a:schemeClr>
              </a:solidFill>
              <a:latin typeface="微软雅黑" pitchFamily="34" charset="-122"/>
              <a:ea typeface="微软雅黑" pitchFamily="34" charset="-122"/>
              <a:sym typeface="华文细黑" pitchFamily="2" charset="-122"/>
            </a:endParaRPr>
          </a:p>
          <a:p>
            <a:pPr marL="0" indent="-360000">
              <a:spcBef>
                <a:spcPts val="0"/>
              </a:spcBef>
              <a:buFont typeface="Wingdings" pitchFamily="2" charset="2"/>
              <a:buChar char="Ø"/>
              <a:defRPr/>
            </a:pPr>
            <a:r>
              <a:rPr lang="zh-CN" altLang="zh-CN" sz="1800" b="1" dirty="0" smtClean="0">
                <a:solidFill>
                  <a:schemeClr val="accent1">
                    <a:lumMod val="50000"/>
                  </a:schemeClr>
                </a:solidFill>
                <a:latin typeface="微软雅黑" pitchFamily="34" charset="-122"/>
                <a:ea typeface="微软雅黑" pitchFamily="34" charset="-122"/>
                <a:sym typeface="华文细黑" pitchFamily="2" charset="-122"/>
              </a:rPr>
              <a:t>落实</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国办发</a:t>
            </a:r>
            <a:r>
              <a:rPr lang="en-US" altLang="zh-CN" sz="1800" b="1" dirty="0" smtClean="0">
                <a:solidFill>
                  <a:schemeClr val="accent1">
                    <a:lumMod val="50000"/>
                  </a:schemeClr>
                </a:solidFill>
                <a:latin typeface="微软雅黑" pitchFamily="34" charset="-122"/>
                <a:ea typeface="微软雅黑" pitchFamily="34" charset="-122"/>
                <a:sym typeface="华文细黑" pitchFamily="2" charset="-122"/>
              </a:rPr>
              <a:t>〔2014〕11</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号</a:t>
            </a:r>
            <a:r>
              <a:rPr lang="en-US" altLang="zh-CN" sz="1800" b="1" dirty="0" smtClean="0">
                <a:solidFill>
                  <a:schemeClr val="accent1">
                    <a:lumMod val="50000"/>
                  </a:schemeClr>
                </a:solidFill>
                <a:latin typeface="微软雅黑" pitchFamily="34" charset="-122"/>
                <a:ea typeface="微软雅黑" pitchFamily="34" charset="-122"/>
                <a:sym typeface="华文细黑" pitchFamily="2" charset="-122"/>
              </a:rPr>
              <a:t>/64</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号文件精神</a:t>
            </a:r>
            <a:endParaRPr lang="en-US" altLang="zh-CN" sz="1800" b="1" dirty="0" smtClean="0">
              <a:solidFill>
                <a:schemeClr val="accent1">
                  <a:lumMod val="50000"/>
                </a:schemeClr>
              </a:solidFill>
              <a:latin typeface="微软雅黑" pitchFamily="34" charset="-122"/>
              <a:ea typeface="微软雅黑" pitchFamily="34" charset="-122"/>
              <a:sym typeface="华文细黑" pitchFamily="2" charset="-122"/>
            </a:endParaRPr>
          </a:p>
          <a:p>
            <a:pPr marL="0" indent="-360000">
              <a:spcBef>
                <a:spcPts val="0"/>
              </a:spcBef>
              <a:buFont typeface="Wingdings" pitchFamily="2" charset="2"/>
              <a:buChar char="Ø"/>
              <a:defRPr/>
            </a:pP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落实中办发</a:t>
            </a:r>
            <a:r>
              <a:rPr lang="en-US" altLang="zh-CN" sz="1800" b="1" dirty="0" smtClean="0">
                <a:solidFill>
                  <a:schemeClr val="accent1">
                    <a:lumMod val="50000"/>
                  </a:schemeClr>
                </a:solidFill>
                <a:latin typeface="微软雅黑" pitchFamily="34" charset="-122"/>
                <a:ea typeface="微软雅黑" pitchFamily="34" charset="-122"/>
                <a:sym typeface="华文细黑" pitchFamily="2" charset="-122"/>
              </a:rPr>
              <a:t>〔2016〕50</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号文件</a:t>
            </a:r>
            <a:r>
              <a:rPr lang="zh-CN" altLang="zh-CN" sz="1800" b="1" dirty="0" smtClean="0">
                <a:solidFill>
                  <a:schemeClr val="accent1">
                    <a:lumMod val="50000"/>
                  </a:schemeClr>
                </a:solidFill>
                <a:latin typeface="微软雅黑" pitchFamily="34" charset="-122"/>
                <a:ea typeface="微软雅黑" pitchFamily="34" charset="-122"/>
                <a:sym typeface="华文细黑" pitchFamily="2" charset="-122"/>
              </a:rPr>
              <a:t>要求</a:t>
            </a:r>
            <a:endParaRPr lang="en-US" altLang="zh-CN" sz="1800" b="1" dirty="0" smtClean="0">
              <a:solidFill>
                <a:schemeClr val="accent1">
                  <a:lumMod val="50000"/>
                </a:schemeClr>
              </a:solidFill>
              <a:latin typeface="微软雅黑" pitchFamily="34" charset="-122"/>
              <a:ea typeface="微软雅黑" pitchFamily="34" charset="-122"/>
              <a:sym typeface="华文细黑" pitchFamily="2" charset="-122"/>
            </a:endParaRPr>
          </a:p>
          <a:p>
            <a:pPr marL="0" indent="-360000">
              <a:spcBef>
                <a:spcPts val="0"/>
              </a:spcBef>
              <a:buFont typeface="Wingdings" pitchFamily="2" charset="2"/>
              <a:buChar char="Ø"/>
              <a:defRPr/>
            </a:pPr>
            <a:r>
              <a:rPr lang="zh-CN" altLang="zh-CN" sz="1800" b="1" dirty="0" smtClean="0">
                <a:solidFill>
                  <a:schemeClr val="accent1">
                    <a:lumMod val="50000"/>
                  </a:schemeClr>
                </a:solidFill>
                <a:latin typeface="微软雅黑" pitchFamily="34" charset="-122"/>
                <a:ea typeface="微软雅黑" pitchFamily="34" charset="-122"/>
                <a:sym typeface="华文细黑" pitchFamily="2" charset="-122"/>
              </a:rPr>
              <a:t>落实</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财教科</a:t>
            </a:r>
            <a:r>
              <a:rPr lang="en-US" altLang="zh-CN" sz="1800" b="1" dirty="0" smtClean="0">
                <a:solidFill>
                  <a:schemeClr val="accent1">
                    <a:lumMod val="50000"/>
                  </a:schemeClr>
                </a:solidFill>
                <a:latin typeface="微软雅黑" pitchFamily="34" charset="-122"/>
                <a:ea typeface="微软雅黑" pitchFamily="34" charset="-122"/>
                <a:sym typeface="华文细黑" pitchFamily="2" charset="-122"/>
              </a:rPr>
              <a:t>〔2017〕6</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号文件精神</a:t>
            </a:r>
            <a:endParaRPr lang="en-US" altLang="zh-CN" sz="1800" b="1" dirty="0" smtClean="0">
              <a:solidFill>
                <a:schemeClr val="accent1">
                  <a:lumMod val="50000"/>
                </a:schemeClr>
              </a:solidFill>
              <a:latin typeface="微软雅黑" pitchFamily="34" charset="-122"/>
              <a:ea typeface="微软雅黑" pitchFamily="34" charset="-122"/>
              <a:sym typeface="华文细黑" pitchFamily="2" charset="-122"/>
            </a:endParaRPr>
          </a:p>
          <a:p>
            <a:pPr marL="0" indent="-360000">
              <a:spcBef>
                <a:spcPts val="0"/>
              </a:spcBef>
              <a:buFont typeface="Wingdings" pitchFamily="2" charset="2"/>
              <a:buChar char="Ø"/>
              <a:defRPr/>
            </a:pP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落实国发</a:t>
            </a:r>
            <a:r>
              <a:rPr lang="en-US" altLang="zh-CN" sz="1800" b="1" dirty="0" smtClean="0">
                <a:solidFill>
                  <a:schemeClr val="accent1">
                    <a:lumMod val="50000"/>
                  </a:schemeClr>
                </a:solidFill>
                <a:latin typeface="微软雅黑" pitchFamily="34" charset="-122"/>
                <a:ea typeface="微软雅黑" pitchFamily="34" charset="-122"/>
                <a:sym typeface="华文细黑" pitchFamily="2" charset="-122"/>
              </a:rPr>
              <a:t>〔2018〕4</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号文件精神</a:t>
            </a:r>
            <a:endParaRPr lang="en-US" altLang="zh-CN" sz="1800" b="1" dirty="0" smtClean="0">
              <a:solidFill>
                <a:schemeClr val="accent1">
                  <a:lumMod val="50000"/>
                </a:schemeClr>
              </a:solidFill>
              <a:latin typeface="微软雅黑" pitchFamily="34" charset="-122"/>
              <a:ea typeface="微软雅黑" pitchFamily="34" charset="-122"/>
              <a:sym typeface="华文细黑" pitchFamily="2" charset="-122"/>
            </a:endParaRPr>
          </a:p>
          <a:p>
            <a:pPr marL="0" indent="-360000">
              <a:spcBef>
                <a:spcPts val="0"/>
              </a:spcBef>
              <a:buFont typeface="Wingdings" pitchFamily="2" charset="2"/>
              <a:buChar char="Ø"/>
              <a:defRPr/>
            </a:pP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落实国发</a:t>
            </a:r>
            <a:r>
              <a:rPr lang="en-US" altLang="zh-CN" sz="1800" b="1" dirty="0" smtClean="0">
                <a:solidFill>
                  <a:schemeClr val="accent1">
                    <a:lumMod val="50000"/>
                  </a:schemeClr>
                </a:solidFill>
                <a:latin typeface="微软雅黑" pitchFamily="34" charset="-122"/>
                <a:ea typeface="微软雅黑" pitchFamily="34" charset="-122"/>
                <a:sym typeface="华文细黑" pitchFamily="2" charset="-122"/>
              </a:rPr>
              <a:t>〔2018〕25</a:t>
            </a:r>
            <a:r>
              <a:rPr lang="zh-CN" altLang="en-US" sz="1800" b="1" dirty="0" smtClean="0">
                <a:solidFill>
                  <a:schemeClr val="accent1">
                    <a:lumMod val="50000"/>
                  </a:schemeClr>
                </a:solidFill>
                <a:latin typeface="微软雅黑" pitchFamily="34" charset="-122"/>
                <a:ea typeface="微软雅黑" pitchFamily="34" charset="-122"/>
                <a:sym typeface="华文细黑" pitchFamily="2" charset="-122"/>
              </a:rPr>
              <a:t>号文件精神</a:t>
            </a:r>
            <a:endParaRPr lang="en-US" altLang="zh-CN" sz="1800" b="1" dirty="0" smtClean="0">
              <a:solidFill>
                <a:schemeClr val="accent1">
                  <a:lumMod val="50000"/>
                </a:schemeClr>
              </a:solidFill>
              <a:latin typeface="微软雅黑" pitchFamily="34" charset="-122"/>
              <a:ea typeface="微软雅黑" pitchFamily="34" charset="-122"/>
              <a:sym typeface="华文细黑" pitchFamily="2" charset="-122"/>
            </a:endParaRPr>
          </a:p>
          <a:p>
            <a:pPr marL="0" indent="-360000">
              <a:spcBef>
                <a:spcPts val="0"/>
              </a:spcBef>
              <a:buFont typeface="Wingdings" pitchFamily="2" charset="2"/>
              <a:buChar char="Ø"/>
              <a:defRPr/>
            </a:pPr>
            <a:r>
              <a:rPr lang="zh-CN" altLang="zh-CN" sz="1800" b="1" dirty="0" smtClean="0">
                <a:solidFill>
                  <a:schemeClr val="accent1">
                    <a:lumMod val="50000"/>
                  </a:schemeClr>
                </a:solidFill>
                <a:latin typeface="微软雅黑" pitchFamily="34" charset="-122"/>
                <a:ea typeface="微软雅黑" pitchFamily="34" charset="-122"/>
                <a:sym typeface="华文细黑" pitchFamily="2" charset="-122"/>
              </a:rPr>
              <a:t>落实我委《资助项目资金管理办法》《资助项目资金管理办法补充通知》</a:t>
            </a:r>
            <a:endParaRPr lang="en-US" altLang="zh-CN" sz="2400" b="1" dirty="0" smtClean="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项目资金监督检查</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7" name="直接连接符 6"/>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14282" y="3429004"/>
            <a:ext cx="8643998" cy="1846659"/>
          </a:xfrm>
          <a:prstGeom prst="rect">
            <a:avLst/>
          </a:prstGeom>
        </p:spPr>
        <p:txBody>
          <a:bodyPr wrap="square">
            <a:spAutoFit/>
          </a:bodyPr>
          <a:lstStyle/>
          <a:p>
            <a:pPr>
              <a:buFont typeface="Wingdings" pitchFamily="2" charset="2"/>
              <a:buChar char="l"/>
            </a:pPr>
            <a:r>
              <a:rPr lang="zh-CN" altLang="en-US" sz="2200" b="1" dirty="0" smtClean="0">
                <a:solidFill>
                  <a:srgbClr val="800000"/>
                </a:solidFill>
                <a:latin typeface="微软雅黑" pitchFamily="34" charset="-122"/>
                <a:ea typeface="微软雅黑" pitchFamily="34" charset="-122"/>
              </a:rPr>
              <a:t>  基金委一直高度重视对科学基金资助项目资金的监督检查工作</a:t>
            </a:r>
          </a:p>
          <a:p>
            <a:pPr indent="-360000">
              <a:buFont typeface="Wingdings" pitchFamily="2" charset="2"/>
              <a:buChar char="Ø"/>
            </a:pPr>
            <a:r>
              <a:rPr lang="en-US" altLang="zh-CN" b="1" dirty="0" smtClean="0">
                <a:solidFill>
                  <a:schemeClr val="accent1">
                    <a:lumMod val="50000"/>
                  </a:schemeClr>
                </a:solidFill>
                <a:latin typeface="微软雅黑" pitchFamily="34" charset="-122"/>
                <a:ea typeface="微软雅黑" pitchFamily="34" charset="-122"/>
                <a:sym typeface="华文细黑" pitchFamily="2" charset="-122"/>
              </a:rPr>
              <a:t>《</a:t>
            </a:r>
            <a:r>
              <a:rPr lang="zh-CN" altLang="en-US" b="1" dirty="0" smtClean="0">
                <a:solidFill>
                  <a:schemeClr val="accent1">
                    <a:lumMod val="50000"/>
                  </a:schemeClr>
                </a:solidFill>
                <a:latin typeface="微软雅黑" pitchFamily="34" charset="-122"/>
                <a:ea typeface="微软雅黑" pitchFamily="34" charset="-122"/>
                <a:sym typeface="华文细黑" pitchFamily="2" charset="-122"/>
              </a:rPr>
              <a:t>国家自然科学基金条例</a:t>
            </a:r>
            <a:r>
              <a:rPr lang="en-US" altLang="zh-CN" b="1" dirty="0" smtClean="0">
                <a:solidFill>
                  <a:schemeClr val="accent1">
                    <a:lumMod val="50000"/>
                  </a:schemeClr>
                </a:solidFill>
                <a:latin typeface="微软雅黑" pitchFamily="34" charset="-122"/>
                <a:ea typeface="微软雅黑" pitchFamily="34" charset="-122"/>
                <a:sym typeface="华文细黑" pitchFamily="2" charset="-122"/>
              </a:rPr>
              <a:t>》</a:t>
            </a:r>
          </a:p>
          <a:p>
            <a:pPr indent="-360000">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sym typeface="华文细黑" pitchFamily="2" charset="-122"/>
              </a:rPr>
              <a:t>国家自然科学基金“十三五”规划</a:t>
            </a:r>
          </a:p>
          <a:p>
            <a:pPr indent="-360000">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sym typeface="华文细黑" pitchFamily="2" charset="-122"/>
              </a:rPr>
              <a:t>国家自然科学基金相关政策法规</a:t>
            </a:r>
          </a:p>
          <a:p>
            <a:pPr indent="-360000">
              <a:buFont typeface="Wingdings" pitchFamily="2" charset="2"/>
              <a:buChar char="Ø"/>
            </a:pPr>
            <a:r>
              <a:rPr lang="zh-CN" altLang="en-US" b="1" dirty="0" smtClean="0">
                <a:solidFill>
                  <a:srgbClr val="0070C0"/>
                </a:solidFill>
                <a:latin typeface="微软雅黑" pitchFamily="34" charset="-122"/>
                <a:ea typeface="微软雅黑" pitchFamily="34" charset="-122"/>
                <a:sym typeface="华文细黑" pitchFamily="2" charset="-122"/>
              </a:rPr>
              <a:t>依托单位</a:t>
            </a:r>
            <a:r>
              <a:rPr lang="zh-CN" altLang="en-US" b="1" dirty="0" smtClean="0">
                <a:solidFill>
                  <a:schemeClr val="accent1">
                    <a:lumMod val="50000"/>
                  </a:schemeClr>
                </a:solidFill>
                <a:latin typeface="微软雅黑" pitchFamily="34" charset="-122"/>
                <a:ea typeface="微软雅黑" pitchFamily="34" charset="-122"/>
                <a:sym typeface="华文细黑" pitchFamily="2" charset="-122"/>
              </a:rPr>
              <a:t>对经费管理负有法定的</a:t>
            </a:r>
            <a:r>
              <a:rPr lang="zh-CN" altLang="en-US" b="1" dirty="0" smtClean="0">
                <a:solidFill>
                  <a:srgbClr val="0070C0"/>
                </a:solidFill>
                <a:latin typeface="微软雅黑" pitchFamily="34" charset="-122"/>
                <a:ea typeface="微软雅黑" pitchFamily="34" charset="-122"/>
                <a:sym typeface="华文细黑" pitchFamily="2" charset="-122"/>
              </a:rPr>
              <a:t>主体责任</a:t>
            </a:r>
          </a:p>
          <a:p>
            <a:pPr indent="-360000">
              <a:buFont typeface="Wingdings" pitchFamily="2" charset="2"/>
              <a:buChar char="Ø"/>
            </a:pPr>
            <a:r>
              <a:rPr lang="zh-CN" altLang="en-US" b="1" dirty="0" smtClean="0">
                <a:solidFill>
                  <a:srgbClr val="0070C0"/>
                </a:solidFill>
                <a:latin typeface="微软雅黑" pitchFamily="34" charset="-122"/>
                <a:ea typeface="微软雅黑" pitchFamily="34" charset="-122"/>
                <a:sym typeface="华文细黑" pitchFamily="2" charset="-122"/>
              </a:rPr>
              <a:t>项目负责人</a:t>
            </a:r>
            <a:r>
              <a:rPr lang="zh-CN" altLang="en-US" b="1" dirty="0" smtClean="0">
                <a:solidFill>
                  <a:schemeClr val="accent1">
                    <a:lumMod val="50000"/>
                  </a:schemeClr>
                </a:solidFill>
                <a:latin typeface="微软雅黑" pitchFamily="34" charset="-122"/>
                <a:ea typeface="微软雅黑" pitchFamily="34" charset="-122"/>
                <a:sym typeface="华文细黑" pitchFamily="2" charset="-122"/>
              </a:rPr>
              <a:t>是经费使用的</a:t>
            </a:r>
            <a:r>
              <a:rPr lang="zh-CN" altLang="en-US" b="1" dirty="0" smtClean="0">
                <a:solidFill>
                  <a:srgbClr val="0070C0"/>
                </a:solidFill>
                <a:latin typeface="微软雅黑" pitchFamily="34" charset="-122"/>
                <a:ea typeface="微软雅黑" pitchFamily="34" charset="-122"/>
                <a:sym typeface="华文细黑" pitchFamily="2" charset="-122"/>
              </a:rPr>
              <a:t>直接责任人</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内容占位符 2"/>
          <p:cNvSpPr>
            <a:spLocks noGrp="1"/>
          </p:cNvSpPr>
          <p:nvPr>
            <p:ph idx="1"/>
          </p:nvPr>
        </p:nvSpPr>
        <p:spPr>
          <a:xfrm>
            <a:off x="214314" y="857236"/>
            <a:ext cx="8715375" cy="1357322"/>
          </a:xfrm>
        </p:spPr>
        <p:txBody>
          <a:bodyPr>
            <a:noAutofit/>
          </a:bodyPr>
          <a:lstStyle/>
          <a:p>
            <a:pPr>
              <a:spcBef>
                <a:spcPts val="600"/>
              </a:spcBef>
              <a:buFont typeface="Wingdings" pitchFamily="2" charset="2"/>
              <a:buChar char="l"/>
            </a:pPr>
            <a:r>
              <a:rPr lang="en-US" altLang="zh-CN" sz="1800" b="1" dirty="0" smtClean="0">
                <a:solidFill>
                  <a:schemeClr val="accent1">
                    <a:lumMod val="50000"/>
                  </a:schemeClr>
                </a:solidFill>
                <a:latin typeface="微软雅黑" pitchFamily="34" charset="-122"/>
                <a:ea typeface="微软雅黑" pitchFamily="34" charset="-122"/>
              </a:rPr>
              <a:t>1999-2018</a:t>
            </a:r>
            <a:r>
              <a:rPr lang="zh-CN" altLang="en-US" sz="1800" b="1" dirty="0" smtClean="0">
                <a:solidFill>
                  <a:schemeClr val="accent1">
                    <a:lumMod val="50000"/>
                  </a:schemeClr>
                </a:solidFill>
                <a:latin typeface="微软雅黑" pitchFamily="34" charset="-122"/>
                <a:ea typeface="微软雅黑" pitchFamily="34" charset="-122"/>
              </a:rPr>
              <a:t>年，开展</a:t>
            </a:r>
            <a:r>
              <a:rPr lang="en-US" altLang="zh-CN" sz="1800" b="1" dirty="0" smtClean="0">
                <a:solidFill>
                  <a:schemeClr val="accent1">
                    <a:lumMod val="50000"/>
                  </a:schemeClr>
                </a:solidFill>
                <a:latin typeface="微软雅黑" pitchFamily="34" charset="-122"/>
                <a:ea typeface="微软雅黑" pitchFamily="34" charset="-122"/>
              </a:rPr>
              <a:t>15</a:t>
            </a:r>
            <a:r>
              <a:rPr lang="zh-CN" altLang="en-US" sz="1800" b="1" dirty="0" smtClean="0">
                <a:solidFill>
                  <a:schemeClr val="accent1">
                    <a:lumMod val="50000"/>
                  </a:schemeClr>
                </a:solidFill>
                <a:latin typeface="微软雅黑" pitchFamily="34" charset="-122"/>
                <a:ea typeface="微软雅黑" pitchFamily="34" charset="-122"/>
              </a:rPr>
              <a:t>次监督检查工作，涉及</a:t>
            </a:r>
            <a:r>
              <a:rPr lang="en-US" altLang="zh-CN" sz="1800" b="1" dirty="0" smtClean="0">
                <a:solidFill>
                  <a:schemeClr val="accent1">
                    <a:lumMod val="50000"/>
                  </a:schemeClr>
                </a:solidFill>
                <a:latin typeface="微软雅黑" pitchFamily="34" charset="-122"/>
                <a:ea typeface="微软雅黑" pitchFamily="34" charset="-122"/>
              </a:rPr>
              <a:t>25</a:t>
            </a:r>
            <a:r>
              <a:rPr lang="zh-CN" altLang="en-US" sz="1800" b="1" dirty="0" smtClean="0">
                <a:solidFill>
                  <a:schemeClr val="accent1">
                    <a:lumMod val="50000"/>
                  </a:schemeClr>
                </a:solidFill>
                <a:latin typeface="微软雅黑" pitchFamily="34" charset="-122"/>
                <a:ea typeface="微软雅黑" pitchFamily="34" charset="-122"/>
              </a:rPr>
              <a:t>个省区</a:t>
            </a:r>
            <a:r>
              <a:rPr lang="en-US" altLang="zh-CN" sz="1800" b="1" dirty="0" smtClean="0">
                <a:solidFill>
                  <a:schemeClr val="accent1">
                    <a:lumMod val="50000"/>
                  </a:schemeClr>
                </a:solidFill>
                <a:latin typeface="微软雅黑" pitchFamily="34" charset="-122"/>
                <a:ea typeface="微软雅黑" pitchFamily="34" charset="-122"/>
              </a:rPr>
              <a:t>328</a:t>
            </a:r>
            <a:r>
              <a:rPr lang="zh-CN" altLang="en-US" sz="1800" b="1" dirty="0" smtClean="0">
                <a:solidFill>
                  <a:schemeClr val="accent1">
                    <a:lumMod val="50000"/>
                  </a:schemeClr>
                </a:solidFill>
                <a:latin typeface="微软雅黑" pitchFamily="34" charset="-122"/>
                <a:ea typeface="微软雅黑" pitchFamily="34" charset="-122"/>
              </a:rPr>
              <a:t>个依托单位的</a:t>
            </a:r>
            <a:r>
              <a:rPr lang="en-US" altLang="zh-CN" sz="1800" b="1" dirty="0" smtClean="0">
                <a:solidFill>
                  <a:schemeClr val="accent1">
                    <a:lumMod val="50000"/>
                  </a:schemeClr>
                </a:solidFill>
                <a:latin typeface="微软雅黑" pitchFamily="34" charset="-122"/>
                <a:ea typeface="微软雅黑" pitchFamily="34" charset="-122"/>
              </a:rPr>
              <a:t>4947</a:t>
            </a:r>
            <a:r>
              <a:rPr lang="zh-CN" altLang="en-US" sz="1800" b="1" dirty="0" smtClean="0">
                <a:solidFill>
                  <a:schemeClr val="accent1">
                    <a:lumMod val="50000"/>
                  </a:schemeClr>
                </a:solidFill>
                <a:latin typeface="微软雅黑" pitchFamily="34" charset="-122"/>
                <a:ea typeface="微软雅黑" pitchFamily="34" charset="-122"/>
              </a:rPr>
              <a:t>个资助项目，总资金约</a:t>
            </a:r>
            <a:r>
              <a:rPr lang="en-US" altLang="zh-CN" sz="1800" b="1" dirty="0" smtClean="0">
                <a:solidFill>
                  <a:schemeClr val="accent1">
                    <a:lumMod val="50000"/>
                  </a:schemeClr>
                </a:solidFill>
                <a:latin typeface="微软雅黑" pitchFamily="34" charset="-122"/>
                <a:ea typeface="微软雅黑" pitchFamily="34" charset="-122"/>
              </a:rPr>
              <a:t>33.07</a:t>
            </a:r>
            <a:r>
              <a:rPr lang="zh-CN" altLang="en-US" sz="1800" b="1" dirty="0" smtClean="0">
                <a:solidFill>
                  <a:schemeClr val="accent1">
                    <a:lumMod val="50000"/>
                  </a:schemeClr>
                </a:solidFill>
                <a:latin typeface="微软雅黑" pitchFamily="34" charset="-122"/>
                <a:ea typeface="微软雅黑" pitchFamily="34" charset="-122"/>
              </a:rPr>
              <a:t>亿元。</a:t>
            </a:r>
            <a:endParaRPr lang="en-US" altLang="zh-CN" sz="1800" b="1" dirty="0" smtClean="0">
              <a:solidFill>
                <a:schemeClr val="accent1">
                  <a:lumMod val="50000"/>
                </a:schemeClr>
              </a:solidFill>
              <a:latin typeface="微软雅黑" pitchFamily="34" charset="-122"/>
              <a:ea typeface="微软雅黑" pitchFamily="34" charset="-122"/>
            </a:endParaRPr>
          </a:p>
          <a:p>
            <a:pPr>
              <a:spcBef>
                <a:spcPts val="600"/>
              </a:spcBef>
              <a:buFont typeface="Wingdings" pitchFamily="2" charset="2"/>
              <a:buChar char="l"/>
            </a:pPr>
            <a:r>
              <a:rPr lang="zh-CN" altLang="en-US" sz="1800" b="1" dirty="0" smtClean="0">
                <a:solidFill>
                  <a:schemeClr val="accent1">
                    <a:lumMod val="50000"/>
                  </a:schemeClr>
                </a:solidFill>
                <a:latin typeface="微软雅黑" pitchFamily="34" charset="-122"/>
                <a:ea typeface="微软雅黑" pitchFamily="34" charset="-122"/>
              </a:rPr>
              <a:t>平均每年抽查项目数约</a:t>
            </a:r>
            <a:r>
              <a:rPr lang="en-US" altLang="en-US" sz="1800" b="1" dirty="0" smtClean="0">
                <a:solidFill>
                  <a:srgbClr val="0070C0"/>
                </a:solidFill>
                <a:latin typeface="微软雅黑" pitchFamily="34" charset="-122"/>
                <a:ea typeface="微软雅黑" pitchFamily="34" charset="-122"/>
              </a:rPr>
              <a:t>400</a:t>
            </a:r>
            <a:r>
              <a:rPr lang="zh-CN" altLang="en-US" sz="1800" b="1" dirty="0" smtClean="0">
                <a:solidFill>
                  <a:schemeClr val="accent1">
                    <a:lumMod val="50000"/>
                  </a:schemeClr>
                </a:solidFill>
                <a:latin typeface="微软雅黑" pitchFamily="34" charset="-122"/>
                <a:ea typeface="微软雅黑" pitchFamily="34" charset="-122"/>
              </a:rPr>
              <a:t>项，抽查资金在</a:t>
            </a:r>
            <a:r>
              <a:rPr lang="en-US" altLang="en-US" sz="1800" b="1" dirty="0" smtClean="0">
                <a:solidFill>
                  <a:srgbClr val="0070C0"/>
                </a:solidFill>
                <a:latin typeface="微软雅黑" pitchFamily="34" charset="-122"/>
                <a:ea typeface="微软雅黑" pitchFamily="34" charset="-122"/>
              </a:rPr>
              <a:t>3-4</a:t>
            </a:r>
            <a:r>
              <a:rPr lang="zh-CN" altLang="en-US" sz="1800" b="1" dirty="0" smtClean="0">
                <a:solidFill>
                  <a:srgbClr val="0070C0"/>
                </a:solidFill>
                <a:latin typeface="微软雅黑" pitchFamily="34" charset="-122"/>
                <a:ea typeface="微软雅黑" pitchFamily="34" charset="-122"/>
              </a:rPr>
              <a:t>亿</a:t>
            </a:r>
            <a:r>
              <a:rPr lang="zh-CN" altLang="en-US" sz="1800" b="1" dirty="0" smtClean="0">
                <a:solidFill>
                  <a:schemeClr val="accent1">
                    <a:lumMod val="50000"/>
                  </a:schemeClr>
                </a:solidFill>
                <a:latin typeface="微软雅黑" pitchFamily="34" charset="-122"/>
                <a:ea typeface="微软雅黑" pitchFamily="34" charset="-122"/>
              </a:rPr>
              <a:t>左右。</a:t>
            </a:r>
            <a:endParaRPr lang="en-US" altLang="zh-CN" sz="1800" b="1" dirty="0" smtClean="0">
              <a:solidFill>
                <a:schemeClr val="accent1">
                  <a:lumMod val="50000"/>
                </a:schemeClr>
              </a:solidFill>
              <a:latin typeface="微软雅黑" pitchFamily="34" charset="-122"/>
              <a:ea typeface="微软雅黑" pitchFamily="34" charset="-122"/>
            </a:endParaRPr>
          </a:p>
          <a:p>
            <a:pPr>
              <a:spcBef>
                <a:spcPts val="600"/>
              </a:spcBef>
              <a:buFont typeface="Wingdings" pitchFamily="2" charset="2"/>
              <a:buChar char="l"/>
            </a:pPr>
            <a:r>
              <a:rPr lang="zh-CN" altLang="en-US" sz="1800" b="1" dirty="0" smtClean="0">
                <a:solidFill>
                  <a:schemeClr val="accent1">
                    <a:lumMod val="50000"/>
                  </a:schemeClr>
                </a:solidFill>
                <a:latin typeface="微软雅黑" pitchFamily="34" charset="-122"/>
                <a:ea typeface="微软雅黑" pitchFamily="34" charset="-122"/>
              </a:rPr>
              <a:t>抽查的项目和金额的体量基本反映资金管理和使用客观情况。</a:t>
            </a:r>
          </a:p>
        </p:txBody>
      </p:sp>
      <p:graphicFrame>
        <p:nvGraphicFramePr>
          <p:cNvPr id="4" name="Group 154"/>
          <p:cNvGraphicFramePr>
            <a:graphicFrameLocks/>
          </p:cNvGraphicFramePr>
          <p:nvPr/>
        </p:nvGraphicFramePr>
        <p:xfrm>
          <a:off x="500002" y="2285996"/>
          <a:ext cx="8072526" cy="3143442"/>
        </p:xfrm>
        <a:graphic>
          <a:graphicData uri="http://schemas.openxmlformats.org/drawingml/2006/table">
            <a:tbl>
              <a:tblPr/>
              <a:tblGrid>
                <a:gridCol w="1601162"/>
                <a:gridCol w="1267587"/>
                <a:gridCol w="1267587"/>
                <a:gridCol w="867296"/>
                <a:gridCol w="1067441"/>
                <a:gridCol w="1000726"/>
                <a:gridCol w="1000727"/>
              </a:tblGrid>
              <a:tr h="683897">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lang="zh-CN" altLang="en-US" sz="1400" b="1" u="none" strike="noStrike" kern="1200" dirty="0" smtClean="0">
                          <a:solidFill>
                            <a:schemeClr val="bg1"/>
                          </a:solidFill>
                          <a:latin typeface="微软雅黑" pitchFamily="34" charset="-122"/>
                          <a:ea typeface="微软雅黑" pitchFamily="34" charset="-122"/>
                          <a:cs typeface="Times New Roman" pitchFamily="18" charset="0"/>
                        </a:rPr>
                        <a:t>年度</a:t>
                      </a:r>
                    </a:p>
                  </a:txBody>
                  <a:tcPr marT="38116" marB="38116" anchor="ctr" horzOverflow="overflow">
                    <a:lnL cap="flat">
                      <a:noFill/>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400" b="1" u="none" strike="noStrike" kern="1200" dirty="0" smtClean="0">
                          <a:solidFill>
                            <a:schemeClr val="bg1"/>
                          </a:solidFill>
                          <a:latin typeface="微软雅黑" pitchFamily="34" charset="-122"/>
                          <a:ea typeface="微软雅黑" pitchFamily="34" charset="-122"/>
                          <a:cs typeface="Times New Roman" pitchFamily="18" charset="0"/>
                        </a:rPr>
                        <a:t>抽查年度全国结题项目总数</a:t>
                      </a:r>
                    </a:p>
                  </a:txBody>
                  <a:tcPr marT="38116" marB="38116" anchor="ctr" horzOverflow="overflow">
                    <a:lnL w="12700"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400" b="1" u="none" strike="noStrike" kern="1200" dirty="0" smtClean="0">
                          <a:solidFill>
                            <a:schemeClr val="bg1"/>
                          </a:solidFill>
                          <a:latin typeface="微软雅黑" pitchFamily="34" charset="-122"/>
                          <a:ea typeface="微软雅黑" pitchFamily="34" charset="-122"/>
                          <a:cs typeface="Times New Roman" pitchFamily="18" charset="0"/>
                        </a:rPr>
                        <a:t>抽查年度全国结题项目总经费</a:t>
                      </a:r>
                    </a:p>
                  </a:txBody>
                  <a:tcPr marT="38116" marB="38116"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400" b="1" u="none" strike="noStrike" kern="1200" dirty="0" smtClean="0">
                          <a:solidFill>
                            <a:schemeClr val="bg1"/>
                          </a:solidFill>
                          <a:latin typeface="微软雅黑" pitchFamily="34" charset="-122"/>
                          <a:ea typeface="微软雅黑" pitchFamily="34" charset="-122"/>
                          <a:cs typeface="Times New Roman" pitchFamily="18" charset="0"/>
                        </a:rPr>
                        <a:t>抽查项目数</a:t>
                      </a:r>
                    </a:p>
                    <a:p>
                      <a:pPr marL="0" marR="0" lvl="0" indent="-342900" algn="ctr" defTabSz="914400" rtl="0" eaLnBrk="1" fontAlgn="ctr" latinLnBrk="0" hangingPunct="1">
                        <a:lnSpc>
                          <a:spcPct val="100000"/>
                        </a:lnSpc>
                        <a:spcBef>
                          <a:spcPct val="0"/>
                        </a:spcBef>
                        <a:spcAft>
                          <a:spcPct val="0"/>
                        </a:spcAft>
                        <a:buClrTx/>
                        <a:buSzTx/>
                        <a:buFontTx/>
                        <a:buNone/>
                        <a:tabLst/>
                      </a:pPr>
                      <a:endParaRPr lang="zh-CN" altLang="en-US" sz="1400" b="1" u="none" strike="noStrike" kern="1200" dirty="0" smtClean="0">
                        <a:solidFill>
                          <a:schemeClr val="bg1"/>
                        </a:solidFill>
                        <a:latin typeface="微软雅黑" pitchFamily="34" charset="-122"/>
                        <a:ea typeface="微软雅黑" pitchFamily="34" charset="-122"/>
                        <a:cs typeface="Times New Roman" pitchFamily="18" charset="0"/>
                      </a:endParaRPr>
                    </a:p>
                  </a:txBody>
                  <a:tcPr marT="38116" marB="38116"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400" b="1" u="none" strike="noStrike" kern="1200" dirty="0" smtClean="0">
                          <a:solidFill>
                            <a:schemeClr val="bg1"/>
                          </a:solidFill>
                          <a:latin typeface="微软雅黑" pitchFamily="34" charset="-122"/>
                          <a:ea typeface="微软雅黑" pitchFamily="34" charset="-122"/>
                          <a:cs typeface="Times New Roman" pitchFamily="18" charset="0"/>
                        </a:rPr>
                        <a:t>抽查项目数占比</a:t>
                      </a:r>
                    </a:p>
                  </a:txBody>
                  <a:tcPr marT="38116" marB="38116"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400" b="1" u="none" strike="noStrike" kern="1200" dirty="0" smtClean="0">
                          <a:solidFill>
                            <a:schemeClr val="bg1"/>
                          </a:solidFill>
                          <a:latin typeface="微软雅黑" pitchFamily="34" charset="-122"/>
                          <a:ea typeface="微软雅黑" pitchFamily="34" charset="-122"/>
                          <a:cs typeface="Times New Roman" pitchFamily="18" charset="0"/>
                        </a:rPr>
                        <a:t>抽查资金额度</a:t>
                      </a:r>
                    </a:p>
                  </a:txBody>
                  <a:tcPr marT="38116" marB="38116"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400" b="1" u="none" strike="noStrike" kern="1200" dirty="0" smtClean="0">
                          <a:solidFill>
                            <a:schemeClr val="bg1"/>
                          </a:solidFill>
                          <a:latin typeface="微软雅黑" pitchFamily="34" charset="-122"/>
                          <a:ea typeface="微软雅黑" pitchFamily="34" charset="-122"/>
                          <a:cs typeface="Times New Roman" pitchFamily="18" charset="0"/>
                        </a:rPr>
                        <a:t>抽查金额占比</a:t>
                      </a:r>
                    </a:p>
                  </a:txBody>
                  <a:tcPr marT="38116" marB="38116" anchor="ctr" horzOverflow="overflow">
                    <a:lnL>
                      <a:noFill/>
                    </a:lnL>
                    <a:lnR cap="flat">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tx2">
                        <a:lumMod val="75000"/>
                      </a:schemeClr>
                    </a:solidFill>
                  </a:tcPr>
                </a:tc>
              </a:tr>
              <a:tr h="413473">
                <a:tc>
                  <a:txBody>
                    <a:bodyPr/>
                    <a:lstStyle/>
                    <a:p>
                      <a:pPr algn="ctr" fontAlgn="ctr"/>
                      <a:r>
                        <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2012</a:t>
                      </a:r>
                      <a:r>
                        <a:rPr lang="zh-CN" altLang="en-US"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年</a:t>
                      </a:r>
                      <a:endPar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endParaRPr>
                    </a:p>
                    <a:p>
                      <a:pPr algn="ctr" fontAlgn="ctr"/>
                      <a:r>
                        <a:rPr lang="zh-CN" altLang="en-US"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（广东）</a:t>
                      </a:r>
                      <a:endParaRPr lang="zh-CN" altLang="en-US" sz="1400" b="0" i="0" u="none" strike="noStrike" dirty="0">
                        <a:solidFill>
                          <a:schemeClr val="accent1">
                            <a:lumMod val="50000"/>
                          </a:schemeClr>
                        </a:solidFill>
                        <a:latin typeface="微软雅黑" pitchFamily="34" charset="-122"/>
                        <a:ea typeface="微软雅黑" pitchFamily="34" charset="-122"/>
                        <a:cs typeface="Times New Roman" pitchFamily="18" charset="0"/>
                      </a:endParaRPr>
                    </a:p>
                  </a:txBody>
                  <a:tcPr marL="7620" marR="7620" marT="635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86574</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284.72</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487</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0.56%</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3.33</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1.17%</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r>
              <a:tr h="475742">
                <a:tc>
                  <a:txBody>
                    <a:bodyPr/>
                    <a:lstStyle/>
                    <a:p>
                      <a:pPr algn="ctr" fontAlgn="ctr"/>
                      <a:r>
                        <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2014</a:t>
                      </a:r>
                      <a:r>
                        <a:rPr lang="zh-CN" altLang="en-US"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年</a:t>
                      </a:r>
                      <a:endPar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endParaRPr>
                    </a:p>
                    <a:p>
                      <a:pPr algn="ctr" fontAlgn="ctr"/>
                      <a:r>
                        <a:rPr lang="en-US" altLang="zh-CN"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u="none" strike="noStrike" dirty="0">
                          <a:solidFill>
                            <a:schemeClr val="accent1">
                              <a:lumMod val="50000"/>
                            </a:schemeClr>
                          </a:solidFill>
                          <a:latin typeface="微软雅黑" pitchFamily="34" charset="-122"/>
                          <a:ea typeface="微软雅黑" pitchFamily="34" charset="-122"/>
                          <a:cs typeface="Times New Roman" pitchFamily="18" charset="0"/>
                        </a:rPr>
                        <a:t>北京</a:t>
                      </a:r>
                      <a:r>
                        <a:rPr lang="en-US" altLang="zh-CN" sz="1400" b="0" u="none" strike="noStrike" dirty="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u="none" strike="noStrike" dirty="0">
                          <a:solidFill>
                            <a:schemeClr val="accent1">
                              <a:lumMod val="50000"/>
                            </a:schemeClr>
                          </a:solidFill>
                          <a:latin typeface="微软雅黑" pitchFamily="34" charset="-122"/>
                          <a:ea typeface="微软雅黑" pitchFamily="34" charset="-122"/>
                          <a:cs typeface="Times New Roman" pitchFamily="18" charset="0"/>
                        </a:rPr>
                        <a:t>天津</a:t>
                      </a:r>
                      <a:r>
                        <a:rPr lang="en-US" altLang="zh-CN" sz="1400" b="0" u="none" strike="noStrike" dirty="0">
                          <a:solidFill>
                            <a:schemeClr val="accent1">
                              <a:lumMod val="50000"/>
                            </a:schemeClr>
                          </a:solidFill>
                          <a:latin typeface="微软雅黑" pitchFamily="34" charset="-122"/>
                          <a:ea typeface="微软雅黑" pitchFamily="34" charset="-122"/>
                          <a:cs typeface="Times New Roman" pitchFamily="18" charset="0"/>
                        </a:rPr>
                        <a:t>)</a:t>
                      </a:r>
                      <a:endParaRPr lang="en-US" altLang="zh-CN" sz="1400" b="0" i="0" u="none" strike="noStrike" dirty="0">
                        <a:solidFill>
                          <a:schemeClr val="accent1">
                            <a:lumMod val="50000"/>
                          </a:schemeClr>
                        </a:solidFill>
                        <a:latin typeface="微软雅黑" pitchFamily="34" charset="-122"/>
                        <a:ea typeface="微软雅黑" pitchFamily="34" charset="-122"/>
                        <a:cs typeface="Times New Roman" pitchFamily="18" charset="0"/>
                      </a:endParaRPr>
                    </a:p>
                  </a:txBody>
                  <a:tcPr marL="7620" marR="7620" marT="635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77793</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262.16</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420</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0.54%</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4.25</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1.62%</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r>
              <a:tr h="413473">
                <a:tc>
                  <a:txBody>
                    <a:bodyPr/>
                    <a:lstStyle/>
                    <a:p>
                      <a:pPr algn="ctr" fontAlgn="ctr"/>
                      <a:r>
                        <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2015</a:t>
                      </a:r>
                      <a:r>
                        <a:rPr lang="zh-CN" altLang="en-US"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年</a:t>
                      </a:r>
                      <a:endPar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endParaRPr>
                    </a:p>
                    <a:p>
                      <a:pPr algn="ctr" fontAlgn="ctr"/>
                      <a:r>
                        <a:rPr lang="zh-CN" altLang="en-US"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u="none" strike="noStrike" dirty="0">
                          <a:solidFill>
                            <a:schemeClr val="accent1">
                              <a:lumMod val="50000"/>
                            </a:schemeClr>
                          </a:solidFill>
                          <a:latin typeface="微软雅黑" pitchFamily="34" charset="-122"/>
                          <a:ea typeface="微软雅黑" pitchFamily="34" charset="-122"/>
                          <a:cs typeface="Times New Roman" pitchFamily="18" charset="0"/>
                        </a:rPr>
                        <a:t>湖北</a:t>
                      </a:r>
                      <a:r>
                        <a:rPr lang="en-US" altLang="zh-CN" sz="1400" b="0" u="none" strike="noStrike" dirty="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宁夏）</a:t>
                      </a:r>
                      <a:endParaRPr lang="zh-CN" altLang="en-US" sz="1400" b="0" i="0" u="none" strike="noStrike" dirty="0">
                        <a:solidFill>
                          <a:schemeClr val="accent1">
                            <a:lumMod val="50000"/>
                          </a:schemeClr>
                        </a:solidFill>
                        <a:latin typeface="微软雅黑" pitchFamily="34" charset="-122"/>
                        <a:ea typeface="微软雅黑" pitchFamily="34" charset="-122"/>
                        <a:cs typeface="Times New Roman" pitchFamily="18" charset="0"/>
                      </a:endParaRPr>
                    </a:p>
                  </a:txBody>
                  <a:tcPr marL="7620" marR="7620" marT="635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98962</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337.67</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472</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0.48%</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4.29</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1.27%</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r>
              <a:tr h="542624">
                <a:tc>
                  <a:txBody>
                    <a:bodyPr/>
                    <a:lstStyle/>
                    <a:p>
                      <a:pPr algn="ctr" fontAlgn="ctr"/>
                      <a:r>
                        <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2017</a:t>
                      </a:r>
                      <a:r>
                        <a:rPr lang="zh-CN" altLang="en-US" sz="1400" b="1" u="none" strike="noStrike" dirty="0" smtClean="0">
                          <a:solidFill>
                            <a:schemeClr val="accent1">
                              <a:lumMod val="50000"/>
                            </a:schemeClr>
                          </a:solidFill>
                          <a:latin typeface="微软雅黑" pitchFamily="34" charset="-122"/>
                          <a:ea typeface="微软雅黑" pitchFamily="34" charset="-122"/>
                          <a:cs typeface="Times New Roman" pitchFamily="18" charset="0"/>
                        </a:rPr>
                        <a:t>年</a:t>
                      </a:r>
                      <a:endParaRPr lang="en-US" altLang="zh-CN" sz="1400" b="1" u="none" strike="noStrike" dirty="0" smtClean="0">
                        <a:solidFill>
                          <a:schemeClr val="accent1">
                            <a:lumMod val="50000"/>
                          </a:schemeClr>
                        </a:solidFill>
                        <a:latin typeface="微软雅黑" pitchFamily="34" charset="-122"/>
                        <a:ea typeface="微软雅黑" pitchFamily="34" charset="-122"/>
                        <a:cs typeface="Times New Roman" pitchFamily="18" charset="0"/>
                      </a:endParaRPr>
                    </a:p>
                    <a:p>
                      <a:pPr algn="ctr" fontAlgn="ctr"/>
                      <a:r>
                        <a:rPr lang="zh-CN" altLang="en-US"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（湖南</a:t>
                      </a:r>
                      <a:r>
                        <a:rPr lang="en-US" altLang="zh-CN"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安徽</a:t>
                      </a:r>
                      <a:r>
                        <a:rPr lang="en-US" altLang="zh-CN"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u="none" strike="noStrike" dirty="0" smtClean="0">
                          <a:solidFill>
                            <a:schemeClr val="accent1">
                              <a:lumMod val="50000"/>
                            </a:schemeClr>
                          </a:solidFill>
                          <a:latin typeface="微软雅黑" pitchFamily="34" charset="-122"/>
                          <a:ea typeface="微软雅黑" pitchFamily="34" charset="-122"/>
                          <a:cs typeface="Times New Roman" pitchFamily="18" charset="0"/>
                        </a:rPr>
                        <a:t>江西）</a:t>
                      </a:r>
                      <a:endParaRPr lang="zh-CN" altLang="en-US" sz="1400" b="0" i="0" u="none" strike="noStrike" dirty="0">
                        <a:solidFill>
                          <a:schemeClr val="accent1">
                            <a:lumMod val="50000"/>
                          </a:schemeClr>
                        </a:solidFill>
                        <a:latin typeface="微软雅黑" pitchFamily="34" charset="-122"/>
                        <a:ea typeface="微软雅黑" pitchFamily="34" charset="-122"/>
                        <a:cs typeface="Times New Roman" pitchFamily="18" charset="0"/>
                      </a:endParaRPr>
                    </a:p>
                  </a:txBody>
                  <a:tcPr marL="7620" marR="7620" marT="635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78719</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325.50</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399</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0.51%</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3.72</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rPr>
                        <a:t>1.14%</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r>
              <a:tr h="542624">
                <a:tc>
                  <a:txBody>
                    <a:bodyPr/>
                    <a:lstStyle/>
                    <a:p>
                      <a:pPr algn="ctr" fontAlgn="ctr"/>
                      <a:r>
                        <a:rPr lang="en-US" altLang="zh-CN" sz="1400" b="1" i="0" u="none" strike="noStrike" dirty="0" smtClean="0">
                          <a:solidFill>
                            <a:schemeClr val="accent1">
                              <a:lumMod val="50000"/>
                            </a:schemeClr>
                          </a:solidFill>
                          <a:latin typeface="微软雅黑" pitchFamily="34" charset="-122"/>
                          <a:ea typeface="微软雅黑" pitchFamily="34" charset="-122"/>
                          <a:cs typeface="Times New Roman" pitchFamily="18" charset="0"/>
                        </a:rPr>
                        <a:t>2018</a:t>
                      </a:r>
                      <a:r>
                        <a:rPr lang="zh-CN" altLang="en-US" sz="1400" b="1" i="0" u="none" strike="noStrike" dirty="0" smtClean="0">
                          <a:solidFill>
                            <a:schemeClr val="accent1">
                              <a:lumMod val="50000"/>
                            </a:schemeClr>
                          </a:solidFill>
                          <a:latin typeface="微软雅黑" pitchFamily="34" charset="-122"/>
                          <a:ea typeface="微软雅黑" pitchFamily="34" charset="-122"/>
                          <a:cs typeface="Times New Roman" pitchFamily="18" charset="0"/>
                        </a:rPr>
                        <a:t>年</a:t>
                      </a:r>
                      <a:endParaRPr lang="en-US" altLang="zh-CN" sz="1400" b="1" i="0" u="none" strike="noStrike" dirty="0" smtClean="0">
                        <a:solidFill>
                          <a:schemeClr val="accent1">
                            <a:lumMod val="50000"/>
                          </a:schemeClr>
                        </a:solidFill>
                        <a:latin typeface="微软雅黑" pitchFamily="34" charset="-122"/>
                        <a:ea typeface="微软雅黑" pitchFamily="34" charset="-122"/>
                        <a:cs typeface="Times New Roman" pitchFamily="18" charset="0"/>
                      </a:endParaRPr>
                    </a:p>
                    <a:p>
                      <a:pPr algn="ctr" fontAlgn="ctr"/>
                      <a:r>
                        <a:rPr lang="zh-CN" altLang="en-US" sz="1400" b="0" i="0" u="none" strike="noStrike" dirty="0" smtClean="0">
                          <a:solidFill>
                            <a:schemeClr val="accent1">
                              <a:lumMod val="50000"/>
                            </a:schemeClr>
                          </a:solidFill>
                          <a:latin typeface="微软雅黑" pitchFamily="34" charset="-122"/>
                          <a:ea typeface="微软雅黑" pitchFamily="34" charset="-122"/>
                          <a:cs typeface="Times New Roman" pitchFamily="18" charset="0"/>
                        </a:rPr>
                        <a:t>（山东</a:t>
                      </a:r>
                      <a:r>
                        <a:rPr lang="en-US" altLang="zh-CN" sz="1400" b="0" i="0" u="none" strike="noStrike" dirty="0" smtClean="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i="0" u="none" strike="noStrike" dirty="0" smtClean="0">
                          <a:solidFill>
                            <a:schemeClr val="accent1">
                              <a:lumMod val="50000"/>
                            </a:schemeClr>
                          </a:solidFill>
                          <a:latin typeface="微软雅黑" pitchFamily="34" charset="-122"/>
                          <a:ea typeface="微软雅黑" pitchFamily="34" charset="-122"/>
                          <a:cs typeface="Times New Roman" pitchFamily="18" charset="0"/>
                        </a:rPr>
                        <a:t>湖南</a:t>
                      </a:r>
                      <a:r>
                        <a:rPr lang="en-US" altLang="zh-CN" sz="1400" b="0" i="0" u="none" strike="noStrike" dirty="0" smtClean="0">
                          <a:solidFill>
                            <a:schemeClr val="accent1">
                              <a:lumMod val="50000"/>
                            </a:schemeClr>
                          </a:solidFill>
                          <a:latin typeface="微软雅黑" pitchFamily="34" charset="-122"/>
                          <a:ea typeface="微软雅黑" pitchFamily="34" charset="-122"/>
                          <a:cs typeface="Times New Roman" pitchFamily="18" charset="0"/>
                        </a:rPr>
                        <a:t>/</a:t>
                      </a:r>
                      <a:r>
                        <a:rPr lang="zh-CN" altLang="en-US" sz="1400" b="0" i="0" u="none" strike="noStrike" dirty="0" smtClean="0">
                          <a:solidFill>
                            <a:schemeClr val="accent1">
                              <a:lumMod val="50000"/>
                            </a:schemeClr>
                          </a:solidFill>
                          <a:latin typeface="微软雅黑" pitchFamily="34" charset="-122"/>
                          <a:ea typeface="微软雅黑" pitchFamily="34" charset="-122"/>
                          <a:cs typeface="Times New Roman" pitchFamily="18" charset="0"/>
                        </a:rPr>
                        <a:t>广东）</a:t>
                      </a:r>
                      <a:endParaRPr lang="zh-CN" altLang="en-US" sz="1400" b="0" i="0" u="none" strike="noStrike" dirty="0">
                        <a:solidFill>
                          <a:schemeClr val="accent1">
                            <a:lumMod val="50000"/>
                          </a:schemeClr>
                        </a:solidFill>
                        <a:latin typeface="微软雅黑" pitchFamily="34" charset="-122"/>
                        <a:ea typeface="微软雅黑" pitchFamily="34" charset="-122"/>
                        <a:cs typeface="Times New Roman" pitchFamily="18" charset="0"/>
                      </a:endParaRPr>
                    </a:p>
                  </a:txBody>
                  <a:tcPr marL="7620" marR="7620" marT="635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39709</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237.78</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206</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0.52%</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2.46</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400" b="1" u="none" strike="noStrike" kern="1200" dirty="0" smtClean="0">
                          <a:solidFill>
                            <a:schemeClr val="accent1">
                              <a:lumMod val="50000"/>
                            </a:schemeClr>
                          </a:solidFill>
                          <a:latin typeface="微软雅黑" pitchFamily="34" charset="-122"/>
                          <a:ea typeface="微软雅黑" pitchFamily="34" charset="-122"/>
                          <a:cs typeface="Times New Roman" pitchFamily="18" charset="0"/>
                        </a:rPr>
                        <a:t>1.03%</a:t>
                      </a:r>
                      <a:endParaRPr lang="zh-CN" altLang="zh-CN" sz="1400" b="1" u="none" strike="noStrike" kern="1200" dirty="0">
                        <a:solidFill>
                          <a:schemeClr val="accent1">
                            <a:lumMod val="50000"/>
                          </a:schemeClr>
                        </a:solidFill>
                        <a:latin typeface="微软雅黑" pitchFamily="34" charset="-122"/>
                        <a:ea typeface="微软雅黑" pitchFamily="34"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7697177" y="5429268"/>
            <a:ext cx="1018227" cy="292388"/>
          </a:xfrm>
          <a:prstGeom prst="rect">
            <a:avLst/>
          </a:prstGeom>
          <a:noFill/>
        </p:spPr>
        <p:txBody>
          <a:bodyPr wrap="none">
            <a:spAutoFit/>
          </a:bodyPr>
          <a:lstStyle/>
          <a:p>
            <a:pPr>
              <a:defRPr/>
            </a:pPr>
            <a:r>
              <a:rPr lang="zh-CN" altLang="en-US" sz="1300" b="1" dirty="0">
                <a:solidFill>
                  <a:schemeClr val="accent1">
                    <a:lumMod val="50000"/>
                  </a:schemeClr>
                </a:solidFill>
                <a:latin typeface="微软雅黑" pitchFamily="34" charset="-122"/>
                <a:ea typeface="微软雅黑" pitchFamily="34" charset="-122"/>
              </a:rPr>
              <a:t>单位：亿元</a:t>
            </a:r>
          </a:p>
        </p:txBody>
      </p:sp>
      <p:sp>
        <p:nvSpPr>
          <p:cNvPr id="8"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项目资金监督检查</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9" name="直接连接符 8"/>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7370" y="5286392"/>
            <a:ext cx="1082348" cy="307777"/>
          </a:xfrm>
          <a:prstGeom prst="rect">
            <a:avLst/>
          </a:prstGeom>
          <a:noFill/>
        </p:spPr>
        <p:txBody>
          <a:bodyPr wrap="none">
            <a:spAutoFit/>
          </a:bodyPr>
          <a:lstStyle/>
          <a:p>
            <a:pPr>
              <a:defRPr/>
            </a:pPr>
            <a:r>
              <a:rPr lang="zh-CN" altLang="en-US" sz="1400" b="1" dirty="0">
                <a:solidFill>
                  <a:schemeClr val="accent1">
                    <a:lumMod val="50000"/>
                  </a:schemeClr>
                </a:solidFill>
                <a:latin typeface="微软雅黑" pitchFamily="34" charset="-122"/>
                <a:ea typeface="微软雅黑" pitchFamily="34" charset="-122"/>
              </a:rPr>
              <a:t>单位：亿元</a:t>
            </a:r>
          </a:p>
        </p:txBody>
      </p:sp>
      <p:sp>
        <p:nvSpPr>
          <p:cNvPr id="8"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项目资金监督检查</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9" name="直接连接符 8"/>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内容占位符 2"/>
          <p:cNvSpPr>
            <a:spLocks noGrp="1"/>
          </p:cNvSpPr>
          <p:nvPr>
            <p:ph idx="1"/>
          </p:nvPr>
        </p:nvSpPr>
        <p:spPr>
          <a:xfrm>
            <a:off x="214282" y="1199887"/>
            <a:ext cx="8605868" cy="514605"/>
          </a:xfrm>
        </p:spPr>
        <p:txBody>
          <a:bodyPr/>
          <a:lstStyle/>
          <a:p>
            <a:pPr algn="ctr">
              <a:buNone/>
            </a:pPr>
            <a:r>
              <a:rPr lang="zh-CN" altLang="en-US" sz="2400" b="1" dirty="0" smtClean="0">
                <a:solidFill>
                  <a:schemeClr val="accent1">
                    <a:lumMod val="50000"/>
                  </a:schemeClr>
                </a:solidFill>
                <a:latin typeface="微软雅黑" pitchFamily="34" charset="-122"/>
                <a:ea typeface="微软雅黑" pitchFamily="34" charset="-122"/>
              </a:rPr>
              <a:t>近年监督检查项目经费支出情况</a:t>
            </a:r>
          </a:p>
        </p:txBody>
      </p:sp>
      <p:graphicFrame>
        <p:nvGraphicFramePr>
          <p:cNvPr id="12" name="表格 11"/>
          <p:cNvGraphicFramePr>
            <a:graphicFrameLocks noGrp="1"/>
          </p:cNvGraphicFramePr>
          <p:nvPr/>
        </p:nvGraphicFramePr>
        <p:xfrm>
          <a:off x="285721" y="1785930"/>
          <a:ext cx="8572559" cy="3429022"/>
        </p:xfrm>
        <a:graphic>
          <a:graphicData uri="http://schemas.openxmlformats.org/drawingml/2006/table">
            <a:tbl>
              <a:tblPr firstRow="1" bandRow="1">
                <a:tableStyleId>{7DF18680-E054-41AD-8BC1-D1AEF772440D}</a:tableStyleId>
              </a:tblPr>
              <a:tblGrid>
                <a:gridCol w="1571636"/>
                <a:gridCol w="816483"/>
                <a:gridCol w="1030739"/>
                <a:gridCol w="993929"/>
                <a:gridCol w="1085337"/>
                <a:gridCol w="939331"/>
                <a:gridCol w="1030739"/>
                <a:gridCol w="1104365"/>
              </a:tblGrid>
              <a:tr h="354453">
                <a:tc rowSpan="2">
                  <a:txBody>
                    <a:bodyPr/>
                    <a:lstStyle/>
                    <a:p>
                      <a:pPr algn="ctr" fontAlgn="ctr"/>
                      <a:r>
                        <a:rPr lang="zh-CN" altLang="en-US" sz="1500" u="none" strike="noStrike" dirty="0">
                          <a:solidFill>
                            <a:schemeClr val="bg1"/>
                          </a:solidFill>
                          <a:latin typeface="Times New Roman" pitchFamily="18" charset="0"/>
                          <a:ea typeface="微软雅黑" pitchFamily="34" charset="-122"/>
                          <a:cs typeface="Times New Roman" pitchFamily="18" charset="0"/>
                        </a:rPr>
                        <a:t>年度</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rowSpan="2">
                  <a:txBody>
                    <a:bodyPr/>
                    <a:lstStyle/>
                    <a:p>
                      <a:pPr algn="ctr" fontAlgn="ctr"/>
                      <a:r>
                        <a:rPr lang="zh-CN" altLang="en-US" sz="1500" u="none" strike="noStrike" dirty="0">
                          <a:solidFill>
                            <a:schemeClr val="bg1"/>
                          </a:solidFill>
                          <a:latin typeface="Times New Roman" pitchFamily="18" charset="0"/>
                          <a:ea typeface="微软雅黑" pitchFamily="34" charset="-122"/>
                          <a:cs typeface="Times New Roman" pitchFamily="18" charset="0"/>
                        </a:rPr>
                        <a:t> 项目数（项）</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rowSpan="2">
                  <a:txBody>
                    <a:bodyPr/>
                    <a:lstStyle/>
                    <a:p>
                      <a:pPr algn="ctr" fontAlgn="ctr"/>
                      <a:r>
                        <a:rPr lang="zh-CN" altLang="en-US" sz="1500" u="none" strike="noStrike" dirty="0">
                          <a:solidFill>
                            <a:schemeClr val="bg1"/>
                          </a:solidFill>
                          <a:latin typeface="Times New Roman" pitchFamily="18" charset="0"/>
                          <a:ea typeface="微软雅黑" pitchFamily="34" charset="-122"/>
                          <a:cs typeface="Times New Roman" pitchFamily="18" charset="0"/>
                        </a:rPr>
                        <a:t>经费金额（亿元）</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gridSpan="4">
                  <a:txBody>
                    <a:bodyPr/>
                    <a:lstStyle/>
                    <a:p>
                      <a:pPr algn="ctr" fontAlgn="ctr"/>
                      <a:r>
                        <a:rPr lang="zh-CN" altLang="en-US" sz="1500" u="none" strike="noStrike" dirty="0">
                          <a:latin typeface="Times New Roman" pitchFamily="18" charset="0"/>
                          <a:ea typeface="微软雅黑" pitchFamily="34" charset="-122"/>
                          <a:cs typeface="Times New Roman" pitchFamily="18" charset="0"/>
                        </a:rPr>
                        <a:t>支出经费占比</a:t>
                      </a:r>
                      <a:endParaRPr lang="zh-CN" altLang="en-US"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fontAlgn="ctr"/>
                      <a:r>
                        <a:rPr lang="zh-CN" altLang="en-US" sz="1500" u="none" strike="noStrike" dirty="0">
                          <a:solidFill>
                            <a:schemeClr val="bg1"/>
                          </a:solidFill>
                          <a:latin typeface="Times New Roman" pitchFamily="18" charset="0"/>
                          <a:ea typeface="微软雅黑" pitchFamily="34" charset="-122"/>
                          <a:cs typeface="Times New Roman" pitchFamily="18" charset="0"/>
                        </a:rPr>
                        <a:t>结余</a:t>
                      </a:r>
                      <a:r>
                        <a:rPr lang="zh-CN" altLang="en-US" sz="1500" u="none" strike="noStrike" dirty="0" smtClean="0">
                          <a:solidFill>
                            <a:schemeClr val="bg1"/>
                          </a:solidFill>
                          <a:latin typeface="Times New Roman" pitchFamily="18" charset="0"/>
                          <a:ea typeface="微软雅黑" pitchFamily="34" charset="-122"/>
                          <a:cs typeface="Times New Roman" pitchFamily="18" charset="0"/>
                        </a:rPr>
                        <a:t>经费</a:t>
                      </a:r>
                      <a:endParaRPr lang="en-US" altLang="zh-CN" sz="1500" u="none" strike="noStrike" dirty="0" smtClean="0">
                        <a:solidFill>
                          <a:schemeClr val="bg1"/>
                        </a:solidFill>
                        <a:latin typeface="Times New Roman" pitchFamily="18" charset="0"/>
                        <a:ea typeface="微软雅黑" pitchFamily="34" charset="-122"/>
                        <a:cs typeface="Times New Roman" pitchFamily="18" charset="0"/>
                      </a:endParaRPr>
                    </a:p>
                    <a:p>
                      <a:pPr algn="ctr" fontAlgn="ctr"/>
                      <a:r>
                        <a:rPr lang="zh-CN" altLang="en-US" sz="1500" u="none" strike="noStrike" dirty="0" smtClean="0">
                          <a:solidFill>
                            <a:schemeClr val="bg1"/>
                          </a:solidFill>
                          <a:latin typeface="Times New Roman" pitchFamily="18" charset="0"/>
                          <a:ea typeface="微软雅黑" pitchFamily="34" charset="-122"/>
                          <a:cs typeface="Times New Roman" pitchFamily="18" charset="0"/>
                        </a:rPr>
                        <a:t>占</a:t>
                      </a:r>
                      <a:r>
                        <a:rPr lang="zh-CN" altLang="en-US" sz="1500" u="none" strike="noStrike" dirty="0">
                          <a:solidFill>
                            <a:schemeClr val="bg1"/>
                          </a:solidFill>
                          <a:latin typeface="Times New Roman" pitchFamily="18" charset="0"/>
                          <a:ea typeface="微软雅黑" pitchFamily="34" charset="-122"/>
                          <a:cs typeface="Times New Roman" pitchFamily="18" charset="0"/>
                        </a:rPr>
                        <a:t>比</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r>
              <a:tr h="58533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500" u="none" strike="noStrike" dirty="0">
                          <a:solidFill>
                            <a:schemeClr val="bg1"/>
                          </a:solidFill>
                          <a:latin typeface="Times New Roman" pitchFamily="18" charset="0"/>
                          <a:ea typeface="微软雅黑" pitchFamily="34" charset="-122"/>
                          <a:cs typeface="Times New Roman" pitchFamily="18" charset="0"/>
                        </a:rPr>
                        <a:t>科研费</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a:txBody>
                    <a:bodyPr/>
                    <a:lstStyle/>
                    <a:p>
                      <a:pPr algn="ctr" fontAlgn="ctr"/>
                      <a:r>
                        <a:rPr lang="zh-CN" altLang="en-US" sz="1500" u="none" strike="noStrike" dirty="0" smtClean="0">
                          <a:solidFill>
                            <a:schemeClr val="bg1"/>
                          </a:solidFill>
                          <a:latin typeface="Times New Roman" pitchFamily="18" charset="0"/>
                          <a:ea typeface="微软雅黑" pitchFamily="34" charset="-122"/>
                          <a:cs typeface="Times New Roman" pitchFamily="18" charset="0"/>
                        </a:rPr>
                        <a:t>国际</a:t>
                      </a:r>
                      <a:endParaRPr lang="en-US" altLang="zh-CN" sz="1500" u="none" strike="noStrike" dirty="0" smtClean="0">
                        <a:solidFill>
                          <a:schemeClr val="bg1"/>
                        </a:solidFill>
                        <a:latin typeface="Times New Roman" pitchFamily="18" charset="0"/>
                        <a:ea typeface="微软雅黑" pitchFamily="34" charset="-122"/>
                        <a:cs typeface="Times New Roman" pitchFamily="18" charset="0"/>
                      </a:endParaRPr>
                    </a:p>
                    <a:p>
                      <a:pPr algn="ctr" fontAlgn="ctr"/>
                      <a:r>
                        <a:rPr lang="zh-CN" altLang="en-US" sz="1500" u="none" strike="noStrike" dirty="0" smtClean="0">
                          <a:solidFill>
                            <a:schemeClr val="bg1"/>
                          </a:solidFill>
                          <a:latin typeface="Times New Roman" pitchFamily="18" charset="0"/>
                          <a:ea typeface="微软雅黑" pitchFamily="34" charset="-122"/>
                          <a:cs typeface="Times New Roman" pitchFamily="18" charset="0"/>
                        </a:rPr>
                        <a:t>合作</a:t>
                      </a:r>
                      <a:r>
                        <a:rPr lang="zh-CN" altLang="en-US" sz="1500" u="none" strike="noStrike" dirty="0">
                          <a:solidFill>
                            <a:schemeClr val="bg1"/>
                          </a:solidFill>
                          <a:latin typeface="Times New Roman" pitchFamily="18" charset="0"/>
                          <a:ea typeface="微软雅黑" pitchFamily="34" charset="-122"/>
                          <a:cs typeface="Times New Roman" pitchFamily="18" charset="0"/>
                        </a:rPr>
                        <a:t>费</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a:txBody>
                    <a:bodyPr/>
                    <a:lstStyle/>
                    <a:p>
                      <a:pPr algn="ctr" fontAlgn="ctr"/>
                      <a:r>
                        <a:rPr lang="zh-CN" altLang="en-US" sz="1500" u="none" strike="noStrike" dirty="0">
                          <a:solidFill>
                            <a:schemeClr val="bg1"/>
                          </a:solidFill>
                          <a:latin typeface="Times New Roman" pitchFamily="18" charset="0"/>
                          <a:ea typeface="微软雅黑" pitchFamily="34" charset="-122"/>
                          <a:cs typeface="Times New Roman" pitchFamily="18" charset="0"/>
                        </a:rPr>
                        <a:t>劳务费</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a:txBody>
                    <a:bodyPr/>
                    <a:lstStyle/>
                    <a:p>
                      <a:pPr algn="ctr" fontAlgn="ctr"/>
                      <a:r>
                        <a:rPr lang="zh-CN" altLang="en-US" sz="1500" u="none" strike="noStrike" dirty="0">
                          <a:solidFill>
                            <a:schemeClr val="bg1"/>
                          </a:solidFill>
                          <a:latin typeface="Times New Roman" pitchFamily="18" charset="0"/>
                          <a:ea typeface="微软雅黑" pitchFamily="34" charset="-122"/>
                          <a:cs typeface="Times New Roman" pitchFamily="18" charset="0"/>
                        </a:rPr>
                        <a:t>管理费</a:t>
                      </a:r>
                      <a:endParaRPr lang="zh-CN" altLang="en-US" sz="1500" b="1" i="0" u="none" strike="noStrike" dirty="0">
                        <a:solidFill>
                          <a:schemeClr val="bg1"/>
                        </a:solidFill>
                        <a:latin typeface="Times New Roman" pitchFamily="18" charset="0"/>
                        <a:ea typeface="微软雅黑" pitchFamily="34" charset="-122"/>
                        <a:cs typeface="Times New Roman" pitchFamily="18" charset="0"/>
                      </a:endParaRPr>
                    </a:p>
                  </a:txBody>
                  <a:tcPr marL="7620" marR="7620" marT="6350" marB="0" anchor="ctr">
                    <a:solidFill>
                      <a:schemeClr val="tx2">
                        <a:lumMod val="75000"/>
                      </a:schemeClr>
                    </a:solidFill>
                  </a:tcPr>
                </a:tc>
                <a:tc vMerge="1">
                  <a:txBody>
                    <a:bodyPr/>
                    <a:lstStyle/>
                    <a:p>
                      <a:endParaRPr lang="zh-CN" altLang="en-US"/>
                    </a:p>
                  </a:txBody>
                  <a:tcPr/>
                </a:tc>
              </a:tr>
              <a:tr h="683928">
                <a:tc>
                  <a:txBody>
                    <a:bodyPr/>
                    <a:lstStyle/>
                    <a:p>
                      <a:pPr algn="ctr" fontAlgn="ctr"/>
                      <a:r>
                        <a:rPr lang="en-US" altLang="zh-CN" sz="1500" b="1" u="none" strike="noStrike" dirty="0" smtClean="0">
                          <a:latin typeface="Times New Roman" pitchFamily="18" charset="0"/>
                          <a:ea typeface="微软雅黑" pitchFamily="34" charset="-122"/>
                          <a:cs typeface="Times New Roman" pitchFamily="18" charset="0"/>
                        </a:rPr>
                        <a:t>2012</a:t>
                      </a:r>
                      <a:r>
                        <a:rPr lang="zh-CN" altLang="en-US" sz="1500" b="1" u="none" strike="noStrike" dirty="0" smtClean="0">
                          <a:latin typeface="Times New Roman" pitchFamily="18" charset="0"/>
                          <a:ea typeface="微软雅黑" pitchFamily="34" charset="-122"/>
                          <a:cs typeface="Times New Roman" pitchFamily="18" charset="0"/>
                        </a:rPr>
                        <a:t>年</a:t>
                      </a:r>
                      <a:endParaRPr lang="en-US" altLang="zh-CN" sz="1500" b="1" u="none" strike="noStrike" dirty="0" smtClean="0">
                        <a:latin typeface="Times New Roman" pitchFamily="18" charset="0"/>
                        <a:ea typeface="微软雅黑" pitchFamily="34" charset="-122"/>
                        <a:cs typeface="Times New Roman" pitchFamily="18" charset="0"/>
                      </a:endParaRPr>
                    </a:p>
                    <a:p>
                      <a:pPr algn="ctr" fontAlgn="ctr"/>
                      <a:r>
                        <a:rPr lang="zh-CN" altLang="en-US" sz="1500" u="none" strike="noStrike" dirty="0" smtClean="0">
                          <a:latin typeface="Times New Roman" pitchFamily="18" charset="0"/>
                          <a:ea typeface="微软雅黑" pitchFamily="34" charset="-122"/>
                          <a:cs typeface="Times New Roman" pitchFamily="18" charset="0"/>
                        </a:rPr>
                        <a:t>（广东）</a:t>
                      </a:r>
                      <a:endParaRPr lang="zh-CN" altLang="en-US"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487</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3.33</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64.89%</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2.78%</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7.46%</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5.36%</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19.50%</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r>
              <a:tr h="585336">
                <a:tc>
                  <a:txBody>
                    <a:bodyPr/>
                    <a:lstStyle/>
                    <a:p>
                      <a:pPr algn="ctr" fontAlgn="ctr"/>
                      <a:r>
                        <a:rPr lang="en-US" altLang="zh-CN" sz="1500" b="1" u="none" strike="noStrike" dirty="0" smtClean="0">
                          <a:latin typeface="Times New Roman" pitchFamily="18" charset="0"/>
                          <a:ea typeface="微软雅黑" pitchFamily="34" charset="-122"/>
                          <a:cs typeface="Times New Roman" pitchFamily="18" charset="0"/>
                        </a:rPr>
                        <a:t>2014</a:t>
                      </a:r>
                      <a:r>
                        <a:rPr lang="zh-CN" altLang="en-US" sz="1500" b="1" u="none" strike="noStrike" dirty="0" smtClean="0">
                          <a:latin typeface="Times New Roman" pitchFamily="18" charset="0"/>
                          <a:ea typeface="微软雅黑" pitchFamily="34" charset="-122"/>
                          <a:cs typeface="Times New Roman" pitchFamily="18" charset="0"/>
                        </a:rPr>
                        <a:t>年</a:t>
                      </a:r>
                      <a:endParaRPr lang="en-US" altLang="zh-CN" sz="1500" b="1" u="none" strike="noStrike" dirty="0" smtClean="0">
                        <a:latin typeface="Times New Roman" pitchFamily="18" charset="0"/>
                        <a:ea typeface="微软雅黑" pitchFamily="34" charset="-122"/>
                        <a:cs typeface="Times New Roman" pitchFamily="18" charset="0"/>
                      </a:endParaRPr>
                    </a:p>
                    <a:p>
                      <a:pPr algn="ctr" fontAlgn="ctr"/>
                      <a:r>
                        <a:rPr lang="en-US" altLang="zh-CN" sz="1500" u="none" strike="noStrike" dirty="0" smtClean="0">
                          <a:latin typeface="Times New Roman" pitchFamily="18" charset="0"/>
                          <a:ea typeface="微软雅黑" pitchFamily="34" charset="-122"/>
                          <a:cs typeface="Times New Roman" pitchFamily="18" charset="0"/>
                        </a:rPr>
                        <a:t>(</a:t>
                      </a:r>
                      <a:r>
                        <a:rPr lang="zh-CN" altLang="en-US" sz="1500" u="none" strike="noStrike" dirty="0">
                          <a:latin typeface="Times New Roman" pitchFamily="18" charset="0"/>
                          <a:ea typeface="微软雅黑" pitchFamily="34" charset="-122"/>
                          <a:cs typeface="Times New Roman" pitchFamily="18" charset="0"/>
                        </a:rPr>
                        <a:t>北京</a:t>
                      </a:r>
                      <a:r>
                        <a:rPr lang="en-US" altLang="zh-CN" sz="1500" u="none" strike="noStrike" dirty="0">
                          <a:latin typeface="Times New Roman" pitchFamily="18" charset="0"/>
                          <a:ea typeface="微软雅黑" pitchFamily="34" charset="-122"/>
                          <a:cs typeface="Times New Roman" pitchFamily="18" charset="0"/>
                        </a:rPr>
                        <a:t>/</a:t>
                      </a:r>
                      <a:r>
                        <a:rPr lang="zh-CN" altLang="en-US" sz="1500" u="none" strike="noStrike" dirty="0">
                          <a:latin typeface="Times New Roman" pitchFamily="18" charset="0"/>
                          <a:ea typeface="微软雅黑" pitchFamily="34" charset="-122"/>
                          <a:cs typeface="Times New Roman" pitchFamily="18" charset="0"/>
                        </a:rPr>
                        <a:t>天津</a:t>
                      </a:r>
                      <a:r>
                        <a:rPr lang="en-US" altLang="zh-CN" sz="1500" u="none" strike="noStrike" dirty="0">
                          <a:latin typeface="Times New Roman" pitchFamily="18" charset="0"/>
                          <a:ea typeface="微软雅黑" pitchFamily="34" charset="-122"/>
                          <a:cs typeface="Times New Roman" pitchFamily="18" charset="0"/>
                        </a:rPr>
                        <a:t>)</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420</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4.25</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57.35%</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2.99%</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7.08%</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4.99%</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27.59%</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r>
              <a:tr h="585336">
                <a:tc>
                  <a:txBody>
                    <a:bodyPr/>
                    <a:lstStyle/>
                    <a:p>
                      <a:pPr algn="ctr" fontAlgn="ctr"/>
                      <a:r>
                        <a:rPr lang="en-US" altLang="zh-CN" sz="1500" b="1" u="none" strike="noStrike" dirty="0" smtClean="0">
                          <a:latin typeface="Times New Roman" pitchFamily="18" charset="0"/>
                          <a:ea typeface="微软雅黑" pitchFamily="34" charset="-122"/>
                          <a:cs typeface="Times New Roman" pitchFamily="18" charset="0"/>
                        </a:rPr>
                        <a:t>2015</a:t>
                      </a:r>
                      <a:r>
                        <a:rPr lang="zh-CN" altLang="en-US" sz="1500" b="1" u="none" strike="noStrike" dirty="0" smtClean="0">
                          <a:latin typeface="Times New Roman" pitchFamily="18" charset="0"/>
                          <a:ea typeface="微软雅黑" pitchFamily="34" charset="-122"/>
                          <a:cs typeface="Times New Roman" pitchFamily="18" charset="0"/>
                        </a:rPr>
                        <a:t>年</a:t>
                      </a:r>
                      <a:endParaRPr lang="en-US" altLang="zh-CN" sz="1500" b="1" u="none" strike="noStrike" dirty="0" smtClean="0">
                        <a:latin typeface="Times New Roman" pitchFamily="18" charset="0"/>
                        <a:ea typeface="微软雅黑" pitchFamily="34" charset="-122"/>
                        <a:cs typeface="Times New Roman" pitchFamily="18" charset="0"/>
                      </a:endParaRPr>
                    </a:p>
                    <a:p>
                      <a:pPr algn="ctr" fontAlgn="ctr"/>
                      <a:r>
                        <a:rPr lang="zh-CN" altLang="en-US" sz="1500" u="none" strike="noStrike" dirty="0" smtClean="0">
                          <a:latin typeface="Times New Roman" pitchFamily="18" charset="0"/>
                          <a:ea typeface="微软雅黑" pitchFamily="34" charset="-122"/>
                          <a:cs typeface="Times New Roman" pitchFamily="18" charset="0"/>
                        </a:rPr>
                        <a:t>（</a:t>
                      </a:r>
                      <a:r>
                        <a:rPr lang="zh-CN" altLang="en-US" sz="1500" u="none" strike="noStrike" dirty="0">
                          <a:latin typeface="Times New Roman" pitchFamily="18" charset="0"/>
                          <a:ea typeface="微软雅黑" pitchFamily="34" charset="-122"/>
                          <a:cs typeface="Times New Roman" pitchFamily="18" charset="0"/>
                        </a:rPr>
                        <a:t>湖北</a:t>
                      </a:r>
                      <a:r>
                        <a:rPr lang="en-US" altLang="zh-CN" sz="1500" u="none" strike="noStrike" dirty="0">
                          <a:latin typeface="Times New Roman" pitchFamily="18" charset="0"/>
                          <a:ea typeface="微软雅黑" pitchFamily="34" charset="-122"/>
                          <a:cs typeface="Times New Roman" pitchFamily="18" charset="0"/>
                        </a:rPr>
                        <a:t>/</a:t>
                      </a:r>
                      <a:r>
                        <a:rPr lang="zh-CN" altLang="en-US" sz="1500" u="none" strike="noStrike" dirty="0" smtClean="0">
                          <a:latin typeface="Times New Roman" pitchFamily="18" charset="0"/>
                          <a:ea typeface="微软雅黑" pitchFamily="34" charset="-122"/>
                          <a:cs typeface="Times New Roman" pitchFamily="18" charset="0"/>
                        </a:rPr>
                        <a:t>宁夏）</a:t>
                      </a:r>
                      <a:endParaRPr lang="zh-CN" altLang="en-US"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472</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4.29</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57.98%</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3.27%</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8.97%</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5.11%</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algn="ctr" fontAlgn="ctr"/>
                      <a:r>
                        <a:rPr lang="en-US" altLang="zh-CN" sz="1500" u="none" strike="noStrike" dirty="0">
                          <a:latin typeface="Times New Roman" pitchFamily="18" charset="0"/>
                          <a:ea typeface="微软雅黑" pitchFamily="34" charset="-122"/>
                          <a:cs typeface="Times New Roman" pitchFamily="18" charset="0"/>
                        </a:rPr>
                        <a:t>24.67%</a:t>
                      </a:r>
                      <a:endParaRPr lang="en-US" altLang="zh-CN"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r>
              <a:tr h="634633">
                <a:tc>
                  <a:txBody>
                    <a:bodyPr/>
                    <a:lstStyle/>
                    <a:p>
                      <a:pPr algn="ctr" fontAlgn="ctr"/>
                      <a:r>
                        <a:rPr lang="en-US" altLang="zh-CN" sz="1500" b="1" u="none" strike="noStrike" dirty="0" smtClean="0">
                          <a:latin typeface="Times New Roman" pitchFamily="18" charset="0"/>
                          <a:ea typeface="微软雅黑" pitchFamily="34" charset="-122"/>
                          <a:cs typeface="Times New Roman" pitchFamily="18" charset="0"/>
                        </a:rPr>
                        <a:t>2017</a:t>
                      </a:r>
                      <a:r>
                        <a:rPr lang="zh-CN" altLang="en-US" sz="1500" b="1" u="none" strike="noStrike" dirty="0" smtClean="0">
                          <a:latin typeface="Times New Roman" pitchFamily="18" charset="0"/>
                          <a:ea typeface="微软雅黑" pitchFamily="34" charset="-122"/>
                          <a:cs typeface="Times New Roman" pitchFamily="18" charset="0"/>
                        </a:rPr>
                        <a:t>年</a:t>
                      </a:r>
                      <a:endParaRPr lang="en-US" altLang="zh-CN" sz="1500" b="1" u="none" strike="noStrike" dirty="0" smtClean="0">
                        <a:latin typeface="Times New Roman" pitchFamily="18" charset="0"/>
                        <a:ea typeface="微软雅黑" pitchFamily="34" charset="-122"/>
                        <a:cs typeface="Times New Roman" pitchFamily="18" charset="0"/>
                      </a:endParaRPr>
                    </a:p>
                    <a:p>
                      <a:pPr algn="ctr" fontAlgn="ctr"/>
                      <a:r>
                        <a:rPr lang="zh-CN" altLang="en-US" sz="1500" u="none" strike="noStrike" dirty="0" smtClean="0">
                          <a:latin typeface="Times New Roman" pitchFamily="18" charset="0"/>
                          <a:ea typeface="微软雅黑" pitchFamily="34" charset="-122"/>
                          <a:cs typeface="Times New Roman" pitchFamily="18" charset="0"/>
                        </a:rPr>
                        <a:t>（湖南</a:t>
                      </a:r>
                      <a:r>
                        <a:rPr lang="en-US" altLang="zh-CN" sz="1500" u="none" strike="noStrike" dirty="0" smtClean="0">
                          <a:latin typeface="Times New Roman" pitchFamily="18" charset="0"/>
                          <a:ea typeface="微软雅黑" pitchFamily="34" charset="-122"/>
                          <a:cs typeface="Times New Roman" pitchFamily="18" charset="0"/>
                        </a:rPr>
                        <a:t>/</a:t>
                      </a:r>
                      <a:r>
                        <a:rPr lang="zh-CN" altLang="en-US" sz="1500" u="none" strike="noStrike" dirty="0" smtClean="0">
                          <a:latin typeface="Times New Roman" pitchFamily="18" charset="0"/>
                          <a:ea typeface="微软雅黑" pitchFamily="34" charset="-122"/>
                          <a:cs typeface="Times New Roman" pitchFamily="18" charset="0"/>
                        </a:rPr>
                        <a:t>安徽</a:t>
                      </a:r>
                      <a:r>
                        <a:rPr lang="en-US" altLang="zh-CN" sz="1500" u="none" strike="noStrike" dirty="0" smtClean="0">
                          <a:latin typeface="Times New Roman" pitchFamily="18" charset="0"/>
                          <a:ea typeface="微软雅黑" pitchFamily="34" charset="-122"/>
                          <a:cs typeface="Times New Roman" pitchFamily="18" charset="0"/>
                        </a:rPr>
                        <a:t>/</a:t>
                      </a:r>
                      <a:r>
                        <a:rPr lang="zh-CN" altLang="en-US" sz="1500" u="none" strike="noStrike" dirty="0" smtClean="0">
                          <a:latin typeface="Times New Roman" pitchFamily="18" charset="0"/>
                          <a:ea typeface="微软雅黑" pitchFamily="34" charset="-122"/>
                          <a:cs typeface="Times New Roman" pitchFamily="18" charset="0"/>
                        </a:rPr>
                        <a:t>江西）</a:t>
                      </a:r>
                      <a:endParaRPr lang="zh-CN" altLang="en-US" sz="1500" b="1" i="0" u="none" strike="noStrike" dirty="0">
                        <a:solidFill>
                          <a:srgbClr val="000000"/>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marL="0" algn="ctr" defTabSz="914400" rtl="0" eaLnBrk="1" fontAlgn="ctr" latinLnBrk="0" hangingPunct="1"/>
                      <a:r>
                        <a:rPr lang="en-US" altLang="zh-CN" sz="1500" u="none" strike="noStrike" kern="1200" dirty="0" smtClean="0">
                          <a:solidFill>
                            <a:schemeClr val="dk1"/>
                          </a:solidFill>
                          <a:latin typeface="Times New Roman" pitchFamily="18" charset="0"/>
                          <a:ea typeface="微软雅黑" pitchFamily="34" charset="-122"/>
                          <a:cs typeface="Times New Roman" pitchFamily="18" charset="0"/>
                        </a:rPr>
                        <a:t>399</a:t>
                      </a:r>
                      <a:endParaRPr lang="en-US" altLang="zh-CN" sz="1500" u="none" strike="noStrike" kern="1200" dirty="0">
                        <a:solidFill>
                          <a:schemeClr val="dk1"/>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marL="0" algn="ctr" defTabSz="914400" rtl="0" eaLnBrk="1" fontAlgn="ctr" latinLnBrk="0" hangingPunct="1"/>
                      <a:r>
                        <a:rPr lang="en-US" altLang="zh-CN" sz="1500" u="none" strike="noStrike" kern="1200" dirty="0" smtClean="0">
                          <a:solidFill>
                            <a:schemeClr val="dk1"/>
                          </a:solidFill>
                          <a:latin typeface="Times New Roman" pitchFamily="18" charset="0"/>
                          <a:ea typeface="微软雅黑" pitchFamily="34" charset="-122"/>
                          <a:cs typeface="Times New Roman" pitchFamily="18" charset="0"/>
                        </a:rPr>
                        <a:t>3.72</a:t>
                      </a:r>
                      <a:endParaRPr lang="en-US" altLang="zh-CN" sz="1500" u="none" strike="noStrike" kern="1200" dirty="0">
                        <a:solidFill>
                          <a:schemeClr val="dk1"/>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marL="0" algn="ctr" defTabSz="914400" rtl="0" eaLnBrk="1" fontAlgn="ctr" latinLnBrk="0" hangingPunct="1"/>
                      <a:r>
                        <a:rPr lang="en-US" altLang="zh-CN" sz="1500" u="none" strike="noStrike" kern="1200" dirty="0" smtClean="0">
                          <a:solidFill>
                            <a:schemeClr val="dk1"/>
                          </a:solidFill>
                          <a:latin typeface="Times New Roman" pitchFamily="18" charset="0"/>
                          <a:ea typeface="微软雅黑" pitchFamily="34" charset="-122"/>
                          <a:cs typeface="Times New Roman" pitchFamily="18" charset="0"/>
                        </a:rPr>
                        <a:t>52.09%</a:t>
                      </a:r>
                      <a:endParaRPr lang="en-US" altLang="zh-CN" sz="1500" u="none" strike="noStrike" kern="1200" dirty="0">
                        <a:solidFill>
                          <a:schemeClr val="dk1"/>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marL="0" algn="ctr" defTabSz="914400" rtl="0" eaLnBrk="1" fontAlgn="ctr" latinLnBrk="0" hangingPunct="1"/>
                      <a:r>
                        <a:rPr lang="en-US" altLang="zh-CN" sz="1500" u="none" strike="noStrike" kern="1200" dirty="0" smtClean="0">
                          <a:solidFill>
                            <a:schemeClr val="dk1"/>
                          </a:solidFill>
                          <a:latin typeface="Times New Roman" pitchFamily="18" charset="0"/>
                          <a:ea typeface="微软雅黑" pitchFamily="34" charset="-122"/>
                          <a:cs typeface="Times New Roman" pitchFamily="18" charset="0"/>
                        </a:rPr>
                        <a:t>3.03%</a:t>
                      </a:r>
                      <a:endParaRPr lang="en-US" altLang="zh-CN" sz="1500" u="none" strike="noStrike" kern="1200" dirty="0">
                        <a:solidFill>
                          <a:schemeClr val="dk1"/>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marL="0" algn="ctr" defTabSz="914400" rtl="0" eaLnBrk="1" fontAlgn="ctr" latinLnBrk="0" hangingPunct="1"/>
                      <a:r>
                        <a:rPr lang="en-US" altLang="zh-CN" sz="1500" u="none" strike="noStrike" kern="1200" dirty="0" smtClean="0">
                          <a:solidFill>
                            <a:schemeClr val="dk1"/>
                          </a:solidFill>
                          <a:latin typeface="Times New Roman" pitchFamily="18" charset="0"/>
                          <a:ea typeface="微软雅黑" pitchFamily="34" charset="-122"/>
                          <a:cs typeface="Times New Roman" pitchFamily="18" charset="0"/>
                        </a:rPr>
                        <a:t>8.77%</a:t>
                      </a:r>
                      <a:endParaRPr lang="en-US" altLang="zh-CN" sz="1500" u="none" strike="noStrike" kern="1200" dirty="0">
                        <a:solidFill>
                          <a:schemeClr val="dk1"/>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marL="0" algn="ctr" defTabSz="914400" rtl="0" eaLnBrk="1" fontAlgn="ctr" latinLnBrk="0" hangingPunct="1"/>
                      <a:r>
                        <a:rPr lang="en-US" altLang="zh-CN" sz="1500" u="none" strike="noStrike" kern="1200" dirty="0" smtClean="0">
                          <a:solidFill>
                            <a:schemeClr val="dk1"/>
                          </a:solidFill>
                          <a:latin typeface="Times New Roman" pitchFamily="18" charset="0"/>
                          <a:ea typeface="微软雅黑" pitchFamily="34" charset="-122"/>
                          <a:cs typeface="Times New Roman" pitchFamily="18" charset="0"/>
                        </a:rPr>
                        <a:t>5.02%</a:t>
                      </a:r>
                      <a:endParaRPr lang="en-US" altLang="zh-CN" sz="1500" u="none" strike="noStrike" kern="1200" dirty="0">
                        <a:solidFill>
                          <a:schemeClr val="dk1"/>
                        </a:solidFill>
                        <a:latin typeface="Times New Roman" pitchFamily="18" charset="0"/>
                        <a:ea typeface="微软雅黑" pitchFamily="34" charset="-122"/>
                        <a:cs typeface="Times New Roman" pitchFamily="18" charset="0"/>
                      </a:endParaRPr>
                    </a:p>
                  </a:txBody>
                  <a:tcPr marL="7620" marR="7620" marT="6350" marB="0" anchor="ctr"/>
                </a:tc>
                <a:tc>
                  <a:txBody>
                    <a:bodyPr/>
                    <a:lstStyle/>
                    <a:p>
                      <a:pPr marL="0" algn="ctr" defTabSz="914400" rtl="0" eaLnBrk="1" fontAlgn="ctr" latinLnBrk="0" hangingPunct="1"/>
                      <a:r>
                        <a:rPr lang="en-US" altLang="zh-CN" sz="1500" u="none" strike="noStrike" kern="1200" dirty="0" smtClean="0">
                          <a:solidFill>
                            <a:schemeClr val="dk1"/>
                          </a:solidFill>
                          <a:latin typeface="Times New Roman" pitchFamily="18" charset="0"/>
                          <a:ea typeface="微软雅黑" pitchFamily="34" charset="-122"/>
                          <a:cs typeface="Times New Roman" pitchFamily="18" charset="0"/>
                        </a:rPr>
                        <a:t>31.09%</a:t>
                      </a:r>
                      <a:endParaRPr lang="en-US" altLang="zh-CN" sz="1500" u="none" strike="noStrike" kern="1200" dirty="0">
                        <a:solidFill>
                          <a:schemeClr val="dk1"/>
                        </a:solidFill>
                        <a:latin typeface="Times New Roman" pitchFamily="18" charset="0"/>
                        <a:ea typeface="微软雅黑" pitchFamily="34" charset="-122"/>
                        <a:cs typeface="Times New Roman" pitchFamily="18" charset="0"/>
                      </a:endParaRPr>
                    </a:p>
                  </a:txBody>
                  <a:tcPr marL="7620" marR="7620" marT="6350" marB="0" anchor="ctr"/>
                </a:tc>
              </a:tr>
            </a:tbl>
          </a:graphicData>
        </a:graphic>
      </p:graphicFrame>
      <p:sp>
        <p:nvSpPr>
          <p:cNvPr id="10" name="圆角矩形 9"/>
          <p:cNvSpPr/>
          <p:nvPr/>
        </p:nvSpPr>
        <p:spPr>
          <a:xfrm>
            <a:off x="7943440" y="2857500"/>
            <a:ext cx="714380" cy="2286016"/>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项目资金监督检查</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9" name="直接连接符 8"/>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内容占位符 2"/>
          <p:cNvSpPr>
            <a:spLocks noGrp="1"/>
          </p:cNvSpPr>
          <p:nvPr>
            <p:ph idx="1"/>
          </p:nvPr>
        </p:nvSpPr>
        <p:spPr>
          <a:xfrm>
            <a:off x="285720" y="1142988"/>
            <a:ext cx="8534430" cy="588962"/>
          </a:xfrm>
        </p:spPr>
        <p:txBody>
          <a:bodyPr/>
          <a:lstStyle/>
          <a:p>
            <a:pPr algn="ctr">
              <a:buFont typeface="Wingdings" pitchFamily="2" charset="2"/>
              <a:buNone/>
            </a:pPr>
            <a:r>
              <a:rPr lang="zh-CN" altLang="en-US" sz="2400" b="1" dirty="0" smtClean="0">
                <a:solidFill>
                  <a:schemeClr val="accent1">
                    <a:lumMod val="50000"/>
                  </a:schemeClr>
                </a:solidFill>
                <a:latin typeface="微软雅黑" pitchFamily="34" charset="-122"/>
                <a:ea typeface="微软雅黑" pitchFamily="34" charset="-122"/>
              </a:rPr>
              <a:t>近年来，资金管理和使用整体向好</a:t>
            </a:r>
            <a:endParaRPr lang="zh-CN" altLang="en-US" b="1" dirty="0" smtClean="0">
              <a:solidFill>
                <a:schemeClr val="accent1">
                  <a:lumMod val="50000"/>
                </a:schemeClr>
              </a:solidFill>
              <a:latin typeface="微软雅黑" pitchFamily="34" charset="-122"/>
              <a:ea typeface="微软雅黑" pitchFamily="34" charset="-122"/>
            </a:endParaRPr>
          </a:p>
        </p:txBody>
      </p:sp>
      <p:pic>
        <p:nvPicPr>
          <p:cNvPr id="14" name="Picture 17"/>
          <p:cNvPicPr>
            <a:picLocks noChangeAspect="1" noChangeArrowheads="1"/>
          </p:cNvPicPr>
          <p:nvPr/>
        </p:nvPicPr>
        <p:blipFill>
          <a:blip r:embed="rId2" cstate="print"/>
          <a:srcRect/>
          <a:stretch>
            <a:fillRect/>
          </a:stretch>
        </p:blipFill>
        <p:spPr bwMode="auto">
          <a:xfrm>
            <a:off x="1000100" y="1857378"/>
            <a:ext cx="6858017" cy="2571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项目资金监督检查</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9" name="直接连接符 8"/>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14282" y="928674"/>
            <a:ext cx="8643998" cy="3600986"/>
          </a:xfrm>
          <a:prstGeom prst="rect">
            <a:avLst/>
          </a:prstGeom>
        </p:spPr>
        <p:txBody>
          <a:bodyPr wrap="square">
            <a:spAutoFit/>
          </a:bodyPr>
          <a:lstStyle/>
          <a:p>
            <a:r>
              <a:rPr lang="en-US" altLang="zh-CN" sz="2400" b="1" dirty="0" smtClean="0">
                <a:solidFill>
                  <a:srgbClr val="800000"/>
                </a:solidFill>
                <a:latin typeface="Times New Roman" pitchFamily="18" charset="0"/>
                <a:ea typeface="微软雅黑" pitchFamily="34" charset="-122"/>
                <a:cs typeface="Times New Roman" pitchFamily="18" charset="0"/>
              </a:rPr>
              <a:t>2018</a:t>
            </a:r>
            <a:r>
              <a:rPr lang="zh-CN" altLang="en-US" sz="2400" b="1" dirty="0" smtClean="0">
                <a:solidFill>
                  <a:srgbClr val="800000"/>
                </a:solidFill>
                <a:latin typeface="Times New Roman" pitchFamily="18" charset="0"/>
                <a:ea typeface="微软雅黑" pitchFamily="34" charset="-122"/>
                <a:cs typeface="Times New Roman" pitchFamily="18" charset="0"/>
              </a:rPr>
              <a:t>年主要工作</a:t>
            </a:r>
            <a:endParaRPr lang="en-US" altLang="zh-CN" sz="2400" b="1" dirty="0" smtClean="0">
              <a:solidFill>
                <a:srgbClr val="800000"/>
              </a:solidFill>
              <a:latin typeface="Times New Roman" pitchFamily="18" charset="0"/>
              <a:ea typeface="微软雅黑" pitchFamily="34" charset="-122"/>
              <a:cs typeface="Times New Roman" pitchFamily="18" charset="0"/>
            </a:endParaRPr>
          </a:p>
          <a:p>
            <a:pPr>
              <a:spcBef>
                <a:spcPts val="1200"/>
              </a:spcBef>
            </a:pP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（一）加强监督力度，创新工作方式。</a:t>
            </a:r>
          </a:p>
          <a:p>
            <a:pPr indent="-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加强对依托单位科学基金资助</a:t>
            </a:r>
            <a:r>
              <a:rPr lang="zh-CN" altLang="en-US" b="1" dirty="0" smtClean="0">
                <a:solidFill>
                  <a:srgbClr val="0070C0"/>
                </a:solidFill>
                <a:latin typeface="微软雅黑" pitchFamily="34" charset="-122"/>
                <a:ea typeface="微软雅黑" pitchFamily="34" charset="-122"/>
                <a:cs typeface="Times New Roman" pitchFamily="18" charset="0"/>
              </a:rPr>
              <a:t>项目执行情况</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和</a:t>
            </a:r>
            <a:r>
              <a:rPr lang="zh-CN" altLang="en-US" b="1" dirty="0" smtClean="0">
                <a:solidFill>
                  <a:srgbClr val="0070C0"/>
                </a:solidFill>
                <a:latin typeface="微软雅黑" pitchFamily="34" charset="-122"/>
                <a:ea typeface="微软雅黑" pitchFamily="34" charset="-122"/>
                <a:cs typeface="Times New Roman" pitchFamily="18" charset="0"/>
              </a:rPr>
              <a:t>资金管理使用情况</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监督检查的协同，</a:t>
            </a:r>
            <a:r>
              <a:rPr lang="zh-CN" altLang="en-US" b="1" dirty="0" smtClean="0">
                <a:solidFill>
                  <a:srgbClr val="0070C0"/>
                </a:solidFill>
                <a:latin typeface="微软雅黑" pitchFamily="34" charset="-122"/>
                <a:ea typeface="微软雅黑" pitchFamily="34" charset="-122"/>
                <a:cs typeface="Times New Roman" pitchFamily="18" charset="0"/>
              </a:rPr>
              <a:t>确保资金安全规范有效的使用</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，提高资金使用效益。</a:t>
            </a:r>
          </a:p>
          <a:p>
            <a:pPr indent="-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强化结果运用，充分发挥监督检查的震慑力。综合运用</a:t>
            </a:r>
            <a:r>
              <a:rPr lang="zh-CN" altLang="en-US" b="1" dirty="0" smtClean="0">
                <a:solidFill>
                  <a:srgbClr val="0070C0"/>
                </a:solidFill>
                <a:latin typeface="微软雅黑" pitchFamily="34" charset="-122"/>
                <a:ea typeface="微软雅黑" pitchFamily="34" charset="-122"/>
                <a:cs typeface="Times New Roman" pitchFamily="18" charset="0"/>
              </a:rPr>
              <a:t>随机抽查</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b="1" dirty="0" smtClean="0">
                <a:solidFill>
                  <a:srgbClr val="0070C0"/>
                </a:solidFill>
                <a:latin typeface="微软雅黑" pitchFamily="34" charset="-122"/>
                <a:ea typeface="微软雅黑" pitchFamily="34" charset="-122"/>
                <a:cs typeface="Times New Roman" pitchFamily="18" charset="0"/>
              </a:rPr>
              <a:t>常规抽查</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和</a:t>
            </a:r>
            <a:r>
              <a:rPr lang="zh-CN" altLang="en-US" b="1" dirty="0" smtClean="0">
                <a:solidFill>
                  <a:srgbClr val="0070C0"/>
                </a:solidFill>
                <a:latin typeface="微软雅黑" pitchFamily="34" charset="-122"/>
                <a:ea typeface="微软雅黑" pitchFamily="34" charset="-122"/>
                <a:cs typeface="Times New Roman" pitchFamily="18" charset="0"/>
              </a:rPr>
              <a:t>定向检查</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，对依托单位项目管理和资金使用情况开展监督检查。</a:t>
            </a:r>
          </a:p>
          <a:p>
            <a:pPr>
              <a:spcBef>
                <a:spcPts val="1200"/>
              </a:spcBef>
            </a:pP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（二）坚持问题导向，完成定向检查。</a:t>
            </a:r>
          </a:p>
          <a:p>
            <a:pPr indent="-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完成对湖南和广东</a:t>
            </a:r>
            <a:r>
              <a:rPr lang="en-US" altLang="zh-CN" b="1" dirty="0" smtClean="0">
                <a:solidFill>
                  <a:srgbClr val="0070C0"/>
                </a:solidFill>
                <a:latin typeface="微软雅黑" pitchFamily="34" charset="-122"/>
                <a:ea typeface="微软雅黑" pitchFamily="34" charset="-122"/>
                <a:cs typeface="Times New Roman" pitchFamily="18" charset="0"/>
              </a:rPr>
              <a:t>5</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个单位的</a:t>
            </a:r>
            <a:r>
              <a:rPr lang="en-US" altLang="zh-CN" b="1" dirty="0" smtClean="0">
                <a:solidFill>
                  <a:srgbClr val="0070C0"/>
                </a:solidFill>
                <a:latin typeface="微软雅黑" pitchFamily="34" charset="-122"/>
                <a:ea typeface="微软雅黑" pitchFamily="34" charset="-122"/>
                <a:cs typeface="Times New Roman" pitchFamily="18" charset="0"/>
              </a:rPr>
              <a:t>31</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个项目开展定向检查，涉及金额</a:t>
            </a:r>
            <a:r>
              <a:rPr lang="en-US" altLang="zh-CN" b="1" dirty="0" smtClean="0">
                <a:solidFill>
                  <a:srgbClr val="0070C0"/>
                </a:solidFill>
                <a:latin typeface="微软雅黑" pitchFamily="34" charset="-122"/>
                <a:ea typeface="微软雅黑" pitchFamily="34" charset="-122"/>
                <a:cs typeface="Times New Roman" pitchFamily="18" charset="0"/>
              </a:rPr>
              <a:t>3720</a:t>
            </a:r>
            <a:r>
              <a:rPr lang="zh-CN" altLang="en-US" b="1" dirty="0" smtClean="0">
                <a:solidFill>
                  <a:srgbClr val="0070C0"/>
                </a:solidFill>
                <a:latin typeface="微软雅黑" pitchFamily="34" charset="-122"/>
                <a:ea typeface="微软雅黑" pitchFamily="34" charset="-122"/>
                <a:cs typeface="Times New Roman" pitchFamily="18" charset="0"/>
              </a:rPr>
              <a:t>万</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元。</a:t>
            </a:r>
            <a:endPar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indent="-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完成定向</a:t>
            </a:r>
            <a:r>
              <a:rPr lang="zh-CN" altLang="en-US" b="1" dirty="0" smtClean="0">
                <a:solidFill>
                  <a:srgbClr val="0070C0"/>
                </a:solidFill>
                <a:latin typeface="微软雅黑" pitchFamily="34" charset="-122"/>
                <a:ea typeface="微软雅黑" pitchFamily="34" charset="-122"/>
                <a:cs typeface="Times New Roman" pitchFamily="18" charset="0"/>
              </a:rPr>
              <a:t>检查报告</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，并会同财务局和政策局组织相关财务专家和法律专家研究讨论形成初步</a:t>
            </a:r>
            <a:r>
              <a:rPr lang="zh-CN" altLang="en-US" b="1" dirty="0" smtClean="0">
                <a:solidFill>
                  <a:srgbClr val="0070C0"/>
                </a:solidFill>
                <a:latin typeface="微软雅黑" pitchFamily="34" charset="-122"/>
                <a:ea typeface="微软雅黑" pitchFamily="34" charset="-122"/>
                <a:cs typeface="Times New Roman" pitchFamily="18" charset="0"/>
              </a:rPr>
              <a:t>处理意见</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，根据委领导批示意见，已将相关处理意见</a:t>
            </a:r>
            <a:r>
              <a:rPr lang="zh-CN" altLang="en-US" b="1" dirty="0" smtClean="0">
                <a:solidFill>
                  <a:srgbClr val="0070C0"/>
                </a:solidFill>
                <a:latin typeface="微软雅黑" pitchFamily="34" charset="-122"/>
                <a:ea typeface="微软雅黑" pitchFamily="34" charset="-122"/>
                <a:cs typeface="Times New Roman" pitchFamily="18" charset="0"/>
              </a:rPr>
              <a:t>报送驻部纪检监察组</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zh-CN" altLang="en-US" b="1" dirty="0">
              <a:solidFill>
                <a:schemeClr val="tx1">
                  <a:lumMod val="75000"/>
                  <a:lumOff val="25000"/>
                </a:schemeClr>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r>
              <a:rPr lang="zh-CN" altLang="en-US" sz="4000" b="1" dirty="0" smtClean="0">
                <a:solidFill>
                  <a:srgbClr val="800000"/>
                </a:solidFill>
                <a:latin typeface="隶书" pitchFamily="49" charset="-122"/>
                <a:ea typeface="隶书" pitchFamily="49" charset="-122"/>
              </a:rPr>
              <a:t>项目资金监督检查</a:t>
            </a:r>
            <a:r>
              <a:rPr lang="zh-CN" altLang="en-US" sz="4000" b="1" dirty="0" smtClean="0">
                <a:solidFill>
                  <a:schemeClr val="accent1">
                    <a:lumMod val="50000"/>
                  </a:schemeClr>
                </a:solidFill>
                <a:latin typeface="微软雅黑" pitchFamily="34" charset="-122"/>
                <a:ea typeface="微软雅黑" pitchFamily="34" charset="-122"/>
              </a:rPr>
              <a:t>）</a:t>
            </a:r>
          </a:p>
        </p:txBody>
      </p:sp>
      <p:cxnSp>
        <p:nvCxnSpPr>
          <p:cNvPr id="9" name="直接连接符 8"/>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14282" y="928674"/>
            <a:ext cx="8643998" cy="3801041"/>
          </a:xfrm>
          <a:prstGeom prst="rect">
            <a:avLst/>
          </a:prstGeom>
        </p:spPr>
        <p:txBody>
          <a:bodyPr wrap="square">
            <a:spAutoFit/>
          </a:bodyPr>
          <a:lstStyle/>
          <a:p>
            <a:r>
              <a:rPr lang="en-US" altLang="zh-CN" sz="2400" b="1" dirty="0" smtClean="0">
                <a:solidFill>
                  <a:srgbClr val="800000"/>
                </a:solidFill>
                <a:latin typeface="Times New Roman" pitchFamily="18" charset="0"/>
                <a:ea typeface="微软雅黑" pitchFamily="34" charset="-122"/>
                <a:cs typeface="Times New Roman" pitchFamily="18" charset="0"/>
              </a:rPr>
              <a:t>2018</a:t>
            </a:r>
            <a:r>
              <a:rPr lang="zh-CN" altLang="en-US" sz="2400" b="1" dirty="0" smtClean="0">
                <a:solidFill>
                  <a:srgbClr val="800000"/>
                </a:solidFill>
                <a:latin typeface="Times New Roman" pitchFamily="18" charset="0"/>
                <a:ea typeface="微软雅黑" pitchFamily="34" charset="-122"/>
                <a:cs typeface="Times New Roman" pitchFamily="18" charset="0"/>
              </a:rPr>
              <a:t>年主要工作</a:t>
            </a:r>
            <a:endParaRPr lang="en-US" altLang="zh-CN" sz="2400" b="1" dirty="0" smtClean="0">
              <a:solidFill>
                <a:srgbClr val="800000"/>
              </a:solidFill>
              <a:latin typeface="Times New Roman" pitchFamily="18" charset="0"/>
              <a:ea typeface="微软雅黑" pitchFamily="34" charset="-122"/>
              <a:cs typeface="Times New Roman" pitchFamily="18" charset="0"/>
            </a:endParaRPr>
          </a:p>
          <a:p>
            <a:pPr>
              <a:spcBef>
                <a:spcPts val="1200"/>
              </a:spcBef>
            </a:pP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（三）坚持目标导向，推进常规抽查。</a:t>
            </a:r>
          </a:p>
          <a:p>
            <a:pPr indent="-360000">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制定</a:t>
            </a:r>
            <a:r>
              <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rPr>
              <a:t>《2018</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年度山东地区部分资助项目资金监督检查工作方案</a:t>
            </a:r>
            <a:r>
              <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，随机抽取山东地区</a:t>
            </a:r>
            <a:r>
              <a:rPr lang="en-US" altLang="zh-CN" b="1" dirty="0" smtClean="0">
                <a:solidFill>
                  <a:srgbClr val="0070C0"/>
                </a:solidFill>
                <a:latin typeface="微软雅黑" pitchFamily="34" charset="-122"/>
                <a:ea typeface="微软雅黑" pitchFamily="34" charset="-122"/>
                <a:cs typeface="Times New Roman" pitchFamily="18" charset="0"/>
              </a:rPr>
              <a:t>12</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个依托单位</a:t>
            </a:r>
            <a:r>
              <a:rPr lang="en-US" altLang="zh-CN" b="1" dirty="0" smtClean="0">
                <a:solidFill>
                  <a:srgbClr val="0070C0"/>
                </a:solidFill>
                <a:latin typeface="微软雅黑" pitchFamily="34" charset="-122"/>
                <a:ea typeface="微软雅黑" pitchFamily="34" charset="-122"/>
                <a:cs typeface="Times New Roman" pitchFamily="18" charset="0"/>
              </a:rPr>
              <a:t>154</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个项目，涉及金额</a:t>
            </a:r>
            <a:r>
              <a:rPr lang="en-US" altLang="zh-CN" b="1" dirty="0" smtClean="0">
                <a:solidFill>
                  <a:srgbClr val="0070C0"/>
                </a:solidFill>
                <a:latin typeface="微软雅黑" pitchFamily="34" charset="-122"/>
                <a:ea typeface="微软雅黑" pitchFamily="34" charset="-122"/>
                <a:cs typeface="Times New Roman" pitchFamily="18" charset="0"/>
              </a:rPr>
              <a:t>1.98</a:t>
            </a:r>
            <a:r>
              <a:rPr lang="zh-CN" altLang="en-US" b="1" dirty="0" smtClean="0">
                <a:solidFill>
                  <a:srgbClr val="0070C0"/>
                </a:solidFill>
                <a:latin typeface="微软雅黑" pitchFamily="34" charset="-122"/>
                <a:ea typeface="微软雅黑" pitchFamily="34" charset="-122"/>
                <a:cs typeface="Times New Roman" pitchFamily="18" charset="0"/>
              </a:rPr>
              <a:t>亿</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元。项目类型包括：面上、重点、青年、优青、杰青、群体、仪器专项</a:t>
            </a:r>
            <a:r>
              <a:rPr lang="en-US" altLang="zh-CN" b="1" dirty="0" smtClean="0">
                <a:solidFill>
                  <a:srgbClr val="0070C0"/>
                </a:solidFill>
                <a:latin typeface="微软雅黑" pitchFamily="34" charset="-122"/>
                <a:ea typeface="微软雅黑" pitchFamily="34" charset="-122"/>
                <a:cs typeface="Times New Roman" pitchFamily="18" charset="0"/>
              </a:rPr>
              <a:t>7</a:t>
            </a:r>
            <a:r>
              <a:rPr lang="zh-CN" altLang="en-US" b="1" dirty="0" smtClean="0">
                <a:solidFill>
                  <a:srgbClr val="0070C0"/>
                </a:solidFill>
                <a:latin typeface="微软雅黑" pitchFamily="34" charset="-122"/>
                <a:ea typeface="微软雅黑" pitchFamily="34" charset="-122"/>
                <a:cs typeface="Times New Roman" pitchFamily="18" charset="0"/>
              </a:rPr>
              <a:t>类</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项目。</a:t>
            </a:r>
          </a:p>
          <a:p>
            <a:pPr indent="-360000">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将</a:t>
            </a:r>
            <a:r>
              <a:rPr lang="en-US" altLang="zh-CN" b="1" dirty="0" smtClean="0">
                <a:solidFill>
                  <a:srgbClr val="0070C0"/>
                </a:solidFill>
                <a:latin typeface="微软雅黑" pitchFamily="34" charset="-122"/>
                <a:ea typeface="微软雅黑" pitchFamily="34" charset="-122"/>
                <a:cs typeface="Times New Roman" pitchFamily="18" charset="0"/>
              </a:rPr>
              <a:t>5</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个依托单位</a:t>
            </a:r>
            <a:r>
              <a:rPr lang="en-US" altLang="zh-CN" b="1" dirty="0" smtClean="0">
                <a:solidFill>
                  <a:srgbClr val="0070C0"/>
                </a:solidFill>
                <a:latin typeface="微软雅黑" pitchFamily="34" charset="-122"/>
                <a:ea typeface="微软雅黑" pitchFamily="34" charset="-122"/>
                <a:cs typeface="Times New Roman" pitchFamily="18" charset="0"/>
              </a:rPr>
              <a:t>21</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个项目的定向检查纳入本次检查工作中，涉及金额</a:t>
            </a:r>
            <a:r>
              <a:rPr lang="en-US" altLang="zh-CN" b="1" dirty="0" smtClean="0">
                <a:solidFill>
                  <a:srgbClr val="0070C0"/>
                </a:solidFill>
                <a:latin typeface="微软雅黑" pitchFamily="34" charset="-122"/>
                <a:ea typeface="微软雅黑" pitchFamily="34" charset="-122"/>
                <a:cs typeface="Times New Roman" pitchFamily="18" charset="0"/>
              </a:rPr>
              <a:t>1100</a:t>
            </a:r>
            <a:r>
              <a:rPr lang="zh-CN" altLang="en-US" b="1" dirty="0" smtClean="0">
                <a:solidFill>
                  <a:srgbClr val="0070C0"/>
                </a:solidFill>
                <a:latin typeface="微软雅黑" pitchFamily="34" charset="-122"/>
                <a:ea typeface="微软雅黑" pitchFamily="34" charset="-122"/>
                <a:cs typeface="Times New Roman" pitchFamily="18" charset="0"/>
              </a:rPr>
              <a:t>万</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元。计划于</a:t>
            </a:r>
            <a:r>
              <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rPr>
              <a:t>2019</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年</a:t>
            </a:r>
            <a:r>
              <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rPr>
              <a:t>1</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月底前完成山东地区监督检查任务。</a:t>
            </a:r>
          </a:p>
          <a:p>
            <a:pPr>
              <a:spcBef>
                <a:spcPts val="1200"/>
              </a:spcBef>
            </a:pP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（四）坚持信息支撑，规划随机抽查。</a:t>
            </a:r>
          </a:p>
          <a:p>
            <a:pPr indent="-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以项目随机性、强度风险和问题导向为基本原则，在研究分析</a:t>
            </a:r>
            <a:r>
              <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rPr>
              <a:t>2017</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年全国结题项目类型、数量和总金额的基础上确定抽查项目分类和项目抽取数量，完成抽样软件程序编写和实际操作验证。</a:t>
            </a:r>
            <a:endParaRPr lang="zh-CN" altLang="en-US" b="1" dirty="0">
              <a:solidFill>
                <a:schemeClr val="tx1">
                  <a:lumMod val="75000"/>
                  <a:lumOff val="25000"/>
                </a:schemeClr>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二</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实践与成效</a:t>
            </a:r>
          </a:p>
        </p:txBody>
      </p:sp>
      <p:cxnSp>
        <p:nvCxnSpPr>
          <p:cNvPr id="9" name="直接连接符 8"/>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85720" y="1000112"/>
            <a:ext cx="8572560" cy="3416320"/>
          </a:xfrm>
          <a:prstGeom prst="rect">
            <a:avLst/>
          </a:prstGeom>
        </p:spPr>
        <p:txBody>
          <a:bodyPr wrap="square">
            <a:spAutoFit/>
          </a:bodyPr>
          <a:lstStyle/>
          <a:p>
            <a:endParaRPr lang="zh-CN" altLang="en-US" sz="2400" b="1" dirty="0" smtClean="0">
              <a:solidFill>
                <a:schemeClr val="accent1">
                  <a:lumMod val="50000"/>
                </a:schemeClr>
              </a:solidFill>
              <a:latin typeface="微软雅黑" pitchFamily="34" charset="-122"/>
              <a:ea typeface="微软雅黑" pitchFamily="34" charset="-122"/>
            </a:endParaRPr>
          </a:p>
          <a:p>
            <a:r>
              <a:rPr lang="zh-CN" altLang="en-US" sz="2400" b="1" dirty="0" smtClean="0">
                <a:solidFill>
                  <a:schemeClr val="accent1">
                    <a:lumMod val="50000"/>
                  </a:schemeClr>
                </a:solidFill>
                <a:latin typeface="微软雅黑" pitchFamily="34" charset="-122"/>
                <a:ea typeface="微软雅黑" pitchFamily="34" charset="-122"/>
              </a:rPr>
              <a:t>       经过多年的实践与探索，科学基金监督体系不断健全，逐步形成了专门的机构建制和相对完整的制度体系，以科研诚信建设和资助项目资金监督为重要抓手，围绕科学基金资助项目管理流程和参与主体，聚焦重点环节和关键主体，推进全流程、全覆盖监督，为保障科学基金健康发展起到了重要作用。</a:t>
            </a:r>
          </a:p>
          <a:p>
            <a:endParaRPr lang="zh-CN" altLang="en-US" sz="2400" b="1" dirty="0" smtClean="0">
              <a:solidFill>
                <a:schemeClr val="accent1">
                  <a:lumMod val="50000"/>
                </a:schemeClr>
              </a:solidFill>
              <a:latin typeface="微软雅黑" pitchFamily="34" charset="-122"/>
              <a:ea typeface="微软雅黑" pitchFamily="34" charset="-122"/>
            </a:endParaRPr>
          </a:p>
          <a:p>
            <a:r>
              <a:rPr lang="zh-CN" altLang="en-US" sz="2400" b="1" dirty="0" smtClean="0">
                <a:solidFill>
                  <a:schemeClr val="accent1">
                    <a:lumMod val="50000"/>
                  </a:schemeClr>
                </a:solidFill>
                <a:latin typeface="微软雅黑" pitchFamily="34" charset="-122"/>
                <a:ea typeface="微软雅黑" pitchFamily="34" charset="-122"/>
              </a:rPr>
              <a:t>       在看到成绩的同时，我们必须清醒认识到，当前监督工作仍然存在着短板和薄弱环节，面临着一些问题和挑战。</a:t>
            </a:r>
            <a:endParaRPr lang="zh-CN" altLang="en-US" sz="2400" b="1" dirty="0">
              <a:solidFill>
                <a:schemeClr val="accent1">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一</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背景与形势</a:t>
            </a:r>
          </a:p>
        </p:txBody>
      </p:sp>
      <p:sp>
        <p:nvSpPr>
          <p:cNvPr id="5" name="矩形 4"/>
          <p:cNvSpPr/>
          <p:nvPr/>
        </p:nvSpPr>
        <p:spPr>
          <a:xfrm>
            <a:off x="285720" y="1000112"/>
            <a:ext cx="8572560" cy="4058290"/>
          </a:xfrm>
          <a:prstGeom prst="rect">
            <a:avLst/>
          </a:prstGeom>
        </p:spPr>
        <p:txBody>
          <a:bodyPr wrap="square">
            <a:spAutoFit/>
          </a:bodyPr>
          <a:lstStyle/>
          <a:p>
            <a:pPr>
              <a:lnSpc>
                <a:spcPts val="3000"/>
              </a:lnSpc>
              <a:spcBef>
                <a:spcPts val="1200"/>
              </a:spcBef>
            </a:pPr>
            <a:r>
              <a:rPr lang="zh-CN" altLang="en-US" sz="2000" b="1" dirty="0" smtClean="0">
                <a:solidFill>
                  <a:schemeClr val="tx2">
                    <a:lumMod val="75000"/>
                  </a:schemeClr>
                </a:solidFill>
                <a:latin typeface="微软雅黑" pitchFamily="34" charset="-122"/>
                <a:ea typeface="微软雅黑" pitchFamily="34" charset="-122"/>
              </a:rPr>
              <a:t>    为全面贯彻党的十九大精神，落实全国科技创新大会部署和</a:t>
            </a:r>
            <a:r>
              <a:rPr lang="en-US" altLang="zh-CN" sz="2000" b="1" dirty="0" smtClean="0">
                <a:solidFill>
                  <a:schemeClr val="tx2">
                    <a:lumMod val="75000"/>
                  </a:schemeClr>
                </a:solidFill>
                <a:latin typeface="微软雅黑" pitchFamily="34" charset="-122"/>
                <a:ea typeface="微软雅黑" pitchFamily="34" charset="-122"/>
              </a:rPr>
              <a:t>《</a:t>
            </a:r>
            <a:r>
              <a:rPr lang="zh-CN" altLang="en-US" sz="2000" b="1" dirty="0" smtClean="0">
                <a:solidFill>
                  <a:schemeClr val="tx2">
                    <a:lumMod val="75000"/>
                  </a:schemeClr>
                </a:solidFill>
                <a:latin typeface="微软雅黑" pitchFamily="34" charset="-122"/>
                <a:ea typeface="微软雅黑" pitchFamily="34" charset="-122"/>
              </a:rPr>
              <a:t>国家创新驱动发展战略纲要</a:t>
            </a:r>
            <a:r>
              <a:rPr lang="en-US" altLang="zh-CN" sz="2000" b="1" dirty="0" smtClean="0">
                <a:solidFill>
                  <a:schemeClr val="tx2">
                    <a:lumMod val="75000"/>
                  </a:schemeClr>
                </a:solidFill>
                <a:latin typeface="微软雅黑" pitchFamily="34" charset="-122"/>
                <a:ea typeface="微软雅黑" pitchFamily="34" charset="-122"/>
              </a:rPr>
              <a:t>》</a:t>
            </a:r>
            <a:r>
              <a:rPr lang="zh-CN" altLang="en-US" sz="2000" b="1" dirty="0" smtClean="0">
                <a:solidFill>
                  <a:schemeClr val="tx2">
                    <a:lumMod val="75000"/>
                  </a:schemeClr>
                </a:solidFill>
                <a:latin typeface="微软雅黑" pitchFamily="34" charset="-122"/>
                <a:ea typeface="微软雅黑" pitchFamily="34" charset="-122"/>
              </a:rPr>
              <a:t>要求，深入推进“三评”改革，进一步优化科研</a:t>
            </a:r>
            <a:r>
              <a:rPr lang="zh-CN" altLang="en-US" sz="2000" b="1" dirty="0" smtClean="0">
                <a:solidFill>
                  <a:srgbClr val="0070C0"/>
                </a:solidFill>
                <a:latin typeface="微软雅黑" pitchFamily="34" charset="-122"/>
                <a:ea typeface="微软雅黑" pitchFamily="34" charset="-122"/>
              </a:rPr>
              <a:t>项目评审</a:t>
            </a:r>
            <a:r>
              <a:rPr lang="zh-CN" altLang="en-US" sz="2000" b="1" dirty="0" smtClean="0">
                <a:solidFill>
                  <a:schemeClr val="tx2">
                    <a:lumMod val="75000"/>
                  </a:schemeClr>
                </a:solidFill>
                <a:latin typeface="微软雅黑" pitchFamily="34" charset="-122"/>
                <a:ea typeface="微软雅黑" pitchFamily="34" charset="-122"/>
              </a:rPr>
              <a:t>管理机制、改进科技</a:t>
            </a:r>
            <a:r>
              <a:rPr lang="zh-CN" altLang="en-US" sz="2000" b="1" dirty="0" smtClean="0">
                <a:solidFill>
                  <a:srgbClr val="0070C0"/>
                </a:solidFill>
                <a:latin typeface="微软雅黑" pitchFamily="34" charset="-122"/>
                <a:ea typeface="微软雅黑" pitchFamily="34" charset="-122"/>
              </a:rPr>
              <a:t>人才评价</a:t>
            </a:r>
            <a:r>
              <a:rPr lang="zh-CN" altLang="en-US" sz="2000" b="1" dirty="0" smtClean="0">
                <a:solidFill>
                  <a:schemeClr val="tx2">
                    <a:lumMod val="75000"/>
                  </a:schemeClr>
                </a:solidFill>
                <a:latin typeface="微软雅黑" pitchFamily="34" charset="-122"/>
                <a:ea typeface="微软雅黑" pitchFamily="34" charset="-122"/>
              </a:rPr>
              <a:t>方式、完善科研</a:t>
            </a:r>
            <a:r>
              <a:rPr lang="zh-CN" altLang="en-US" sz="2000" b="1" dirty="0" smtClean="0">
                <a:solidFill>
                  <a:srgbClr val="0070C0"/>
                </a:solidFill>
                <a:latin typeface="微软雅黑" pitchFamily="34" charset="-122"/>
                <a:ea typeface="微软雅黑" pitchFamily="34" charset="-122"/>
              </a:rPr>
              <a:t>机构评估</a:t>
            </a:r>
            <a:r>
              <a:rPr lang="zh-CN" altLang="en-US" sz="2000" b="1" dirty="0" smtClean="0">
                <a:solidFill>
                  <a:schemeClr val="tx2">
                    <a:lumMod val="75000"/>
                  </a:schemeClr>
                </a:solidFill>
                <a:latin typeface="微软雅黑" pitchFamily="34" charset="-122"/>
                <a:ea typeface="微软雅黑" pitchFamily="34" charset="-122"/>
              </a:rPr>
              <a:t>制度、加强监督评估和科研诚信体系建设。发挥好评价指挥棒和风向标作用，营造潜心研究、追求卓越、风清气正的科研环境，形成中国特色科技评价体系，为提升我国科技创新能力、加快建设创新型国家和世界科技强国提供有力的制度保障。</a:t>
            </a:r>
            <a:endParaRPr lang="en-US" altLang="zh-CN" sz="2000" b="1" dirty="0" smtClean="0">
              <a:solidFill>
                <a:schemeClr val="tx2">
                  <a:lumMod val="75000"/>
                </a:schemeClr>
              </a:solidFill>
              <a:latin typeface="微软雅黑" pitchFamily="34" charset="-122"/>
              <a:ea typeface="微软雅黑" pitchFamily="34" charset="-122"/>
            </a:endParaRPr>
          </a:p>
          <a:p>
            <a:pPr>
              <a:lnSpc>
                <a:spcPts val="3000"/>
              </a:lnSpc>
              <a:spcBef>
                <a:spcPts val="1200"/>
              </a:spcBef>
            </a:pPr>
            <a:r>
              <a:rPr lang="zh-CN" altLang="en-US" sz="2000" b="1" dirty="0" smtClean="0">
                <a:solidFill>
                  <a:schemeClr val="tx2">
                    <a:lumMod val="75000"/>
                  </a:schemeClr>
                </a:solidFill>
                <a:latin typeface="微软雅黑" pitchFamily="34" charset="-122"/>
                <a:ea typeface="微软雅黑" pitchFamily="34" charset="-122"/>
              </a:rPr>
              <a:t>    当前，我国基础研究已经进入新时代，正处于创新发展的新阶段。科学基金作为支持我国基础研究的重要战略资源，顺应新时代要求，积极推进我国基础研究实现从量变到质变的跃升，为国家重大发展战略提供科技源头支撑，为创新驱动发展提供持久动力。</a:t>
            </a:r>
            <a:endParaRPr lang="en-US" altLang="zh-CN" sz="2000" b="1" dirty="0" smtClean="0">
              <a:solidFill>
                <a:schemeClr val="tx2">
                  <a:lumMod val="75000"/>
                </a:schemeClr>
              </a:solidFill>
              <a:latin typeface="微软雅黑" pitchFamily="34" charset="-122"/>
              <a:ea typeface="微软雅黑" pitchFamily="34" charset="-122"/>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a:bodyPr>
          <a:lstStyle/>
          <a:p>
            <a:r>
              <a:rPr lang="zh-CN" altLang="en-US" sz="4000" b="1" dirty="0" smtClean="0">
                <a:solidFill>
                  <a:schemeClr val="accent1">
                    <a:lumMod val="50000"/>
                  </a:schemeClr>
                </a:solidFill>
                <a:latin typeface="微软雅黑" pitchFamily="34" charset="-122"/>
                <a:ea typeface="微软雅黑" pitchFamily="34" charset="-122"/>
              </a:rPr>
              <a:t>汇 报 内 容</a:t>
            </a:r>
            <a:endParaRPr lang="zh-CN" altLang="en-US" sz="4000" b="1" dirty="0">
              <a:solidFill>
                <a:schemeClr val="accent1">
                  <a:lumMod val="50000"/>
                </a:schemeClr>
              </a:solidFill>
              <a:latin typeface="微软雅黑" pitchFamily="34" charset="-122"/>
              <a:ea typeface="微软雅黑" pitchFamily="34" charset="-122"/>
            </a:endParaRPr>
          </a:p>
        </p:txBody>
      </p:sp>
      <p:sp>
        <p:nvSpPr>
          <p:cNvPr id="5" name="矩形 4"/>
          <p:cNvSpPr/>
          <p:nvPr/>
        </p:nvSpPr>
        <p:spPr>
          <a:xfrm>
            <a:off x="285720" y="1357302"/>
            <a:ext cx="8572560" cy="3785652"/>
          </a:xfrm>
          <a:prstGeom prst="rect">
            <a:avLst/>
          </a:prstGeom>
        </p:spPr>
        <p:txBody>
          <a:bodyPr wrap="square">
            <a:spAutoFit/>
          </a:bodyPr>
          <a:lstStyle/>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一</a:t>
            </a:r>
            <a:r>
              <a:rPr lang="en-US" altLang="zh-CN" sz="3200" b="1" dirty="0" smtClean="0">
                <a:solidFill>
                  <a:schemeClr val="bg1">
                    <a:lumMod val="65000"/>
                  </a:schemeClr>
                </a:solidFill>
                <a:latin typeface="微软雅黑" pitchFamily="34" charset="-122"/>
                <a:ea typeface="微软雅黑" pitchFamily="34" charset="-122"/>
              </a:rPr>
              <a:t>.</a:t>
            </a:r>
            <a:r>
              <a:rPr lang="zh-CN" altLang="en-US" sz="3200" b="1" dirty="0" smtClean="0">
                <a:solidFill>
                  <a:schemeClr val="bg1">
                    <a:lumMod val="65000"/>
                  </a:schemeClr>
                </a:solidFill>
                <a:latin typeface="微软雅黑" pitchFamily="34" charset="-122"/>
                <a:ea typeface="微软雅黑" pitchFamily="34" charset="-122"/>
              </a:rPr>
              <a:t> 背景与形势</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二</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实践与成效</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三</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问题与挑战</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四</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调研与判断</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五</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思路与重点</a:t>
            </a:r>
            <a:endParaRPr lang="zh-CN" altLang="en-US" sz="3200" b="1" dirty="0">
              <a:solidFill>
                <a:schemeClr val="bg1">
                  <a:lumMod val="65000"/>
                </a:schemeClr>
              </a:solidFill>
              <a:latin typeface="微软雅黑" pitchFamily="34" charset="-122"/>
              <a:ea typeface="微软雅黑" pitchFamily="34" charset="-122"/>
            </a:endParaRPr>
          </a:p>
        </p:txBody>
      </p:sp>
      <p:cxnSp>
        <p:nvCxnSpPr>
          <p:cNvPr id="4" name="直接连接符 3"/>
          <p:cNvCxnSpPr/>
          <p:nvPr/>
        </p:nvCxnSpPr>
        <p:spPr>
          <a:xfrm>
            <a:off x="0" y="985292"/>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三</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问题和挑战</a:t>
            </a:r>
          </a:p>
        </p:txBody>
      </p:sp>
      <p:sp>
        <p:nvSpPr>
          <p:cNvPr id="5" name="矩形 4"/>
          <p:cNvSpPr/>
          <p:nvPr/>
        </p:nvSpPr>
        <p:spPr>
          <a:xfrm>
            <a:off x="214282" y="1142421"/>
            <a:ext cx="8643998" cy="3877985"/>
          </a:xfrm>
          <a:prstGeom prst="rect">
            <a:avLst/>
          </a:prstGeom>
        </p:spPr>
        <p:txBody>
          <a:bodyPr wrap="square">
            <a:spAutoFit/>
          </a:bodyPr>
          <a:lstStyle/>
          <a:p>
            <a:pPr>
              <a:lnSpc>
                <a:spcPct val="150000"/>
              </a:lnSpc>
            </a:pPr>
            <a:r>
              <a:rPr lang="zh-CN" altLang="en-US" sz="2400" b="1" dirty="0" smtClean="0">
                <a:solidFill>
                  <a:schemeClr val="accent1">
                    <a:lumMod val="50000"/>
                  </a:schemeClr>
                </a:solidFill>
                <a:latin typeface="微软雅黑" pitchFamily="34" charset="-122"/>
                <a:ea typeface="微软雅黑" pitchFamily="34" charset="-122"/>
              </a:rPr>
              <a:t>（一）制度建设严重滞后监督实践。</a:t>
            </a:r>
            <a:endParaRPr lang="en-US" altLang="zh-CN" sz="2400" b="1" dirty="0" smtClean="0">
              <a:solidFill>
                <a:schemeClr val="accent1">
                  <a:lumMod val="50000"/>
                </a:schemeClr>
              </a:solidFill>
              <a:latin typeface="微软雅黑" pitchFamily="34" charset="-122"/>
              <a:ea typeface="微软雅黑" pitchFamily="34" charset="-122"/>
            </a:endParaRP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科研不端行为表现方式</a:t>
            </a:r>
            <a:r>
              <a:rPr lang="zh-CN" altLang="en-US" b="1" dirty="0" smtClean="0">
                <a:solidFill>
                  <a:schemeClr val="tx1">
                    <a:lumMod val="75000"/>
                    <a:lumOff val="25000"/>
                  </a:schemeClr>
                </a:solidFill>
                <a:latin typeface="微软雅黑" pitchFamily="34" charset="-122"/>
                <a:ea typeface="微软雅黑" pitchFamily="34" charset="-122"/>
              </a:rPr>
              <a:t>已发生了新的变化，规章制度尚缺乏明确的规定，与实践环节出现脱节现象；</a:t>
            </a:r>
            <a:endParaRPr lang="en-US" altLang="zh-CN" b="1" dirty="0" smtClean="0">
              <a:solidFill>
                <a:schemeClr val="tx1">
                  <a:lumMod val="75000"/>
                  <a:lumOff val="25000"/>
                </a:schemeClr>
              </a:solidFill>
              <a:latin typeface="微软雅黑" pitchFamily="34" charset="-122"/>
              <a:ea typeface="微软雅黑" pitchFamily="34" charset="-122"/>
            </a:endParaRP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申请书</a:t>
            </a:r>
            <a:r>
              <a:rPr lang="zh-CN" altLang="en-US" b="1" dirty="0" smtClean="0">
                <a:solidFill>
                  <a:srgbClr val="0070C0"/>
                </a:solidFill>
                <a:latin typeface="微软雅黑" pitchFamily="34" charset="-122"/>
                <a:ea typeface="微软雅黑" pitchFamily="34" charset="-122"/>
              </a:rPr>
              <a:t>相似度检查</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项目资金监督检查</a:t>
            </a:r>
            <a:r>
              <a:rPr lang="zh-CN" altLang="en-US" b="1" dirty="0" smtClean="0">
                <a:solidFill>
                  <a:schemeClr val="tx1">
                    <a:lumMod val="75000"/>
                    <a:lumOff val="25000"/>
                  </a:schemeClr>
                </a:solidFill>
                <a:latin typeface="微软雅黑" pitchFamily="34" charset="-122"/>
                <a:ea typeface="微软雅黑" pitchFamily="34" charset="-122"/>
              </a:rPr>
              <a:t>等监督实践已经开展多年，而相应的制度建设也严重滞后。 </a:t>
            </a:r>
          </a:p>
          <a:p>
            <a:pPr>
              <a:lnSpc>
                <a:spcPct val="150000"/>
              </a:lnSpc>
              <a:spcBef>
                <a:spcPts val="1200"/>
              </a:spcBef>
            </a:pPr>
            <a:r>
              <a:rPr lang="zh-CN" altLang="en-US" sz="2400" b="1" dirty="0" smtClean="0">
                <a:solidFill>
                  <a:schemeClr val="accent1">
                    <a:lumMod val="50000"/>
                  </a:schemeClr>
                </a:solidFill>
                <a:latin typeface="微软雅黑" pitchFamily="34" charset="-122"/>
                <a:ea typeface="微软雅黑" pitchFamily="34" charset="-122"/>
              </a:rPr>
              <a:t>（二）工作机制难以适应现实需求。</a:t>
            </a:r>
            <a:endParaRPr lang="en-US" altLang="zh-CN" sz="2400" b="1" dirty="0" smtClean="0">
              <a:solidFill>
                <a:schemeClr val="accent1">
                  <a:lumMod val="50000"/>
                </a:schemeClr>
              </a:solidFill>
              <a:latin typeface="微软雅黑" pitchFamily="34" charset="-122"/>
              <a:ea typeface="微软雅黑" pitchFamily="34" charset="-122"/>
            </a:endParaRP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科学基金不端行为调查处理主要采用自然科学基金委监督部门为主、依托单位为辅的工作机制；</a:t>
            </a: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资助项目资金监督检查中，采用的工作机制环节简单、模式单一，未达到加强监督检查的目的和目标。</a:t>
            </a:r>
          </a:p>
        </p:txBody>
      </p:sp>
      <p:cxnSp>
        <p:nvCxnSpPr>
          <p:cNvPr id="4" name="直接连接符 3"/>
          <p:cNvCxnSpPr/>
          <p:nvPr/>
        </p:nvCxnSpPr>
        <p:spPr>
          <a:xfrm>
            <a:off x="0" y="913284"/>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三</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问题和挑战</a:t>
            </a:r>
          </a:p>
        </p:txBody>
      </p:sp>
      <p:sp>
        <p:nvSpPr>
          <p:cNvPr id="5" name="矩形 4"/>
          <p:cNvSpPr/>
          <p:nvPr/>
        </p:nvSpPr>
        <p:spPr>
          <a:xfrm>
            <a:off x="214282" y="1142421"/>
            <a:ext cx="8643998" cy="3046988"/>
          </a:xfrm>
          <a:prstGeom prst="rect">
            <a:avLst/>
          </a:prstGeom>
        </p:spPr>
        <p:txBody>
          <a:bodyPr wrap="square">
            <a:spAutoFit/>
          </a:bodyPr>
          <a:lstStyle/>
          <a:p>
            <a:pPr>
              <a:lnSpc>
                <a:spcPct val="150000"/>
              </a:lnSpc>
            </a:pPr>
            <a:r>
              <a:rPr lang="zh-CN" altLang="en-US" sz="2400" b="1" dirty="0" smtClean="0">
                <a:solidFill>
                  <a:schemeClr val="accent1">
                    <a:lumMod val="50000"/>
                  </a:schemeClr>
                </a:solidFill>
                <a:latin typeface="微软雅黑" pitchFamily="34" charset="-122"/>
                <a:ea typeface="微软雅黑" pitchFamily="34" charset="-122"/>
              </a:rPr>
              <a:t>（三）教育宣传工作亟待加强。</a:t>
            </a:r>
            <a:endParaRPr lang="en-US" altLang="zh-CN" sz="2400" b="1" dirty="0" smtClean="0">
              <a:solidFill>
                <a:schemeClr val="accent1">
                  <a:lumMod val="50000"/>
                </a:schemeClr>
              </a:solidFill>
              <a:latin typeface="微软雅黑" pitchFamily="34" charset="-122"/>
              <a:ea typeface="微软雅黑" pitchFamily="34" charset="-122"/>
            </a:endParaRP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方式单一</a:t>
            </a:r>
            <a:r>
              <a:rPr lang="zh-CN" altLang="en-US" b="1" dirty="0" smtClean="0">
                <a:solidFill>
                  <a:schemeClr val="tx1">
                    <a:lumMod val="75000"/>
                    <a:lumOff val="25000"/>
                  </a:schemeClr>
                </a:solidFill>
                <a:latin typeface="微软雅黑" pitchFamily="34" charset="-122"/>
                <a:ea typeface="微软雅黑" pitchFamily="34" charset="-122"/>
              </a:rPr>
              <a:t>，效果有限。</a:t>
            </a:r>
            <a:endParaRPr lang="en-US" altLang="zh-CN" b="1" dirty="0" smtClean="0">
              <a:solidFill>
                <a:schemeClr val="tx1">
                  <a:lumMod val="75000"/>
                  <a:lumOff val="25000"/>
                </a:schemeClr>
              </a:solidFill>
              <a:latin typeface="微软雅黑" pitchFamily="34" charset="-122"/>
              <a:ea typeface="微软雅黑" pitchFamily="34" charset="-122"/>
            </a:endParaRP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材料汇编</a:t>
            </a:r>
            <a:r>
              <a:rPr lang="zh-CN" altLang="en-US" b="1" dirty="0" smtClean="0">
                <a:solidFill>
                  <a:schemeClr val="tx1">
                    <a:lumMod val="75000"/>
                    <a:lumOff val="25000"/>
                  </a:schemeClr>
                </a:solidFill>
                <a:latin typeface="微软雅黑" pitchFamily="34" charset="-122"/>
                <a:ea typeface="微软雅黑" pitchFamily="34" charset="-122"/>
              </a:rPr>
              <a:t>工作亟待推进。</a:t>
            </a:r>
            <a:endParaRPr lang="en-US" altLang="zh-CN" b="1" dirty="0" smtClean="0">
              <a:solidFill>
                <a:schemeClr val="tx1">
                  <a:lumMod val="75000"/>
                  <a:lumOff val="25000"/>
                </a:schemeClr>
              </a:solidFill>
              <a:latin typeface="微软雅黑" pitchFamily="34" charset="-122"/>
              <a:ea typeface="微软雅黑" pitchFamily="34" charset="-122"/>
            </a:endParaRPr>
          </a:p>
          <a:p>
            <a:pPr>
              <a:lnSpc>
                <a:spcPct val="150000"/>
              </a:lnSpc>
              <a:spcBef>
                <a:spcPts val="1200"/>
              </a:spcBef>
            </a:pPr>
            <a:r>
              <a:rPr lang="zh-CN" altLang="en-US" sz="2400" b="1" dirty="0" smtClean="0">
                <a:solidFill>
                  <a:schemeClr val="accent1">
                    <a:lumMod val="50000"/>
                  </a:schemeClr>
                </a:solidFill>
                <a:latin typeface="微软雅黑" pitchFamily="34" charset="-122"/>
                <a:ea typeface="微软雅黑" pitchFamily="34" charset="-122"/>
              </a:rPr>
              <a:t>（四）依托单位主体责任有待强化。</a:t>
            </a:r>
            <a:endParaRPr lang="en-US" altLang="zh-CN" sz="2400" b="1" dirty="0" smtClean="0">
              <a:solidFill>
                <a:schemeClr val="accent1">
                  <a:lumMod val="50000"/>
                </a:schemeClr>
              </a:solidFill>
              <a:latin typeface="微软雅黑" pitchFamily="34" charset="-122"/>
              <a:ea typeface="微软雅黑" pitchFamily="34" charset="-122"/>
            </a:endParaRP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科研诚信建设方面，打招呼、请托、“围会”现象仍然存在；</a:t>
            </a:r>
          </a:p>
          <a:p>
            <a:pPr lvl="1">
              <a:spcBef>
                <a:spcPts val="600"/>
              </a:spcBef>
              <a:buFont typeface="Wingdings"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 项目执行和经费使用与管理方面，仍有少数依托单位存在监督和内控制度执行不到位的问题。</a:t>
            </a:r>
          </a:p>
        </p:txBody>
      </p:sp>
      <p:cxnSp>
        <p:nvCxnSpPr>
          <p:cNvPr id="4" name="直接连接符 3"/>
          <p:cNvCxnSpPr/>
          <p:nvPr/>
        </p:nvCxnSpPr>
        <p:spPr>
          <a:xfrm>
            <a:off x="0" y="913284"/>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a:bodyPr>
          <a:lstStyle/>
          <a:p>
            <a:r>
              <a:rPr lang="zh-CN" altLang="en-US" sz="4000" b="1" dirty="0" smtClean="0">
                <a:solidFill>
                  <a:schemeClr val="accent1">
                    <a:lumMod val="50000"/>
                  </a:schemeClr>
                </a:solidFill>
                <a:latin typeface="微软雅黑" pitchFamily="34" charset="-122"/>
                <a:ea typeface="微软雅黑" pitchFamily="34" charset="-122"/>
              </a:rPr>
              <a:t>汇 报 内 容</a:t>
            </a:r>
            <a:endParaRPr lang="zh-CN" altLang="en-US" sz="4000" b="1" dirty="0">
              <a:solidFill>
                <a:schemeClr val="accent1">
                  <a:lumMod val="50000"/>
                </a:schemeClr>
              </a:solidFill>
              <a:latin typeface="微软雅黑" pitchFamily="34" charset="-122"/>
              <a:ea typeface="微软雅黑" pitchFamily="34" charset="-122"/>
            </a:endParaRPr>
          </a:p>
        </p:txBody>
      </p:sp>
      <p:sp>
        <p:nvSpPr>
          <p:cNvPr id="5" name="矩形 4"/>
          <p:cNvSpPr/>
          <p:nvPr/>
        </p:nvSpPr>
        <p:spPr>
          <a:xfrm>
            <a:off x="285720" y="1357302"/>
            <a:ext cx="8572560" cy="3785652"/>
          </a:xfrm>
          <a:prstGeom prst="rect">
            <a:avLst/>
          </a:prstGeom>
        </p:spPr>
        <p:txBody>
          <a:bodyPr wrap="square">
            <a:spAutoFit/>
          </a:bodyPr>
          <a:lstStyle/>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一</a:t>
            </a:r>
            <a:r>
              <a:rPr lang="en-US" altLang="zh-CN" sz="3200" b="1" dirty="0" smtClean="0">
                <a:solidFill>
                  <a:schemeClr val="bg1">
                    <a:lumMod val="65000"/>
                  </a:schemeClr>
                </a:solidFill>
                <a:latin typeface="微软雅黑" pitchFamily="34" charset="-122"/>
                <a:ea typeface="微软雅黑" pitchFamily="34" charset="-122"/>
              </a:rPr>
              <a:t>.</a:t>
            </a:r>
            <a:r>
              <a:rPr lang="zh-CN" altLang="en-US" sz="3200" b="1" dirty="0" smtClean="0">
                <a:solidFill>
                  <a:schemeClr val="bg1">
                    <a:lumMod val="65000"/>
                  </a:schemeClr>
                </a:solidFill>
                <a:latin typeface="微软雅黑" pitchFamily="34" charset="-122"/>
                <a:ea typeface="微软雅黑" pitchFamily="34" charset="-122"/>
              </a:rPr>
              <a:t> 背景与形势</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二</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实践与成效</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三</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问题与挑战</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四</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调研与判断</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五</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思路与重点</a:t>
            </a:r>
            <a:endParaRPr lang="zh-CN" altLang="en-US" sz="3200" b="1" dirty="0">
              <a:solidFill>
                <a:schemeClr val="bg1">
                  <a:lumMod val="65000"/>
                </a:schemeClr>
              </a:solidFill>
              <a:latin typeface="微软雅黑" pitchFamily="34" charset="-122"/>
              <a:ea typeface="微软雅黑" pitchFamily="34" charset="-122"/>
            </a:endParaRPr>
          </a:p>
        </p:txBody>
      </p:sp>
      <p:cxnSp>
        <p:nvCxnSpPr>
          <p:cNvPr id="4" name="直接连接符 3"/>
          <p:cNvCxnSpPr/>
          <p:nvPr/>
        </p:nvCxnSpPr>
        <p:spPr>
          <a:xfrm>
            <a:off x="0" y="985292"/>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四</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调研与判断</a:t>
            </a:r>
          </a:p>
        </p:txBody>
      </p:sp>
      <p:cxnSp>
        <p:nvCxnSpPr>
          <p:cNvPr id="9" name="直接连接符 8"/>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42844" y="857236"/>
            <a:ext cx="8858312" cy="4154984"/>
          </a:xfrm>
          <a:prstGeom prst="rect">
            <a:avLst/>
          </a:prstGeom>
        </p:spPr>
        <p:txBody>
          <a:bodyPr wrap="square">
            <a:spAutoFit/>
          </a:bodyPr>
          <a:lstStyle/>
          <a:p>
            <a:r>
              <a:rPr lang="zh-CN" altLang="en-US" sz="2400" b="1" dirty="0" smtClean="0">
                <a:solidFill>
                  <a:schemeClr val="tx2">
                    <a:lumMod val="75000"/>
                  </a:schemeClr>
                </a:solidFill>
                <a:latin typeface="微软雅黑" pitchFamily="34" charset="-122"/>
                <a:ea typeface="微软雅黑" pitchFamily="34" charset="-122"/>
              </a:rPr>
              <a:t>（一）深入调查研究，落实改革任务。</a:t>
            </a:r>
            <a:endParaRPr lang="zh-CN" altLang="en-US" sz="1600" dirty="0" smtClean="0">
              <a:solidFill>
                <a:schemeClr val="tx2">
                  <a:lumMod val="75000"/>
                </a:schemeClr>
              </a:solidFill>
              <a:latin typeface="微软雅黑" pitchFamily="34" charset="-122"/>
              <a:ea typeface="微软雅黑" pitchFamily="34" charset="-122"/>
            </a:endParaRPr>
          </a:p>
          <a:p>
            <a:pPr>
              <a:spcBef>
                <a:spcPts val="1200"/>
              </a:spcBef>
            </a:pPr>
            <a:r>
              <a:rPr lang="en-US" altLang="zh-CN" sz="2000" b="1" dirty="0" smtClean="0">
                <a:solidFill>
                  <a:schemeClr val="accent1">
                    <a:lumMod val="50000"/>
                  </a:schemeClr>
                </a:solidFill>
                <a:latin typeface="微软雅黑" pitchFamily="34" charset="-122"/>
                <a:ea typeface="微软雅黑" pitchFamily="34" charset="-122"/>
              </a:rPr>
              <a:t>1. </a:t>
            </a:r>
            <a:r>
              <a:rPr lang="zh-CN" altLang="en-US" sz="2000" b="1" dirty="0" smtClean="0">
                <a:solidFill>
                  <a:schemeClr val="accent1">
                    <a:lumMod val="50000"/>
                  </a:schemeClr>
                </a:solidFill>
                <a:latin typeface="微软雅黑" pitchFamily="34" charset="-122"/>
                <a:ea typeface="微软雅黑" pitchFamily="34" charset="-122"/>
              </a:rPr>
              <a:t>着力开展实地调研</a:t>
            </a:r>
          </a:p>
          <a:p>
            <a:pPr marL="360000" lvl="1">
              <a:buFont typeface="Wingdings" pitchFamily="2" charset="2"/>
              <a:buChar char="Ø"/>
            </a:pPr>
            <a:r>
              <a:rPr lang="zh-CN" altLang="en-US" b="1" dirty="0" smtClean="0">
                <a:solidFill>
                  <a:srgbClr val="0070C0"/>
                </a:solidFill>
                <a:latin typeface="微软雅黑" pitchFamily="34" charset="-122"/>
                <a:ea typeface="微软雅黑" pitchFamily="34" charset="-122"/>
              </a:rPr>
              <a:t> 坚持问题导向</a:t>
            </a:r>
            <a:r>
              <a:rPr lang="zh-CN" altLang="en-US" b="1" dirty="0" smtClean="0">
                <a:solidFill>
                  <a:schemeClr val="tx1">
                    <a:lumMod val="75000"/>
                    <a:lumOff val="25000"/>
                  </a:schemeClr>
                </a:solidFill>
                <a:latin typeface="微软雅黑" pitchFamily="34" charset="-122"/>
                <a:ea typeface="微软雅黑" pitchFamily="34" charset="-122"/>
              </a:rPr>
              <a:t>。针对依托单位落实科研项目和资金监管、科研诚信管理的主体责任相关的内控制度、机构设置、工作流程，以及对我委实施的承诺制度、监督检查和驻会监督等举措的实效性开展调研。</a:t>
            </a:r>
            <a:endParaRPr lang="en-US" altLang="zh-CN" b="1" dirty="0" smtClean="0">
              <a:solidFill>
                <a:schemeClr val="tx1">
                  <a:lumMod val="75000"/>
                  <a:lumOff val="25000"/>
                </a:schemeClr>
              </a:solidFill>
              <a:latin typeface="微软雅黑" pitchFamily="34" charset="-122"/>
              <a:ea typeface="微软雅黑" pitchFamily="34" charset="-122"/>
            </a:endParaRPr>
          </a:p>
          <a:p>
            <a:pPr marL="360000" lvl="1">
              <a:buFont typeface="Wingdings" pitchFamily="2" charset="2"/>
              <a:buChar char="Ø"/>
            </a:pPr>
            <a:r>
              <a:rPr lang="zh-CN" altLang="en-US" b="1" dirty="0" smtClean="0">
                <a:solidFill>
                  <a:srgbClr val="0070C0"/>
                </a:solidFill>
                <a:latin typeface="微软雅黑" pitchFamily="34" charset="-122"/>
                <a:ea typeface="微软雅黑" pitchFamily="34" charset="-122"/>
              </a:rPr>
              <a:t> 开拓调研渠道</a:t>
            </a:r>
            <a:r>
              <a:rPr lang="zh-CN" altLang="en-US" b="1" dirty="0" smtClean="0">
                <a:solidFill>
                  <a:schemeClr val="tx1">
                    <a:lumMod val="75000"/>
                    <a:lumOff val="25000"/>
                  </a:schemeClr>
                </a:solidFill>
                <a:latin typeface="微软雅黑" pitchFamily="34" charset="-122"/>
                <a:ea typeface="微软雅黑" pitchFamily="34" charset="-122"/>
              </a:rPr>
              <a:t>。坚持全员参与、广拓渠道，积极利用驻会监督、监督检查、委内各类管理会议和片区会议的契机。</a:t>
            </a:r>
            <a:endParaRPr lang="en-US" altLang="zh-CN" b="1" dirty="0" smtClean="0">
              <a:solidFill>
                <a:schemeClr val="tx1">
                  <a:lumMod val="75000"/>
                  <a:lumOff val="25000"/>
                </a:schemeClr>
              </a:solidFill>
              <a:latin typeface="微软雅黑" pitchFamily="34" charset="-122"/>
              <a:ea typeface="微软雅黑" pitchFamily="34" charset="-122"/>
            </a:endParaRPr>
          </a:p>
          <a:p>
            <a:pPr>
              <a:spcBef>
                <a:spcPts val="1200"/>
              </a:spcBef>
            </a:pPr>
            <a:r>
              <a:rPr lang="en-US" altLang="zh-CN" sz="2000" b="1" dirty="0" smtClean="0">
                <a:solidFill>
                  <a:schemeClr val="accent1">
                    <a:lumMod val="50000"/>
                  </a:schemeClr>
                </a:solidFill>
                <a:latin typeface="微软雅黑" pitchFamily="34" charset="-122"/>
                <a:ea typeface="微软雅黑" pitchFamily="34" charset="-122"/>
              </a:rPr>
              <a:t>2. </a:t>
            </a:r>
            <a:r>
              <a:rPr lang="zh-CN" altLang="en-US" sz="2000" b="1" dirty="0" smtClean="0">
                <a:solidFill>
                  <a:schemeClr val="accent1">
                    <a:lumMod val="50000"/>
                  </a:schemeClr>
                </a:solidFill>
                <a:latin typeface="微软雅黑" pitchFamily="34" charset="-122"/>
                <a:ea typeface="微软雅黑" pitchFamily="34" charset="-122"/>
              </a:rPr>
              <a:t>切实强化外脑辅助</a:t>
            </a:r>
          </a:p>
          <a:p>
            <a:pPr marL="360000" lvl="1">
              <a:buFont typeface="Wingdings" pitchFamily="2" charset="2"/>
              <a:buChar char="Ø"/>
            </a:pPr>
            <a:r>
              <a:rPr lang="zh-CN" altLang="en-US" b="1" dirty="0" smtClean="0">
                <a:solidFill>
                  <a:srgbClr val="0070C0"/>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充分发挥</a:t>
            </a:r>
            <a:r>
              <a:rPr lang="zh-CN" altLang="en-US" b="1" dirty="0" smtClean="0">
                <a:solidFill>
                  <a:srgbClr val="0070C0"/>
                </a:solidFill>
                <a:latin typeface="微软雅黑" pitchFamily="34" charset="-122"/>
                <a:ea typeface="微软雅黑" pitchFamily="34" charset="-122"/>
              </a:rPr>
              <a:t>监督委员会</a:t>
            </a:r>
            <a:r>
              <a:rPr lang="zh-CN" altLang="en-US" b="1" dirty="0" smtClean="0">
                <a:solidFill>
                  <a:schemeClr val="tx1">
                    <a:lumMod val="75000"/>
                    <a:lumOff val="25000"/>
                  </a:schemeClr>
                </a:solidFill>
                <a:latin typeface="微软雅黑" pitchFamily="34" charset="-122"/>
                <a:ea typeface="微软雅黑" pitchFamily="34" charset="-122"/>
              </a:rPr>
              <a:t>全体委员的</a:t>
            </a:r>
            <a:r>
              <a:rPr lang="zh-CN" altLang="en-US" b="1" dirty="0" smtClean="0">
                <a:solidFill>
                  <a:srgbClr val="0070C0"/>
                </a:solidFill>
                <a:latin typeface="微软雅黑" pitchFamily="34" charset="-122"/>
                <a:ea typeface="微软雅黑" pitchFamily="34" charset="-122"/>
              </a:rPr>
              <a:t>咨询顾问</a:t>
            </a:r>
            <a:r>
              <a:rPr lang="zh-CN" altLang="en-US" b="1" dirty="0" smtClean="0">
                <a:solidFill>
                  <a:schemeClr val="tx1">
                    <a:lumMod val="75000"/>
                    <a:lumOff val="25000"/>
                  </a:schemeClr>
                </a:solidFill>
                <a:latin typeface="微软雅黑" pitchFamily="34" charset="-122"/>
                <a:ea typeface="微软雅黑" pitchFamily="34" charset="-122"/>
              </a:rPr>
              <a:t>作用。</a:t>
            </a:r>
          </a:p>
          <a:p>
            <a:pPr marL="360000" lvl="1">
              <a:buFont typeface="Wingdings" pitchFamily="2" charset="2"/>
              <a:buChar char="Ø"/>
            </a:pPr>
            <a:r>
              <a:rPr lang="zh-CN" altLang="en-US" b="1" dirty="0" smtClean="0">
                <a:solidFill>
                  <a:srgbClr val="0070C0"/>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开展</a:t>
            </a:r>
            <a:r>
              <a:rPr lang="zh-CN" altLang="en-US" b="1" dirty="0" smtClean="0">
                <a:solidFill>
                  <a:srgbClr val="0070C0"/>
                </a:solidFill>
                <a:latin typeface="微软雅黑" pitchFamily="34" charset="-122"/>
                <a:ea typeface="微软雅黑" pitchFamily="34" charset="-122"/>
              </a:rPr>
              <a:t>软课题</a:t>
            </a:r>
            <a:r>
              <a:rPr lang="zh-CN" altLang="en-US" b="1" dirty="0" smtClean="0">
                <a:solidFill>
                  <a:schemeClr val="tx1">
                    <a:lumMod val="75000"/>
                    <a:lumOff val="25000"/>
                  </a:schemeClr>
                </a:solidFill>
                <a:latin typeface="微软雅黑" pitchFamily="34" charset="-122"/>
                <a:ea typeface="微软雅黑" pitchFamily="34" charset="-122"/>
              </a:rPr>
              <a:t>研究（</a:t>
            </a:r>
            <a:r>
              <a:rPr lang="zh-CN" altLang="en-US" b="1" dirty="0" smtClean="0">
                <a:solidFill>
                  <a:srgbClr val="0070C0"/>
                </a:solidFill>
                <a:latin typeface="微软雅黑" pitchFamily="34" charset="-122"/>
                <a:ea typeface="微软雅黑" pitchFamily="34" charset="-122"/>
              </a:rPr>
              <a:t>已立项</a:t>
            </a:r>
            <a:r>
              <a:rPr lang="en-US" altLang="zh-CN" b="1" dirty="0" smtClean="0">
                <a:solidFill>
                  <a:srgbClr val="0070C0"/>
                </a:solidFill>
                <a:latin typeface="微软雅黑" pitchFamily="34" charset="-122"/>
                <a:ea typeface="微软雅黑" pitchFamily="34" charset="-122"/>
              </a:rPr>
              <a:t>2</a:t>
            </a:r>
            <a:r>
              <a:rPr lang="zh-CN" altLang="en-US" b="1" dirty="0" smtClean="0">
                <a:solidFill>
                  <a:srgbClr val="0070C0"/>
                </a:solidFill>
                <a:latin typeface="微软雅黑" pitchFamily="34" charset="-122"/>
                <a:ea typeface="微软雅黑" pitchFamily="34" charset="-122"/>
              </a:rPr>
              <a:t>个软课题</a:t>
            </a:r>
            <a:r>
              <a:rPr lang="zh-CN" altLang="en-US" b="1" dirty="0" smtClean="0">
                <a:solidFill>
                  <a:schemeClr val="tx1">
                    <a:lumMod val="75000"/>
                    <a:lumOff val="25000"/>
                  </a:schemeClr>
                </a:solidFill>
                <a:latin typeface="微软雅黑" pitchFamily="34" charset="-122"/>
                <a:ea typeface="微软雅黑" pitchFamily="34" charset="-122"/>
              </a:rPr>
              <a:t>）。</a:t>
            </a:r>
            <a:endParaRPr lang="zh-CN" altLang="en-US" b="1" dirty="0" smtClean="0">
              <a:solidFill>
                <a:srgbClr val="0070C0"/>
              </a:solidFill>
              <a:latin typeface="微软雅黑" pitchFamily="34" charset="-122"/>
              <a:ea typeface="微软雅黑" pitchFamily="34" charset="-122"/>
            </a:endParaRPr>
          </a:p>
          <a:p>
            <a:pPr marL="360000" lvl="1">
              <a:buFont typeface="Wingdings" pitchFamily="2" charset="2"/>
              <a:buChar char="Ø"/>
            </a:pPr>
            <a:r>
              <a:rPr lang="zh-CN" altLang="en-US" b="1" dirty="0" smtClean="0">
                <a:solidFill>
                  <a:srgbClr val="0070C0"/>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加强</a:t>
            </a:r>
            <a:r>
              <a:rPr lang="zh-CN" altLang="en-US" b="1" dirty="0" smtClean="0">
                <a:solidFill>
                  <a:srgbClr val="0070C0"/>
                </a:solidFill>
                <a:latin typeface="微软雅黑" pitchFamily="34" charset="-122"/>
                <a:ea typeface="微软雅黑" pitchFamily="34" charset="-122"/>
              </a:rPr>
              <a:t>国际交流</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党组成员、副主任王承文同志</a:t>
            </a:r>
            <a:r>
              <a:rPr lang="zh-CN" altLang="en-US" b="1" dirty="0" smtClean="0">
                <a:solidFill>
                  <a:schemeClr val="tx1">
                    <a:lumMod val="75000"/>
                    <a:lumOff val="25000"/>
                  </a:schemeClr>
                </a:solidFill>
                <a:latin typeface="微软雅黑" pitchFamily="34" charset="-122"/>
                <a:ea typeface="微软雅黑" pitchFamily="34" charset="-122"/>
              </a:rPr>
              <a:t>调研日本文部省、日本学术振兴会科研诚信情况，并率领诚信办相关人员</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专门赴上海科技大学开展科研诚信建设工作调研。</a:t>
            </a:r>
            <a:endParaRPr lang="zh-CN" altLang="en-US" b="1" dirty="0" smtClean="0">
              <a:solidFill>
                <a:schemeClr val="tx1">
                  <a:lumMod val="75000"/>
                  <a:lumOff val="2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四</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调研与判断</a:t>
            </a:r>
          </a:p>
        </p:txBody>
      </p:sp>
      <p:sp>
        <p:nvSpPr>
          <p:cNvPr id="5" name="矩形 4"/>
          <p:cNvSpPr/>
          <p:nvPr/>
        </p:nvSpPr>
        <p:spPr>
          <a:xfrm>
            <a:off x="214282" y="1000112"/>
            <a:ext cx="8786874" cy="3816429"/>
          </a:xfrm>
          <a:prstGeom prst="rect">
            <a:avLst/>
          </a:prstGeom>
        </p:spPr>
        <p:txBody>
          <a:bodyPr wrap="square">
            <a:spAutoFit/>
          </a:bodyPr>
          <a:lstStyle/>
          <a:p>
            <a:pPr>
              <a:lnSpc>
                <a:spcPct val="150000"/>
              </a:lnSpc>
            </a:pPr>
            <a:r>
              <a:rPr lang="zh-CN" altLang="en-US" sz="2400" b="1" dirty="0" smtClean="0">
                <a:solidFill>
                  <a:schemeClr val="accent1">
                    <a:lumMod val="50000"/>
                  </a:schemeClr>
                </a:solidFill>
                <a:latin typeface="微软雅黑" pitchFamily="34" charset="-122"/>
                <a:ea typeface="微软雅黑" pitchFamily="34" charset="-122"/>
              </a:rPr>
              <a:t>（二）新时代科学基金监督工作面临的新任务和新要求</a:t>
            </a:r>
          </a:p>
          <a:p>
            <a:pPr>
              <a:lnSpc>
                <a:spcPct val="150000"/>
              </a:lnSpc>
              <a:spcBef>
                <a:spcPts val="1200"/>
              </a:spcBef>
            </a:pPr>
            <a:r>
              <a:rPr lang="en-US" altLang="zh-CN" sz="2000" b="1" dirty="0" smtClean="0">
                <a:solidFill>
                  <a:schemeClr val="accent1">
                    <a:lumMod val="50000"/>
                  </a:schemeClr>
                </a:solidFill>
                <a:latin typeface="微软雅黑" pitchFamily="34" charset="-122"/>
                <a:ea typeface="微软雅黑" pitchFamily="34" charset="-122"/>
              </a:rPr>
              <a:t>1. </a:t>
            </a:r>
            <a:r>
              <a:rPr lang="zh-CN" altLang="en-US" sz="2000" b="1" dirty="0" smtClean="0">
                <a:solidFill>
                  <a:schemeClr val="accent1">
                    <a:lumMod val="50000"/>
                  </a:schemeClr>
                </a:solidFill>
                <a:latin typeface="微软雅黑" pitchFamily="34" charset="-122"/>
                <a:ea typeface="微软雅黑" pitchFamily="34" charset="-122"/>
              </a:rPr>
              <a:t>准确把握重要机遇</a:t>
            </a:r>
            <a:r>
              <a:rPr lang="zh-CN" altLang="en-US" dirty="0" smtClean="0">
                <a:solidFill>
                  <a:schemeClr val="accent1">
                    <a:lumMod val="50000"/>
                  </a:schemeClr>
                </a:solidFill>
                <a:latin typeface="微软雅黑" pitchFamily="34" charset="-122"/>
                <a:ea typeface="微软雅黑" pitchFamily="34" charset="-122"/>
              </a:rPr>
              <a:t>。</a:t>
            </a:r>
            <a:endParaRPr lang="en-US" altLang="zh-CN" dirty="0" smtClean="0">
              <a:solidFill>
                <a:schemeClr val="accent1">
                  <a:lumMod val="50000"/>
                </a:schemeClr>
              </a:solidFill>
              <a:latin typeface="微软雅黑" pitchFamily="34" charset="-122"/>
              <a:ea typeface="微软雅黑" pitchFamily="34" charset="-122"/>
            </a:endParaRPr>
          </a:p>
          <a:p>
            <a:pPr lvl="1">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管理政策的松绑，既要</a:t>
            </a:r>
            <a:r>
              <a:rPr lang="zh-CN" altLang="en-US" b="1" dirty="0" smtClean="0">
                <a:solidFill>
                  <a:srgbClr val="0070C0"/>
                </a:solidFill>
                <a:latin typeface="微软雅黑" pitchFamily="34" charset="-122"/>
                <a:ea typeface="微软雅黑" pitchFamily="34" charset="-122"/>
              </a:rPr>
              <a:t>简政放权</a:t>
            </a:r>
            <a:r>
              <a:rPr lang="zh-CN" altLang="en-US" b="1" dirty="0" smtClean="0">
                <a:solidFill>
                  <a:schemeClr val="tx1">
                    <a:lumMod val="75000"/>
                    <a:lumOff val="25000"/>
                  </a:schemeClr>
                </a:solidFill>
                <a:latin typeface="微软雅黑" pitchFamily="34" charset="-122"/>
                <a:ea typeface="微软雅黑" pitchFamily="34" charset="-122"/>
              </a:rPr>
              <a:t>进一步提高科研活动效率，激发科研效益，又不能</a:t>
            </a:r>
            <a:r>
              <a:rPr lang="zh-CN" altLang="en-US" b="1" dirty="0" smtClean="0">
                <a:solidFill>
                  <a:srgbClr val="0070C0"/>
                </a:solidFill>
                <a:latin typeface="微软雅黑" pitchFamily="34" charset="-122"/>
                <a:ea typeface="微软雅黑" pitchFamily="34" charset="-122"/>
              </a:rPr>
              <a:t>一味放任</a:t>
            </a:r>
            <a:r>
              <a:rPr lang="zh-CN" altLang="en-US" b="1" dirty="0" smtClean="0">
                <a:solidFill>
                  <a:schemeClr val="tx1">
                    <a:lumMod val="75000"/>
                    <a:lumOff val="25000"/>
                  </a:schemeClr>
                </a:solidFill>
                <a:latin typeface="微软雅黑" pitchFamily="34" charset="-122"/>
                <a:ea typeface="微软雅黑" pitchFamily="34" charset="-122"/>
              </a:rPr>
              <a:t>。</a:t>
            </a:r>
            <a:endParaRPr lang="en-US" altLang="zh-CN"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身处</a:t>
            </a:r>
            <a:r>
              <a:rPr lang="zh-CN" altLang="en-US" b="1" dirty="0" smtClean="0">
                <a:solidFill>
                  <a:srgbClr val="0070C0"/>
                </a:solidFill>
                <a:latin typeface="微软雅黑" pitchFamily="34" charset="-122"/>
                <a:ea typeface="微软雅黑" pitchFamily="34" charset="-122"/>
              </a:rPr>
              <a:t>国家科技体制改革</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深化科学基金改革</a:t>
            </a:r>
            <a:r>
              <a:rPr lang="zh-CN" altLang="en-US" b="1" dirty="0" smtClean="0">
                <a:solidFill>
                  <a:schemeClr val="tx1">
                    <a:lumMod val="75000"/>
                    <a:lumOff val="25000"/>
                  </a:schemeClr>
                </a:solidFill>
                <a:latin typeface="微软雅黑" pitchFamily="34" charset="-122"/>
                <a:ea typeface="微软雅黑" pitchFamily="34" charset="-122"/>
              </a:rPr>
              <a:t>的双重战略机遇期，监督工作必须充分认识肩负的</a:t>
            </a:r>
            <a:r>
              <a:rPr lang="zh-CN" altLang="en-US" b="1" dirty="0" smtClean="0">
                <a:solidFill>
                  <a:srgbClr val="0070C0"/>
                </a:solidFill>
                <a:latin typeface="微软雅黑" pitchFamily="34" charset="-122"/>
                <a:ea typeface="微软雅黑" pitchFamily="34" charset="-122"/>
              </a:rPr>
              <a:t>责任</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使命</a:t>
            </a:r>
            <a:r>
              <a:rPr lang="zh-CN" altLang="en-US" b="1" dirty="0" smtClean="0">
                <a:solidFill>
                  <a:schemeClr val="tx1">
                    <a:lumMod val="75000"/>
                    <a:lumOff val="25000"/>
                  </a:schemeClr>
                </a:solidFill>
                <a:latin typeface="微软雅黑" pitchFamily="34" charset="-122"/>
                <a:ea typeface="微软雅黑" pitchFamily="34" charset="-122"/>
              </a:rPr>
              <a:t>。</a:t>
            </a:r>
          </a:p>
          <a:p>
            <a:pPr>
              <a:lnSpc>
                <a:spcPct val="150000"/>
              </a:lnSpc>
              <a:spcBef>
                <a:spcPts val="1200"/>
              </a:spcBef>
            </a:pPr>
            <a:r>
              <a:rPr lang="en-US" altLang="zh-CN" sz="2000" b="1" dirty="0" smtClean="0">
                <a:solidFill>
                  <a:schemeClr val="accent1">
                    <a:lumMod val="50000"/>
                  </a:schemeClr>
                </a:solidFill>
                <a:latin typeface="微软雅黑" pitchFamily="34" charset="-122"/>
                <a:ea typeface="微软雅黑" pitchFamily="34" charset="-122"/>
              </a:rPr>
              <a:t>2. </a:t>
            </a:r>
            <a:r>
              <a:rPr lang="zh-CN" altLang="en-US" sz="2000" b="1" dirty="0" smtClean="0">
                <a:solidFill>
                  <a:schemeClr val="accent1">
                    <a:lumMod val="50000"/>
                  </a:schemeClr>
                </a:solidFill>
                <a:latin typeface="微软雅黑" pitchFamily="34" charset="-122"/>
                <a:ea typeface="微软雅黑" pitchFamily="34" charset="-122"/>
              </a:rPr>
              <a:t>准确把握自身定位。</a:t>
            </a:r>
            <a:endParaRPr lang="en-US" altLang="zh-CN"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通过切实开展好对资助</a:t>
            </a:r>
            <a:r>
              <a:rPr lang="zh-CN" altLang="en-US" b="1" dirty="0" smtClean="0">
                <a:solidFill>
                  <a:srgbClr val="0070C0"/>
                </a:solidFill>
                <a:latin typeface="微软雅黑" pitchFamily="34" charset="-122"/>
                <a:ea typeface="微软雅黑" pitchFamily="34" charset="-122"/>
              </a:rPr>
              <a:t>项目资金监督检查</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科研诚信建设</a:t>
            </a:r>
            <a:r>
              <a:rPr lang="zh-CN" altLang="en-US" b="1" dirty="0" smtClean="0">
                <a:solidFill>
                  <a:schemeClr val="tx1">
                    <a:lumMod val="75000"/>
                    <a:lumOff val="25000"/>
                  </a:schemeClr>
                </a:solidFill>
                <a:latin typeface="微软雅黑" pitchFamily="34" charset="-122"/>
                <a:ea typeface="微软雅黑" pitchFamily="34" charset="-122"/>
              </a:rPr>
              <a:t>工作，保障中央财政科研</a:t>
            </a:r>
            <a:r>
              <a:rPr lang="zh-CN" altLang="en-US" b="1" dirty="0" smtClean="0">
                <a:solidFill>
                  <a:srgbClr val="0070C0"/>
                </a:solidFill>
                <a:latin typeface="微软雅黑" pitchFamily="34" charset="-122"/>
                <a:ea typeface="微软雅黑" pitchFamily="34" charset="-122"/>
              </a:rPr>
              <a:t>资金安全</a:t>
            </a:r>
            <a:r>
              <a:rPr lang="zh-CN" altLang="en-US" b="1" dirty="0" smtClean="0">
                <a:solidFill>
                  <a:schemeClr val="tx1">
                    <a:lumMod val="75000"/>
                    <a:lumOff val="25000"/>
                  </a:schemeClr>
                </a:solidFill>
                <a:latin typeface="微软雅黑" pitchFamily="34" charset="-122"/>
                <a:ea typeface="微软雅黑" pitchFamily="34" charset="-122"/>
              </a:rPr>
              <a:t>，营造诚实守信的良好</a:t>
            </a:r>
            <a:r>
              <a:rPr lang="zh-CN" altLang="en-US" b="1" dirty="0" smtClean="0">
                <a:solidFill>
                  <a:srgbClr val="0070C0"/>
                </a:solidFill>
                <a:latin typeface="微软雅黑" pitchFamily="34" charset="-122"/>
                <a:ea typeface="微软雅黑" pitchFamily="34" charset="-122"/>
              </a:rPr>
              <a:t>科研环境</a:t>
            </a:r>
            <a:r>
              <a:rPr lang="zh-CN" altLang="en-US" b="1" dirty="0" smtClean="0">
                <a:solidFill>
                  <a:schemeClr val="tx1">
                    <a:lumMod val="75000"/>
                    <a:lumOff val="25000"/>
                  </a:schemeClr>
                </a:solidFill>
                <a:latin typeface="微软雅黑" pitchFamily="34" charset="-122"/>
                <a:ea typeface="微软雅黑" pitchFamily="34" charset="-122"/>
              </a:rPr>
              <a:t>；</a:t>
            </a:r>
            <a:endParaRPr lang="en-US" altLang="zh-CN"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更好地服务</a:t>
            </a:r>
            <a:r>
              <a:rPr lang="zh-CN" altLang="en-US" b="1" dirty="0" smtClean="0">
                <a:solidFill>
                  <a:schemeClr val="tx1">
                    <a:lumMod val="75000"/>
                    <a:lumOff val="25000"/>
                  </a:schemeClr>
                </a:solidFill>
                <a:latin typeface="微软雅黑" pitchFamily="34" charset="-122"/>
                <a:ea typeface="微软雅黑" pitchFamily="34" charset="-122"/>
              </a:rPr>
              <a:t>科学基金</a:t>
            </a:r>
            <a:r>
              <a:rPr lang="zh-CN" altLang="en-US" b="1" dirty="0" smtClean="0">
                <a:solidFill>
                  <a:srgbClr val="0070C0"/>
                </a:solidFill>
                <a:latin typeface="微软雅黑" pitchFamily="34" charset="-122"/>
                <a:ea typeface="微软雅黑" pitchFamily="34" charset="-122"/>
              </a:rPr>
              <a:t>增强源头创新能力</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夯实科技强国建设根基</a:t>
            </a:r>
            <a:r>
              <a:rPr lang="zh-CN" altLang="en-US" b="1" dirty="0" smtClean="0">
                <a:solidFill>
                  <a:schemeClr val="tx1">
                    <a:lumMod val="75000"/>
                    <a:lumOff val="25000"/>
                  </a:schemeClr>
                </a:solidFill>
                <a:latin typeface="微软雅黑" pitchFamily="34" charset="-122"/>
                <a:ea typeface="微软雅黑" pitchFamily="34" charset="-122"/>
              </a:rPr>
              <a:t>的根本任务。</a:t>
            </a:r>
            <a:endParaRPr lang="zh-CN" altLang="en-US" sz="1400" dirty="0">
              <a:solidFill>
                <a:schemeClr val="accent1">
                  <a:lumMod val="50000"/>
                </a:schemeClr>
              </a:solidFill>
              <a:latin typeface="楷体" pitchFamily="49" charset="-122"/>
              <a:ea typeface="楷体" pitchFamily="49" charset="-122"/>
            </a:endParaRPr>
          </a:p>
        </p:txBody>
      </p:sp>
      <p:cxnSp>
        <p:nvCxnSpPr>
          <p:cNvPr id="4" name="直接连接符 3"/>
          <p:cNvCxnSpPr/>
          <p:nvPr/>
        </p:nvCxnSpPr>
        <p:spPr>
          <a:xfrm>
            <a:off x="0" y="913284"/>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四</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调研与判断</a:t>
            </a:r>
          </a:p>
        </p:txBody>
      </p:sp>
      <p:sp>
        <p:nvSpPr>
          <p:cNvPr id="5" name="矩形 4"/>
          <p:cNvSpPr/>
          <p:nvPr/>
        </p:nvSpPr>
        <p:spPr>
          <a:xfrm>
            <a:off x="214282" y="1000112"/>
            <a:ext cx="8786874" cy="3154710"/>
          </a:xfrm>
          <a:prstGeom prst="rect">
            <a:avLst/>
          </a:prstGeom>
        </p:spPr>
        <p:txBody>
          <a:bodyPr wrap="square">
            <a:spAutoFit/>
          </a:bodyPr>
          <a:lstStyle/>
          <a:p>
            <a:pPr>
              <a:lnSpc>
                <a:spcPct val="150000"/>
              </a:lnSpc>
            </a:pPr>
            <a:r>
              <a:rPr lang="zh-CN" altLang="en-US" sz="2400" b="1" dirty="0" smtClean="0">
                <a:solidFill>
                  <a:schemeClr val="accent1">
                    <a:lumMod val="50000"/>
                  </a:schemeClr>
                </a:solidFill>
                <a:latin typeface="微软雅黑" pitchFamily="34" charset="-122"/>
                <a:ea typeface="微软雅黑" pitchFamily="34" charset="-122"/>
              </a:rPr>
              <a:t>（二）新时代科学基金监督工作面临的新任务和新要求</a:t>
            </a:r>
          </a:p>
          <a:p>
            <a:pPr>
              <a:lnSpc>
                <a:spcPct val="150000"/>
              </a:lnSpc>
              <a:spcBef>
                <a:spcPts val="1200"/>
              </a:spcBef>
            </a:pPr>
            <a:r>
              <a:rPr lang="en-US" altLang="zh-CN" sz="2000" b="1" dirty="0" smtClean="0">
                <a:solidFill>
                  <a:schemeClr val="accent1">
                    <a:lumMod val="50000"/>
                  </a:schemeClr>
                </a:solidFill>
                <a:latin typeface="微软雅黑" pitchFamily="34" charset="-122"/>
                <a:ea typeface="微软雅黑" pitchFamily="34" charset="-122"/>
              </a:rPr>
              <a:t>3. </a:t>
            </a:r>
            <a:r>
              <a:rPr lang="zh-CN" altLang="en-US" sz="2000" b="1" dirty="0" smtClean="0">
                <a:solidFill>
                  <a:schemeClr val="accent1">
                    <a:lumMod val="50000"/>
                  </a:schemeClr>
                </a:solidFill>
                <a:latin typeface="微软雅黑" pitchFamily="34" charset="-122"/>
                <a:ea typeface="微软雅黑" pitchFamily="34" charset="-122"/>
              </a:rPr>
              <a:t>准确把握建设方向。</a:t>
            </a:r>
            <a:endParaRPr lang="en-US" altLang="zh-CN" sz="2000" b="1" dirty="0" smtClean="0">
              <a:solidFill>
                <a:schemeClr val="accent1">
                  <a:lumMod val="50000"/>
                </a:schemeClr>
              </a:solidFill>
              <a:latin typeface="微软雅黑" pitchFamily="34" charset="-122"/>
              <a:ea typeface="微软雅黑" pitchFamily="34" charset="-122"/>
            </a:endParaRPr>
          </a:p>
          <a:p>
            <a:pPr lvl="1">
              <a:spcBef>
                <a:spcPts val="600"/>
              </a:spcBef>
              <a:buFont typeface="Wingdings" pitchFamily="2" charset="2"/>
              <a:buChar char="Ø"/>
            </a:pPr>
            <a:r>
              <a:rPr lang="zh-CN" altLang="en-US" b="1" dirty="0" smtClean="0">
                <a:solidFill>
                  <a:srgbClr val="0070C0"/>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既要遵循基础研究规律，</a:t>
            </a:r>
            <a:r>
              <a:rPr lang="zh-CN" altLang="en-US" b="1" dirty="0" smtClean="0">
                <a:solidFill>
                  <a:srgbClr val="0070C0"/>
                </a:solidFill>
                <a:latin typeface="微软雅黑" pitchFamily="34" charset="-122"/>
                <a:ea typeface="微软雅黑" pitchFamily="34" charset="-122"/>
              </a:rPr>
              <a:t>宽容学术失败</a:t>
            </a:r>
            <a:r>
              <a:rPr lang="zh-CN" altLang="en-US" b="1" dirty="0" smtClean="0">
                <a:solidFill>
                  <a:schemeClr val="tx1">
                    <a:lumMod val="75000"/>
                    <a:lumOff val="25000"/>
                  </a:schemeClr>
                </a:solidFill>
                <a:latin typeface="微软雅黑" pitchFamily="34" charset="-122"/>
                <a:ea typeface="微软雅黑" pitchFamily="34" charset="-122"/>
              </a:rPr>
              <a:t>，又要健全完善工作机制，</a:t>
            </a:r>
            <a:r>
              <a:rPr lang="zh-CN" altLang="en-US" b="1" dirty="0" smtClean="0">
                <a:solidFill>
                  <a:srgbClr val="0070C0"/>
                </a:solidFill>
                <a:latin typeface="微软雅黑" pitchFamily="34" charset="-122"/>
                <a:ea typeface="微软雅黑" pitchFamily="34" charset="-122"/>
              </a:rPr>
              <a:t>严防学术欺骗</a:t>
            </a:r>
            <a:r>
              <a:rPr lang="en-US" altLang="zh-CN" b="1" dirty="0" smtClean="0">
                <a:solidFill>
                  <a:schemeClr val="tx1">
                    <a:lumMod val="75000"/>
                    <a:lumOff val="25000"/>
                  </a:schemeClr>
                </a:solidFill>
                <a:latin typeface="微软雅黑" pitchFamily="34" charset="-122"/>
                <a:ea typeface="微软雅黑" pitchFamily="34" charset="-122"/>
              </a:rPr>
              <a:t>;</a:t>
            </a:r>
          </a:p>
          <a:p>
            <a:pPr lvl="1">
              <a:spcBef>
                <a:spcPts val="600"/>
              </a:spcBef>
              <a:buFont typeface="Wingdings" pitchFamily="2" charset="2"/>
              <a:buChar char="Ø"/>
            </a:pPr>
            <a:r>
              <a:rPr lang="zh-CN" altLang="en-US" b="1" dirty="0" smtClean="0">
                <a:solidFill>
                  <a:srgbClr val="0070C0"/>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既要为科研人员合理执行和调整项目资金使用计划</a:t>
            </a:r>
            <a:r>
              <a:rPr lang="zh-CN" altLang="en-US" b="1" dirty="0" smtClean="0">
                <a:solidFill>
                  <a:srgbClr val="0070C0"/>
                </a:solidFill>
                <a:latin typeface="微软雅黑" pitchFamily="34" charset="-122"/>
                <a:ea typeface="微软雅黑" pitchFamily="34" charset="-122"/>
              </a:rPr>
              <a:t>开辟绿色通道</a:t>
            </a:r>
            <a:r>
              <a:rPr lang="zh-CN" altLang="en-US" b="1" dirty="0" smtClean="0">
                <a:solidFill>
                  <a:schemeClr val="tx1">
                    <a:lumMod val="75000"/>
                    <a:lumOff val="25000"/>
                  </a:schemeClr>
                </a:solidFill>
                <a:latin typeface="微软雅黑" pitchFamily="34" charset="-122"/>
                <a:ea typeface="微软雅黑" pitchFamily="34" charset="-122"/>
              </a:rPr>
              <a:t>，解决束缚他们手脚的问题，又要对恶意违规滥用和浪费中央财政科研经费</a:t>
            </a:r>
            <a:r>
              <a:rPr lang="zh-CN" altLang="en-US" b="1" dirty="0" smtClean="0">
                <a:solidFill>
                  <a:srgbClr val="0070C0"/>
                </a:solidFill>
                <a:latin typeface="微软雅黑" pitchFamily="34" charset="-122"/>
                <a:ea typeface="微软雅黑" pitchFamily="34" charset="-122"/>
              </a:rPr>
              <a:t>划清红色警戒线</a:t>
            </a:r>
            <a:r>
              <a:rPr lang="zh-CN" altLang="en-US" b="1" dirty="0" smtClean="0">
                <a:solidFill>
                  <a:schemeClr val="tx1">
                    <a:lumMod val="75000"/>
                    <a:lumOff val="25000"/>
                  </a:schemeClr>
                </a:solidFill>
                <a:latin typeface="微软雅黑" pitchFamily="34" charset="-122"/>
                <a:ea typeface="微软雅黑" pitchFamily="34" charset="-122"/>
              </a:rPr>
              <a:t>；</a:t>
            </a:r>
          </a:p>
          <a:p>
            <a:pPr lvl="1">
              <a:spcBef>
                <a:spcPts val="600"/>
              </a:spcBef>
              <a:buFont typeface="Wingdings" pitchFamily="2" charset="2"/>
              <a:buChar char="Ø"/>
            </a:pPr>
            <a:r>
              <a:rPr lang="zh-CN" altLang="en-US" b="1" dirty="0" smtClean="0">
                <a:solidFill>
                  <a:srgbClr val="0070C0"/>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既要保证</a:t>
            </a:r>
            <a:r>
              <a:rPr lang="zh-CN" altLang="en-US" b="1" dirty="0" smtClean="0">
                <a:solidFill>
                  <a:srgbClr val="0070C0"/>
                </a:solidFill>
                <a:latin typeface="微软雅黑" pitchFamily="34" charset="-122"/>
                <a:ea typeface="微软雅黑" pitchFamily="34" charset="-122"/>
              </a:rPr>
              <a:t>监督有力有效</a:t>
            </a:r>
            <a:r>
              <a:rPr lang="zh-CN" altLang="en-US" b="1" dirty="0" smtClean="0">
                <a:solidFill>
                  <a:schemeClr val="tx1">
                    <a:lumMod val="75000"/>
                    <a:lumOff val="25000"/>
                  </a:schemeClr>
                </a:solidFill>
                <a:latin typeface="微软雅黑" pitchFamily="34" charset="-122"/>
                <a:ea typeface="微软雅黑" pitchFamily="34" charset="-122"/>
              </a:rPr>
              <a:t>，又要</a:t>
            </a:r>
            <a:r>
              <a:rPr lang="zh-CN" altLang="en-US" b="1" dirty="0" smtClean="0">
                <a:solidFill>
                  <a:srgbClr val="0070C0"/>
                </a:solidFill>
                <a:latin typeface="微软雅黑" pitchFamily="34" charset="-122"/>
                <a:ea typeface="微软雅黑" pitchFamily="34" charset="-122"/>
              </a:rPr>
              <a:t>减少对正常科研活动的影响</a:t>
            </a:r>
            <a:r>
              <a:rPr lang="zh-CN" altLang="en-US" b="1" dirty="0" smtClean="0">
                <a:solidFill>
                  <a:schemeClr val="tx1">
                    <a:lumMod val="75000"/>
                    <a:lumOff val="25000"/>
                  </a:schemeClr>
                </a:solidFill>
                <a:latin typeface="微软雅黑" pitchFamily="34" charset="-122"/>
                <a:ea typeface="微软雅黑" pitchFamily="34" charset="-122"/>
              </a:rPr>
              <a:t>，不断推进科学基金监督管理</a:t>
            </a:r>
            <a:r>
              <a:rPr lang="zh-CN" altLang="en-US" b="1" dirty="0" smtClean="0">
                <a:solidFill>
                  <a:srgbClr val="0070C0"/>
                </a:solidFill>
                <a:latin typeface="微软雅黑" pitchFamily="34" charset="-122"/>
                <a:ea typeface="微软雅黑" pitchFamily="34" charset="-122"/>
              </a:rPr>
              <a:t>科学化</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规范化</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人性化</a:t>
            </a:r>
            <a:r>
              <a:rPr lang="zh-CN" altLang="en-US" b="1" dirty="0" smtClean="0">
                <a:solidFill>
                  <a:schemeClr val="tx1">
                    <a:lumMod val="75000"/>
                    <a:lumOff val="25000"/>
                  </a:schemeClr>
                </a:solidFill>
                <a:latin typeface="微软雅黑" pitchFamily="34" charset="-122"/>
                <a:ea typeface="微软雅黑" pitchFamily="34" charset="-122"/>
              </a:rPr>
              <a:t>。</a:t>
            </a:r>
            <a:endParaRPr lang="zh-CN" altLang="en-US" b="1" dirty="0">
              <a:solidFill>
                <a:schemeClr val="tx1">
                  <a:lumMod val="75000"/>
                  <a:lumOff val="25000"/>
                </a:schemeClr>
              </a:solidFill>
              <a:latin typeface="微软雅黑" pitchFamily="34" charset="-122"/>
              <a:ea typeface="微软雅黑" pitchFamily="34" charset="-122"/>
            </a:endParaRPr>
          </a:p>
        </p:txBody>
      </p:sp>
      <p:cxnSp>
        <p:nvCxnSpPr>
          <p:cNvPr id="4" name="直接连接符 3"/>
          <p:cNvCxnSpPr/>
          <p:nvPr/>
        </p:nvCxnSpPr>
        <p:spPr>
          <a:xfrm>
            <a:off x="0" y="913284"/>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a:bodyPr>
          <a:lstStyle/>
          <a:p>
            <a:r>
              <a:rPr lang="zh-CN" altLang="en-US" sz="4000" b="1" dirty="0" smtClean="0">
                <a:solidFill>
                  <a:schemeClr val="accent1">
                    <a:lumMod val="50000"/>
                  </a:schemeClr>
                </a:solidFill>
                <a:latin typeface="微软雅黑" pitchFamily="34" charset="-122"/>
                <a:ea typeface="微软雅黑" pitchFamily="34" charset="-122"/>
              </a:rPr>
              <a:t>汇 报 内 容</a:t>
            </a:r>
            <a:endParaRPr lang="zh-CN" altLang="en-US" sz="4000" b="1" dirty="0">
              <a:solidFill>
                <a:schemeClr val="accent1">
                  <a:lumMod val="50000"/>
                </a:schemeClr>
              </a:solidFill>
              <a:latin typeface="微软雅黑" pitchFamily="34" charset="-122"/>
              <a:ea typeface="微软雅黑" pitchFamily="34" charset="-122"/>
            </a:endParaRPr>
          </a:p>
        </p:txBody>
      </p:sp>
      <p:sp>
        <p:nvSpPr>
          <p:cNvPr id="5" name="矩形 4"/>
          <p:cNvSpPr/>
          <p:nvPr/>
        </p:nvSpPr>
        <p:spPr>
          <a:xfrm>
            <a:off x="285720" y="1357302"/>
            <a:ext cx="8572560" cy="3785652"/>
          </a:xfrm>
          <a:prstGeom prst="rect">
            <a:avLst/>
          </a:prstGeom>
        </p:spPr>
        <p:txBody>
          <a:bodyPr wrap="square">
            <a:spAutoFit/>
          </a:bodyPr>
          <a:lstStyle/>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一</a:t>
            </a:r>
            <a:r>
              <a:rPr lang="en-US" altLang="zh-CN" sz="3200" b="1" dirty="0" smtClean="0">
                <a:solidFill>
                  <a:schemeClr val="bg1">
                    <a:lumMod val="65000"/>
                  </a:schemeClr>
                </a:solidFill>
                <a:latin typeface="微软雅黑" pitchFamily="34" charset="-122"/>
                <a:ea typeface="微软雅黑" pitchFamily="34" charset="-122"/>
              </a:rPr>
              <a:t>.</a:t>
            </a:r>
            <a:r>
              <a:rPr lang="zh-CN" altLang="en-US" sz="3200" b="1" dirty="0" smtClean="0">
                <a:solidFill>
                  <a:schemeClr val="bg1">
                    <a:lumMod val="65000"/>
                  </a:schemeClr>
                </a:solidFill>
                <a:latin typeface="微软雅黑" pitchFamily="34" charset="-122"/>
                <a:ea typeface="微软雅黑" pitchFamily="34" charset="-122"/>
              </a:rPr>
              <a:t> 背景与形势</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二</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实践与成效</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三</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问题与挑战</a:t>
            </a:r>
          </a:p>
          <a:p>
            <a:pPr algn="ctr">
              <a:lnSpc>
                <a:spcPct val="150000"/>
              </a:lnSpc>
            </a:pPr>
            <a:r>
              <a:rPr lang="zh-CN" altLang="en-US" sz="3200" b="1" dirty="0" smtClean="0">
                <a:solidFill>
                  <a:schemeClr val="bg1">
                    <a:lumMod val="50000"/>
                  </a:schemeClr>
                </a:solidFill>
                <a:latin typeface="微软雅黑" pitchFamily="34" charset="-122"/>
                <a:ea typeface="微软雅黑" pitchFamily="34" charset="-122"/>
              </a:rPr>
              <a:t>四</a:t>
            </a:r>
            <a:r>
              <a:rPr lang="en-US" altLang="zh-CN" sz="3200" b="1" dirty="0" smtClean="0">
                <a:solidFill>
                  <a:schemeClr val="bg1">
                    <a:lumMod val="50000"/>
                  </a:schemeClr>
                </a:solidFill>
                <a:latin typeface="微软雅黑" pitchFamily="34" charset="-122"/>
                <a:ea typeface="微软雅黑" pitchFamily="34" charset="-122"/>
              </a:rPr>
              <a:t>. </a:t>
            </a:r>
            <a:r>
              <a:rPr lang="zh-CN" altLang="en-US" sz="3200" b="1" dirty="0" smtClean="0">
                <a:solidFill>
                  <a:schemeClr val="bg1">
                    <a:lumMod val="50000"/>
                  </a:schemeClr>
                </a:solidFill>
                <a:latin typeface="微软雅黑" pitchFamily="34" charset="-122"/>
                <a:ea typeface="微软雅黑" pitchFamily="34" charset="-122"/>
              </a:rPr>
              <a:t>调研与判断</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endParaRPr lang="zh-CN" altLang="en-US" sz="3200" b="1" dirty="0">
              <a:solidFill>
                <a:schemeClr val="accent1">
                  <a:lumMod val="50000"/>
                </a:schemeClr>
              </a:solidFill>
              <a:latin typeface="微软雅黑" pitchFamily="34" charset="-122"/>
              <a:ea typeface="微软雅黑" pitchFamily="34" charset="-122"/>
            </a:endParaRPr>
          </a:p>
        </p:txBody>
      </p:sp>
      <p:cxnSp>
        <p:nvCxnSpPr>
          <p:cNvPr id="4" name="直接连接符 3"/>
          <p:cNvCxnSpPr/>
          <p:nvPr/>
        </p:nvCxnSpPr>
        <p:spPr>
          <a:xfrm>
            <a:off x="0" y="985292"/>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1418"/>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14282" y="1142988"/>
            <a:ext cx="8643998" cy="3754874"/>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（一）新时代强化科学基金监督体系建设的总体思路</a:t>
            </a:r>
            <a:endParaRPr lang="en-US" altLang="zh-CN" sz="2400" b="1" dirty="0" smtClean="0">
              <a:solidFill>
                <a:schemeClr val="accent1">
                  <a:lumMod val="50000"/>
                </a:schemeClr>
              </a:solidFill>
              <a:latin typeface="微软雅黑" pitchFamily="34" charset="-122"/>
              <a:ea typeface="微软雅黑" pitchFamily="34" charset="-122"/>
            </a:endParaRPr>
          </a:p>
          <a:p>
            <a:pPr marL="457200" indent="-457200">
              <a:spcBef>
                <a:spcPts val="1200"/>
              </a:spcBef>
            </a:pPr>
            <a:r>
              <a:rPr lang="en-US" altLang="zh-CN" sz="2200" b="1" dirty="0" smtClean="0">
                <a:solidFill>
                  <a:schemeClr val="accent1">
                    <a:lumMod val="50000"/>
                  </a:schemeClr>
                </a:solidFill>
                <a:latin typeface="微软雅黑" pitchFamily="34" charset="-122"/>
                <a:ea typeface="微软雅黑" pitchFamily="34" charset="-122"/>
              </a:rPr>
              <a:t>1. </a:t>
            </a:r>
            <a:r>
              <a:rPr lang="zh-CN" altLang="en-US" sz="2200" b="1" dirty="0" smtClean="0">
                <a:solidFill>
                  <a:schemeClr val="accent1">
                    <a:lumMod val="50000"/>
                  </a:schemeClr>
                </a:solidFill>
                <a:latin typeface="微软雅黑" pitchFamily="34" charset="-122"/>
                <a:ea typeface="微软雅黑" pitchFamily="34" charset="-122"/>
              </a:rPr>
              <a:t>指导思想。</a:t>
            </a:r>
            <a:endParaRPr lang="en-US" altLang="zh-CN" sz="2200" b="1" dirty="0" smtClean="0">
              <a:solidFill>
                <a:schemeClr val="accent1">
                  <a:lumMod val="50000"/>
                </a:schemeClr>
              </a:solidFill>
              <a:latin typeface="微软雅黑" pitchFamily="34" charset="-122"/>
              <a:ea typeface="微软雅黑" pitchFamily="34" charset="-122"/>
            </a:endParaRPr>
          </a:p>
          <a:p>
            <a:pPr>
              <a:spcBef>
                <a:spcPts val="1200"/>
              </a:spcBef>
            </a:pPr>
            <a:r>
              <a:rPr lang="zh-CN" altLang="en-US" sz="1600" b="1" dirty="0" smtClean="0">
                <a:solidFill>
                  <a:schemeClr val="accent1">
                    <a:lumMod val="50000"/>
                  </a:schemeClr>
                </a:solidFill>
                <a:latin typeface="楷体" pitchFamily="49" charset="-122"/>
                <a:ea typeface="楷体" pitchFamily="49" charset="-122"/>
              </a:rPr>
              <a:t>    </a:t>
            </a:r>
            <a:r>
              <a:rPr lang="zh-CN" altLang="en-US" b="1" dirty="0" smtClean="0">
                <a:solidFill>
                  <a:schemeClr val="tx1">
                    <a:lumMod val="75000"/>
                    <a:lumOff val="25000"/>
                  </a:schemeClr>
                </a:solidFill>
                <a:latin typeface="微软雅黑" pitchFamily="34" charset="-122"/>
                <a:ea typeface="微软雅黑" pitchFamily="34" charset="-122"/>
              </a:rPr>
              <a:t>以习近平新时代中国特色社会主义思想为指导，全面贯彻落实党中央、国务院文件精神，以</a:t>
            </a:r>
            <a:r>
              <a:rPr lang="zh-CN" altLang="en-US" b="1" dirty="0" smtClean="0">
                <a:solidFill>
                  <a:srgbClr val="0070C0"/>
                </a:solidFill>
                <a:latin typeface="微软雅黑" pitchFamily="34" charset="-122"/>
                <a:ea typeface="微软雅黑" pitchFamily="34" charset="-122"/>
              </a:rPr>
              <a:t>服务支撑科学基金中心工作</a:t>
            </a:r>
            <a:r>
              <a:rPr lang="zh-CN" altLang="en-US" b="1" dirty="0" smtClean="0">
                <a:solidFill>
                  <a:schemeClr val="tx1">
                    <a:lumMod val="75000"/>
                    <a:lumOff val="25000"/>
                  </a:schemeClr>
                </a:solidFill>
                <a:latin typeface="微软雅黑" pitchFamily="34" charset="-122"/>
                <a:ea typeface="微软雅黑" pitchFamily="34" charset="-122"/>
              </a:rPr>
              <a:t>为目标，以</a:t>
            </a:r>
            <a:r>
              <a:rPr lang="zh-CN" altLang="en-US" b="1" dirty="0" smtClean="0">
                <a:solidFill>
                  <a:srgbClr val="0070C0"/>
                </a:solidFill>
                <a:latin typeface="微软雅黑" pitchFamily="34" charset="-122"/>
                <a:ea typeface="微软雅黑" pitchFamily="34" charset="-122"/>
              </a:rPr>
              <a:t>推进制度化建设</a:t>
            </a:r>
            <a:r>
              <a:rPr lang="zh-CN" altLang="en-US" b="1" dirty="0" smtClean="0">
                <a:solidFill>
                  <a:schemeClr val="tx1">
                    <a:lumMod val="75000"/>
                    <a:lumOff val="25000"/>
                  </a:schemeClr>
                </a:solidFill>
                <a:latin typeface="微软雅黑" pitchFamily="34" charset="-122"/>
                <a:ea typeface="微软雅黑" pitchFamily="34" charset="-122"/>
              </a:rPr>
              <a:t>为重点，以</a:t>
            </a:r>
            <a:r>
              <a:rPr lang="zh-CN" altLang="en-US" b="1" dirty="0" smtClean="0">
                <a:solidFill>
                  <a:srgbClr val="0070C0"/>
                </a:solidFill>
                <a:latin typeface="微软雅黑" pitchFamily="34" charset="-122"/>
                <a:ea typeface="微软雅黑" pitchFamily="34" charset="-122"/>
              </a:rPr>
              <a:t>完善优化工作机制</a:t>
            </a:r>
            <a:r>
              <a:rPr lang="zh-CN" altLang="en-US" b="1" dirty="0" smtClean="0">
                <a:solidFill>
                  <a:schemeClr val="tx1">
                    <a:lumMod val="75000"/>
                    <a:lumOff val="25000"/>
                  </a:schemeClr>
                </a:solidFill>
                <a:latin typeface="微软雅黑" pitchFamily="34" charset="-122"/>
                <a:ea typeface="微软雅黑" pitchFamily="34" charset="-122"/>
              </a:rPr>
              <a:t>为保障，遵循基础研究规律，着力营造既有利于科研人员潜心研究，又确保科研人员诚实守信、规范负责的良好学术环境，构建</a:t>
            </a:r>
            <a:r>
              <a:rPr lang="zh-CN" altLang="en-US" b="1" dirty="0" smtClean="0">
                <a:solidFill>
                  <a:srgbClr val="0070C0"/>
                </a:solidFill>
                <a:latin typeface="微软雅黑" pitchFamily="34" charset="-122"/>
                <a:ea typeface="微软雅黑" pitchFamily="34" charset="-122"/>
              </a:rPr>
              <a:t>统筹协调、全面覆盖</a:t>
            </a:r>
            <a:r>
              <a:rPr lang="zh-CN" altLang="en-US" b="1" dirty="0" smtClean="0">
                <a:solidFill>
                  <a:schemeClr val="tx1">
                    <a:lumMod val="75000"/>
                    <a:lumOff val="25000"/>
                  </a:schemeClr>
                </a:solidFill>
                <a:latin typeface="微软雅黑" pitchFamily="34" charset="-122"/>
                <a:ea typeface="微软雅黑" pitchFamily="34" charset="-122"/>
              </a:rPr>
              <a:t>的科学基金监督体系。</a:t>
            </a:r>
            <a:endParaRPr lang="en-US" altLang="zh-CN" b="1" dirty="0" smtClean="0">
              <a:solidFill>
                <a:schemeClr val="tx1">
                  <a:lumMod val="75000"/>
                  <a:lumOff val="25000"/>
                </a:schemeClr>
              </a:solidFill>
              <a:latin typeface="微软雅黑" pitchFamily="34" charset="-122"/>
              <a:ea typeface="微软雅黑" pitchFamily="34" charset="-122"/>
            </a:endParaRPr>
          </a:p>
          <a:p>
            <a:pPr>
              <a:spcBef>
                <a:spcPts val="1200"/>
              </a:spcBef>
            </a:pPr>
            <a:r>
              <a:rPr lang="en-US" altLang="zh-CN"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坚持</a:t>
            </a:r>
            <a:r>
              <a:rPr lang="zh-CN" altLang="en-US" b="1" dirty="0" smtClean="0">
                <a:solidFill>
                  <a:srgbClr val="0070C0"/>
                </a:solidFill>
                <a:latin typeface="微软雅黑" pitchFamily="34" charset="-122"/>
                <a:ea typeface="微软雅黑" pitchFamily="34" charset="-122"/>
              </a:rPr>
              <a:t>预防和惩治并举</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自律与监督并重</a:t>
            </a:r>
            <a:r>
              <a:rPr lang="zh-CN" altLang="en-US" b="1" dirty="0" smtClean="0">
                <a:solidFill>
                  <a:schemeClr val="tx1">
                    <a:lumMod val="75000"/>
                    <a:lumOff val="25000"/>
                  </a:schemeClr>
                </a:solidFill>
                <a:latin typeface="微软雅黑" pitchFamily="34" charset="-122"/>
                <a:ea typeface="微软雅黑" pitchFamily="34" charset="-122"/>
              </a:rPr>
              <a:t>，注重</a:t>
            </a:r>
            <a:r>
              <a:rPr lang="zh-CN" altLang="en-US" b="1" dirty="0" smtClean="0">
                <a:solidFill>
                  <a:srgbClr val="0070C0"/>
                </a:solidFill>
                <a:latin typeface="微软雅黑" pitchFamily="34" charset="-122"/>
                <a:ea typeface="微软雅黑" pitchFamily="34" charset="-122"/>
              </a:rPr>
              <a:t>事前</a:t>
            </a:r>
            <a:r>
              <a:rPr lang="zh-CN" altLang="en-US" b="1" dirty="0" smtClean="0">
                <a:solidFill>
                  <a:schemeClr val="tx1">
                    <a:lumMod val="75000"/>
                    <a:lumOff val="25000"/>
                  </a:schemeClr>
                </a:solidFill>
                <a:latin typeface="微软雅黑" pitchFamily="34" charset="-122"/>
                <a:ea typeface="微软雅黑" pitchFamily="34" charset="-122"/>
              </a:rPr>
              <a:t>风险防范，强化</a:t>
            </a:r>
            <a:r>
              <a:rPr lang="zh-CN" altLang="en-US" b="1" dirty="0" smtClean="0">
                <a:solidFill>
                  <a:srgbClr val="0070C0"/>
                </a:solidFill>
                <a:latin typeface="微软雅黑" pitchFamily="34" charset="-122"/>
                <a:ea typeface="微软雅黑" pitchFamily="34" charset="-122"/>
              </a:rPr>
              <a:t>事中、事后</a:t>
            </a:r>
            <a:r>
              <a:rPr lang="zh-CN" altLang="en-US" b="1" dirty="0" smtClean="0">
                <a:solidFill>
                  <a:schemeClr val="tx1">
                    <a:lumMod val="75000"/>
                    <a:lumOff val="25000"/>
                  </a:schemeClr>
                </a:solidFill>
                <a:latin typeface="微软雅黑" pitchFamily="34" charset="-122"/>
                <a:ea typeface="微软雅黑" pitchFamily="34" charset="-122"/>
              </a:rPr>
              <a:t>监督，坚持对资助</a:t>
            </a:r>
            <a:r>
              <a:rPr lang="zh-CN" altLang="en-US" b="1" dirty="0" smtClean="0">
                <a:solidFill>
                  <a:srgbClr val="0070C0"/>
                </a:solidFill>
                <a:latin typeface="微软雅黑" pitchFamily="34" charset="-122"/>
                <a:ea typeface="微软雅黑" pitchFamily="34" charset="-122"/>
              </a:rPr>
              <a:t>管理流程</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参与主体</a:t>
            </a:r>
            <a:r>
              <a:rPr lang="zh-CN" altLang="en-US" b="1" dirty="0" smtClean="0">
                <a:solidFill>
                  <a:schemeClr val="tx1">
                    <a:lumMod val="75000"/>
                    <a:lumOff val="25000"/>
                  </a:schemeClr>
                </a:solidFill>
                <a:latin typeface="微软雅黑" pitchFamily="34" charset="-122"/>
                <a:ea typeface="微软雅黑" pitchFamily="34" charset="-122"/>
              </a:rPr>
              <a:t>全覆盖，坚持以零容忍的态度严厉惩治违规违纪和科研不端行为，</a:t>
            </a:r>
            <a:r>
              <a:rPr lang="zh-CN" altLang="en-US" b="1" dirty="0" smtClean="0">
                <a:solidFill>
                  <a:srgbClr val="0070C0"/>
                </a:solidFill>
                <a:latin typeface="微软雅黑" pitchFamily="34" charset="-122"/>
                <a:ea typeface="微软雅黑" pitchFamily="34" charset="-122"/>
              </a:rPr>
              <a:t>让遵规守信者一路绿灯</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违规失信者处处受限</a:t>
            </a:r>
            <a:r>
              <a:rPr lang="zh-CN" altLang="en-US" b="1" dirty="0" smtClean="0">
                <a:solidFill>
                  <a:schemeClr val="tx1">
                    <a:lumMod val="75000"/>
                    <a:lumOff val="25000"/>
                  </a:schemeClr>
                </a:solidFill>
                <a:latin typeface="微软雅黑" pitchFamily="34" charset="-122"/>
                <a:ea typeface="微软雅黑" pitchFamily="34" charset="-122"/>
              </a:rPr>
              <a:t>，保障资助项目资金安全，维护科学基金公平、公正的声誉和形象。</a:t>
            </a:r>
            <a:endParaRPr lang="zh-CN" altLang="en-US" sz="1600" b="1" dirty="0" smtClean="0">
              <a:solidFill>
                <a:schemeClr val="accent1">
                  <a:lumMod val="50000"/>
                </a:schemeClr>
              </a:solidFill>
              <a:latin typeface="楷体" pitchFamily="49" charset="-122"/>
              <a:ea typeface="楷体" pitchFamily="49" charset="-122"/>
            </a:endParaRPr>
          </a:p>
        </p:txBody>
      </p:sp>
      <p:cxnSp>
        <p:nvCxnSpPr>
          <p:cNvPr id="4" name="直接连接符 3"/>
          <p:cNvCxnSpPr/>
          <p:nvPr/>
        </p:nvCxnSpPr>
        <p:spPr>
          <a:xfrm>
            <a:off x="0" y="913284"/>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1418"/>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14282" y="1142988"/>
            <a:ext cx="8643998" cy="2446824"/>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（一）新时代强化科学基金监督体系建设的总体思路</a:t>
            </a:r>
            <a:endParaRPr lang="en-US" altLang="zh-CN" b="1" dirty="0" smtClean="0">
              <a:solidFill>
                <a:schemeClr val="accent1">
                  <a:lumMod val="50000"/>
                </a:schemeClr>
              </a:solidFill>
              <a:latin typeface="微软雅黑" pitchFamily="34" charset="-122"/>
              <a:ea typeface="微软雅黑" pitchFamily="34" charset="-122"/>
            </a:endParaRPr>
          </a:p>
          <a:p>
            <a:pPr>
              <a:spcBef>
                <a:spcPts val="1200"/>
              </a:spcBef>
            </a:pPr>
            <a:r>
              <a:rPr lang="en-US" altLang="zh-CN" sz="2200" b="1" dirty="0" smtClean="0">
                <a:solidFill>
                  <a:schemeClr val="accent1">
                    <a:lumMod val="50000"/>
                  </a:schemeClr>
                </a:solidFill>
                <a:latin typeface="微软雅黑" pitchFamily="34" charset="-122"/>
                <a:ea typeface="微软雅黑" pitchFamily="34" charset="-122"/>
              </a:rPr>
              <a:t>2. </a:t>
            </a:r>
            <a:r>
              <a:rPr lang="zh-CN" altLang="en-US" sz="2200" b="1" dirty="0" smtClean="0">
                <a:solidFill>
                  <a:schemeClr val="accent1">
                    <a:lumMod val="50000"/>
                  </a:schemeClr>
                </a:solidFill>
                <a:latin typeface="微软雅黑" pitchFamily="34" charset="-122"/>
                <a:ea typeface="微软雅黑" pitchFamily="34" charset="-122"/>
              </a:rPr>
              <a:t>基本原则。</a:t>
            </a:r>
          </a:p>
          <a:p>
            <a:pPr lvl="1">
              <a:spcBef>
                <a:spcPts val="1200"/>
              </a:spcBef>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rPr>
              <a:t>统筹推进，突出重点。</a:t>
            </a:r>
          </a:p>
          <a:p>
            <a:pPr lvl="1">
              <a:spcBef>
                <a:spcPts val="600"/>
              </a:spcBef>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rPr>
              <a:t>权责明晰，分层分级。</a:t>
            </a:r>
          </a:p>
          <a:p>
            <a:pPr lvl="1">
              <a:spcBef>
                <a:spcPts val="600"/>
              </a:spcBef>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rPr>
              <a:t>创新方式，多措并举。</a:t>
            </a:r>
          </a:p>
          <a:p>
            <a:pPr lvl="1">
              <a:spcBef>
                <a:spcPts val="600"/>
              </a:spcBef>
              <a:buFont typeface="Wingdings" pitchFamily="2" charset="2"/>
              <a:buChar char="Ø"/>
            </a:pPr>
            <a:r>
              <a:rPr lang="zh-CN" altLang="en-US" b="1" dirty="0" smtClean="0">
                <a:solidFill>
                  <a:schemeClr val="accent1">
                    <a:lumMod val="50000"/>
                  </a:schemeClr>
                </a:solidFill>
                <a:latin typeface="微软雅黑" pitchFamily="34" charset="-122"/>
                <a:ea typeface="微软雅黑" pitchFamily="34" charset="-122"/>
              </a:rPr>
              <a:t>运用结果，以监促管。</a:t>
            </a:r>
          </a:p>
        </p:txBody>
      </p:sp>
      <p:cxnSp>
        <p:nvCxnSpPr>
          <p:cNvPr id="4" name="直接连接符 3"/>
          <p:cNvCxnSpPr/>
          <p:nvPr/>
        </p:nvCxnSpPr>
        <p:spPr>
          <a:xfrm>
            <a:off x="0" y="913284"/>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一</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背景与形势</a:t>
            </a:r>
          </a:p>
        </p:txBody>
      </p:sp>
      <p:sp>
        <p:nvSpPr>
          <p:cNvPr id="5" name="矩形 4"/>
          <p:cNvSpPr/>
          <p:nvPr/>
        </p:nvSpPr>
        <p:spPr>
          <a:xfrm>
            <a:off x="357158" y="1066606"/>
            <a:ext cx="8429684" cy="3862596"/>
          </a:xfrm>
          <a:prstGeom prst="rect">
            <a:avLst/>
          </a:prstGeom>
        </p:spPr>
        <p:txBody>
          <a:bodyPr wrap="square">
            <a:spAutoFit/>
          </a:bodyPr>
          <a:lstStyle/>
          <a:p>
            <a:pPr>
              <a:lnSpc>
                <a:spcPts val="3000"/>
              </a:lnSpc>
              <a:spcBef>
                <a:spcPts val="1200"/>
              </a:spcBef>
            </a:pPr>
            <a:r>
              <a:rPr lang="zh-CN" altLang="en-US" sz="2000" b="1" dirty="0" smtClean="0">
                <a:solidFill>
                  <a:schemeClr val="tx2">
                    <a:lumMod val="75000"/>
                  </a:schemeClr>
                </a:solidFill>
                <a:latin typeface="微软雅黑" pitchFamily="34" charset="-122"/>
                <a:ea typeface="微软雅黑" pitchFamily="34" charset="-122"/>
              </a:rPr>
              <a:t>    为提升科学基金资助活动的质量和效能，防范廉政风险，确保财政资金安全，推进卓越管理，国家自然科学基金委员会（以下简称基金委）自成立以来不断建立健全“</a:t>
            </a:r>
            <a:r>
              <a:rPr lang="zh-CN" altLang="en-US" sz="2000" b="1" dirty="0" smtClean="0">
                <a:solidFill>
                  <a:srgbClr val="0070C0"/>
                </a:solidFill>
                <a:latin typeface="微软雅黑" pitchFamily="34" charset="-122"/>
                <a:ea typeface="微软雅黑" pitchFamily="34" charset="-122"/>
              </a:rPr>
              <a:t>决策、执行、监督、咨询</a:t>
            </a:r>
            <a:r>
              <a:rPr lang="zh-CN" altLang="en-US" sz="2000" b="1" dirty="0" smtClean="0">
                <a:solidFill>
                  <a:schemeClr val="tx2">
                    <a:lumMod val="75000"/>
                  </a:schemeClr>
                </a:solidFill>
                <a:latin typeface="微软雅黑" pitchFamily="34" charset="-122"/>
                <a:ea typeface="微软雅黑" pitchFamily="34" charset="-122"/>
              </a:rPr>
              <a:t>”相互协调的科学基金管理体系。</a:t>
            </a:r>
            <a:endParaRPr lang="en-US" altLang="zh-CN" sz="2000" b="1" dirty="0" smtClean="0">
              <a:solidFill>
                <a:schemeClr val="tx2">
                  <a:lumMod val="75000"/>
                </a:schemeClr>
              </a:solidFill>
              <a:latin typeface="微软雅黑" pitchFamily="34" charset="-122"/>
              <a:ea typeface="微软雅黑" pitchFamily="34" charset="-122"/>
            </a:endParaRPr>
          </a:p>
          <a:p>
            <a:pPr>
              <a:lnSpc>
                <a:spcPts val="3000"/>
              </a:lnSpc>
              <a:spcBef>
                <a:spcPts val="1200"/>
              </a:spcBef>
            </a:pPr>
            <a:r>
              <a:rPr lang="en-US" altLang="zh-CN" sz="2000"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作为四大管理体系之一，科学基金监督工作在委党组的高度重视下，多年来为积极营造和维护良好的学术生态，保障科学基金事业持续健康发展发挥了重要作用。</a:t>
            </a:r>
            <a:endParaRPr lang="en-US" altLang="zh-CN" sz="2000" b="1" dirty="0" smtClean="0">
              <a:solidFill>
                <a:schemeClr val="tx2">
                  <a:lumMod val="75000"/>
                </a:schemeClr>
              </a:solidFill>
              <a:latin typeface="微软雅黑" pitchFamily="34" charset="-122"/>
              <a:ea typeface="微软雅黑" pitchFamily="34" charset="-122"/>
            </a:endParaRPr>
          </a:p>
          <a:p>
            <a:pPr>
              <a:lnSpc>
                <a:spcPts val="3000"/>
              </a:lnSpc>
              <a:spcBef>
                <a:spcPts val="1200"/>
              </a:spcBef>
            </a:pPr>
            <a:r>
              <a:rPr lang="en-US" altLang="zh-CN" sz="2000" b="1" dirty="0" smtClean="0">
                <a:solidFill>
                  <a:schemeClr val="tx2">
                    <a:lumMod val="75000"/>
                  </a:schemeClr>
                </a:solidFill>
                <a:latin typeface="微软雅黑" pitchFamily="34" charset="-122"/>
                <a:ea typeface="微软雅黑" pitchFamily="34" charset="-122"/>
              </a:rPr>
              <a:t>     </a:t>
            </a:r>
            <a:r>
              <a:rPr lang="zh-CN" altLang="en-US" sz="2000" b="1" dirty="0" smtClean="0">
                <a:solidFill>
                  <a:schemeClr val="tx2">
                    <a:lumMod val="75000"/>
                  </a:schemeClr>
                </a:solidFill>
                <a:latin typeface="微软雅黑" pitchFamily="34" charset="-122"/>
                <a:ea typeface="微软雅黑" pitchFamily="34" charset="-122"/>
              </a:rPr>
              <a:t>立足新时代、开启新征程，面对新的形势与需求，推进与完善科学基金监督体系建设已成为当前重要和紧迫的任务。</a:t>
            </a:r>
            <a:endParaRPr lang="zh-CN" altLang="en-US" sz="2000" b="1" dirty="0" smtClean="0">
              <a:solidFill>
                <a:schemeClr val="accent1">
                  <a:lumMod val="50000"/>
                </a:schemeClr>
              </a:solidFill>
              <a:latin typeface="微软雅黑" pitchFamily="34" charset="-122"/>
              <a:ea typeface="微软雅黑" pitchFamily="34" charset="-122"/>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2877711"/>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（一）新时代强化科学基金监督体系建设的总体思路</a:t>
            </a:r>
            <a:endParaRPr lang="en-US" altLang="zh-CN" sz="2400" b="1" dirty="0" smtClean="0">
              <a:solidFill>
                <a:srgbClr val="800000"/>
              </a:solidFill>
              <a:latin typeface="微软雅黑" pitchFamily="34" charset="-122"/>
              <a:ea typeface="微软雅黑" pitchFamily="34" charset="-122"/>
            </a:endParaRPr>
          </a:p>
          <a:p>
            <a:pPr>
              <a:spcBef>
                <a:spcPts val="600"/>
              </a:spcBef>
            </a:pPr>
            <a:r>
              <a:rPr lang="en-US" altLang="zh-CN" sz="2200" b="1" dirty="0" smtClean="0">
                <a:solidFill>
                  <a:schemeClr val="accent1">
                    <a:lumMod val="50000"/>
                  </a:schemeClr>
                </a:solidFill>
                <a:latin typeface="微软雅黑" pitchFamily="34" charset="-122"/>
                <a:ea typeface="微软雅黑" pitchFamily="34" charset="-122"/>
              </a:rPr>
              <a:t>3. </a:t>
            </a:r>
            <a:r>
              <a:rPr lang="zh-CN" altLang="en-US" sz="2200" b="1" dirty="0" smtClean="0">
                <a:solidFill>
                  <a:schemeClr val="accent1">
                    <a:lumMod val="50000"/>
                  </a:schemeClr>
                </a:solidFill>
                <a:latin typeface="微软雅黑" pitchFamily="34" charset="-122"/>
                <a:ea typeface="微软雅黑" pitchFamily="34" charset="-122"/>
              </a:rPr>
              <a:t>监督机制</a:t>
            </a:r>
            <a:endParaRPr lang="en-US" altLang="zh-CN" sz="2200" b="1" dirty="0" smtClean="0">
              <a:solidFill>
                <a:schemeClr val="accent1">
                  <a:lumMod val="50000"/>
                </a:schemeClr>
              </a:solidFill>
              <a:latin typeface="微软雅黑" pitchFamily="34" charset="-122"/>
              <a:ea typeface="微软雅黑" pitchFamily="34" charset="-122"/>
            </a:endParaRPr>
          </a:p>
          <a:p>
            <a:pPr marL="457200" indent="-457200">
              <a:spcBef>
                <a:spcPts val="600"/>
              </a:spcBef>
            </a:pPr>
            <a:r>
              <a:rPr lang="zh-CN" altLang="en-US" sz="2000" b="1" dirty="0" smtClean="0">
                <a:solidFill>
                  <a:schemeClr val="accent1">
                    <a:lumMod val="50000"/>
                  </a:schemeClr>
                </a:solidFill>
                <a:latin typeface="微软雅黑" pitchFamily="34" charset="-122"/>
                <a:ea typeface="微软雅黑" pitchFamily="34" charset="-122"/>
              </a:rPr>
              <a:t>（</a:t>
            </a:r>
            <a:r>
              <a:rPr lang="en-US" altLang="zh-CN" sz="2000" b="1" dirty="0" smtClean="0">
                <a:solidFill>
                  <a:schemeClr val="accent1">
                    <a:lumMod val="50000"/>
                  </a:schemeClr>
                </a:solidFill>
                <a:latin typeface="微软雅黑" pitchFamily="34" charset="-122"/>
                <a:ea typeface="微软雅黑" pitchFamily="34" charset="-122"/>
              </a:rPr>
              <a:t>1</a:t>
            </a:r>
            <a:r>
              <a:rPr lang="zh-CN" altLang="en-US" sz="2000" b="1" dirty="0" smtClean="0">
                <a:solidFill>
                  <a:schemeClr val="accent1">
                    <a:lumMod val="50000"/>
                  </a:schemeClr>
                </a:solidFill>
                <a:latin typeface="微软雅黑" pitchFamily="34" charset="-122"/>
                <a:ea typeface="微软雅黑" pitchFamily="34" charset="-122"/>
              </a:rPr>
              <a:t>）监督对象</a:t>
            </a:r>
            <a:r>
              <a:rPr lang="zh-CN" altLang="en-US" sz="2000" b="1" dirty="0">
                <a:solidFill>
                  <a:schemeClr val="accent1">
                    <a:lumMod val="50000"/>
                  </a:schemeClr>
                </a:solidFill>
                <a:latin typeface="微软雅黑" pitchFamily="34" charset="-122"/>
                <a:ea typeface="微软雅黑" pitchFamily="34" charset="-122"/>
              </a:rPr>
              <a:t>与</a:t>
            </a:r>
            <a:r>
              <a:rPr lang="zh-CN" altLang="en-US" sz="2000" b="1" dirty="0" smtClean="0">
                <a:solidFill>
                  <a:schemeClr val="accent1">
                    <a:lumMod val="50000"/>
                  </a:schemeClr>
                </a:solidFill>
                <a:latin typeface="微软雅黑" pitchFamily="34" charset="-122"/>
                <a:ea typeface="微软雅黑" pitchFamily="34" charset="-122"/>
              </a:rPr>
              <a:t>内容。</a:t>
            </a:r>
            <a:endParaRPr lang="en-US" altLang="zh-CN" sz="2000" b="1" dirty="0" smtClean="0">
              <a:solidFill>
                <a:schemeClr val="accent1">
                  <a:lumMod val="50000"/>
                </a:schemeClr>
              </a:solidFill>
              <a:latin typeface="微软雅黑" pitchFamily="34" charset="-122"/>
              <a:ea typeface="微软雅黑" pitchFamily="34" charset="-122"/>
            </a:endParaRPr>
          </a:p>
          <a:p>
            <a:pPr marL="360000" lvl="1" indent="-28575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对</a:t>
            </a:r>
            <a:r>
              <a:rPr lang="zh-CN" altLang="en-US" b="1" dirty="0">
                <a:solidFill>
                  <a:schemeClr val="tx1">
                    <a:lumMod val="75000"/>
                    <a:lumOff val="25000"/>
                  </a:schemeClr>
                </a:solidFill>
                <a:latin typeface="微软雅黑" pitchFamily="34" charset="-122"/>
                <a:ea typeface="微软雅黑" pitchFamily="34" charset="-122"/>
              </a:rPr>
              <a:t>科学基金</a:t>
            </a:r>
            <a:r>
              <a:rPr lang="zh-CN" altLang="en-US" b="1" dirty="0">
                <a:solidFill>
                  <a:srgbClr val="0070C0"/>
                </a:solidFill>
                <a:latin typeface="微软雅黑" pitchFamily="34" charset="-122"/>
                <a:ea typeface="微软雅黑" pitchFamily="34" charset="-122"/>
              </a:rPr>
              <a:t>依托单位</a:t>
            </a:r>
            <a:r>
              <a:rPr lang="zh-CN" altLang="en-US" b="1" dirty="0">
                <a:solidFill>
                  <a:schemeClr val="tx1">
                    <a:lumMod val="75000"/>
                    <a:lumOff val="25000"/>
                  </a:schemeClr>
                </a:solidFill>
                <a:latin typeface="微软雅黑" pitchFamily="34" charset="-122"/>
                <a:ea typeface="微软雅黑" pitchFamily="34" charset="-122"/>
              </a:rPr>
              <a:t>在科学基金主体责任落实、内控制度建立、项目执行及资金使用的管理等履职尽责和科研诚信情况进行监督；</a:t>
            </a:r>
          </a:p>
          <a:p>
            <a:pPr marL="360000" lvl="1" indent="-28575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对</a:t>
            </a:r>
            <a:r>
              <a:rPr lang="zh-CN" altLang="en-US" b="1" dirty="0">
                <a:solidFill>
                  <a:schemeClr val="tx1">
                    <a:lumMod val="75000"/>
                    <a:lumOff val="25000"/>
                  </a:schemeClr>
                </a:solidFill>
                <a:latin typeface="微软雅黑" pitchFamily="34" charset="-122"/>
                <a:ea typeface="微软雅黑" pitchFamily="34" charset="-122"/>
              </a:rPr>
              <a:t>科学基金资助项目</a:t>
            </a:r>
            <a:r>
              <a:rPr lang="zh-CN" altLang="en-US" b="1" dirty="0">
                <a:solidFill>
                  <a:srgbClr val="0070C0"/>
                </a:solidFill>
                <a:latin typeface="微软雅黑" pitchFamily="34" charset="-122"/>
                <a:ea typeface="微软雅黑" pitchFamily="34" charset="-122"/>
              </a:rPr>
              <a:t>申请人、承担人、评审专家</a:t>
            </a:r>
            <a:r>
              <a:rPr lang="zh-CN" altLang="en-US" b="1" dirty="0">
                <a:solidFill>
                  <a:schemeClr val="tx1">
                    <a:lumMod val="75000"/>
                    <a:lumOff val="25000"/>
                  </a:schemeClr>
                </a:solidFill>
                <a:latin typeface="微软雅黑" pitchFamily="34" charset="-122"/>
                <a:ea typeface="微软雅黑" pitchFamily="34" charset="-122"/>
              </a:rPr>
              <a:t>等科学技术人员在科学基金资助活动过程中履职尽责和科研诚信情况进行监督；</a:t>
            </a:r>
          </a:p>
          <a:p>
            <a:pPr marL="360000" lvl="1" indent="-28575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对</a:t>
            </a:r>
            <a:r>
              <a:rPr lang="zh-CN" altLang="en-US" b="1" dirty="0">
                <a:solidFill>
                  <a:srgbClr val="0070C0"/>
                </a:solidFill>
                <a:latin typeface="微软雅黑" pitchFamily="34" charset="-122"/>
                <a:ea typeface="微软雅黑" pitchFamily="34" charset="-122"/>
              </a:rPr>
              <a:t>基金委工作人员</a:t>
            </a:r>
            <a:r>
              <a:rPr lang="zh-CN" altLang="en-US" b="1" dirty="0">
                <a:solidFill>
                  <a:schemeClr val="tx1">
                    <a:lumMod val="75000"/>
                    <a:lumOff val="25000"/>
                  </a:schemeClr>
                </a:solidFill>
                <a:latin typeface="微软雅黑" pitchFamily="34" charset="-122"/>
                <a:ea typeface="微软雅黑" pitchFamily="34" charset="-122"/>
              </a:rPr>
              <a:t>在科学基金资助活动过程中的履职尽责和科研诚信情况进行监督</a:t>
            </a:r>
            <a:r>
              <a:rPr lang="zh-CN" altLang="en-US" b="1" dirty="0" smtClean="0">
                <a:solidFill>
                  <a:schemeClr val="tx1">
                    <a:lumMod val="75000"/>
                    <a:lumOff val="25000"/>
                  </a:schemeClr>
                </a:solidFill>
                <a:latin typeface="微软雅黑" pitchFamily="34" charset="-122"/>
                <a:ea typeface="微软雅黑" pitchFamily="34" charset="-122"/>
              </a:rPr>
              <a:t>。</a:t>
            </a:r>
            <a:endParaRPr lang="en-US" altLang="zh-CN" b="1" dirty="0" smtClean="0">
              <a:solidFill>
                <a:schemeClr val="tx1">
                  <a:lumMod val="75000"/>
                  <a:lumOff val="25000"/>
                </a:schemeClr>
              </a:solidFill>
              <a:latin typeface="微软雅黑" pitchFamily="34" charset="-122"/>
              <a:ea typeface="微软雅黑" pitchFamily="34" charset="-122"/>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4416594"/>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（一）新时代强化科学基金监督体系建设的总体思路</a:t>
            </a:r>
            <a:endParaRPr lang="en-US" altLang="zh-CN" sz="2400" b="1" dirty="0" smtClean="0">
              <a:solidFill>
                <a:srgbClr val="800000"/>
              </a:solidFill>
              <a:latin typeface="微软雅黑" pitchFamily="34" charset="-122"/>
              <a:ea typeface="微软雅黑" pitchFamily="34" charset="-122"/>
            </a:endParaRPr>
          </a:p>
          <a:p>
            <a:pPr>
              <a:spcBef>
                <a:spcPts val="600"/>
              </a:spcBef>
            </a:pPr>
            <a:r>
              <a:rPr lang="en-US" altLang="zh-CN" sz="2200" b="1" dirty="0" smtClean="0">
                <a:solidFill>
                  <a:schemeClr val="accent1">
                    <a:lumMod val="50000"/>
                  </a:schemeClr>
                </a:solidFill>
                <a:latin typeface="微软雅黑" pitchFamily="34" charset="-122"/>
                <a:ea typeface="微软雅黑" pitchFamily="34" charset="-122"/>
              </a:rPr>
              <a:t>3. </a:t>
            </a:r>
            <a:r>
              <a:rPr lang="zh-CN" altLang="en-US" sz="2200" b="1" dirty="0" smtClean="0">
                <a:solidFill>
                  <a:schemeClr val="accent1">
                    <a:lumMod val="50000"/>
                  </a:schemeClr>
                </a:solidFill>
                <a:latin typeface="微软雅黑" pitchFamily="34" charset="-122"/>
                <a:ea typeface="微软雅黑" pitchFamily="34" charset="-122"/>
              </a:rPr>
              <a:t>监督机制</a:t>
            </a:r>
            <a:endParaRPr lang="en-US" altLang="zh-CN" sz="2200" b="1" dirty="0" smtClean="0">
              <a:solidFill>
                <a:schemeClr val="accent1">
                  <a:lumMod val="50000"/>
                </a:schemeClr>
              </a:solidFill>
              <a:latin typeface="微软雅黑" pitchFamily="34" charset="-122"/>
              <a:ea typeface="微软雅黑" pitchFamily="34" charset="-122"/>
            </a:endParaRPr>
          </a:p>
          <a:p>
            <a:pPr>
              <a:spcBef>
                <a:spcPts val="1200"/>
              </a:spcBef>
            </a:pPr>
            <a:r>
              <a:rPr lang="zh-CN" altLang="en-US" sz="2000" b="1" dirty="0" smtClean="0">
                <a:solidFill>
                  <a:schemeClr val="accent1">
                    <a:lumMod val="50000"/>
                  </a:schemeClr>
                </a:solidFill>
                <a:latin typeface="微软雅黑" pitchFamily="34" charset="-122"/>
                <a:ea typeface="微软雅黑" pitchFamily="34" charset="-122"/>
              </a:rPr>
              <a:t>（</a:t>
            </a:r>
            <a:r>
              <a:rPr lang="en-US" altLang="zh-CN" sz="2000" b="1" dirty="0" smtClean="0">
                <a:solidFill>
                  <a:schemeClr val="accent1">
                    <a:lumMod val="50000"/>
                  </a:schemeClr>
                </a:solidFill>
                <a:latin typeface="微软雅黑" pitchFamily="34" charset="-122"/>
                <a:ea typeface="微软雅黑" pitchFamily="34" charset="-122"/>
              </a:rPr>
              <a:t>2</a:t>
            </a:r>
            <a:r>
              <a:rPr lang="zh-CN" altLang="en-US" sz="2000" b="1" dirty="0" smtClean="0">
                <a:solidFill>
                  <a:schemeClr val="accent1">
                    <a:lumMod val="50000"/>
                  </a:schemeClr>
                </a:solidFill>
                <a:latin typeface="微软雅黑" pitchFamily="34" charset="-122"/>
                <a:ea typeface="微软雅黑" pitchFamily="34" charset="-122"/>
              </a:rPr>
              <a:t>）实施主体。</a:t>
            </a:r>
          </a:p>
          <a:p>
            <a:pPr marL="0" lvl="1">
              <a:spcBef>
                <a:spcPts val="1200"/>
              </a:spcBef>
              <a:buFont typeface="Wingdings" pitchFamily="2" charset="2"/>
              <a:buChar char="l"/>
            </a:pPr>
            <a:r>
              <a:rPr lang="zh-CN" altLang="en-US" sz="1600"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监委会</a:t>
            </a:r>
            <a:r>
              <a:rPr lang="zh-CN" altLang="en-US" sz="1600" b="1" dirty="0" smtClean="0">
                <a:solidFill>
                  <a:schemeClr val="tx1">
                    <a:lumMod val="75000"/>
                    <a:lumOff val="25000"/>
                  </a:schemeClr>
                </a:solidFill>
                <a:latin typeface="微软雅黑" pitchFamily="34" charset="-122"/>
                <a:ea typeface="微软雅黑" pitchFamily="34" charset="-122"/>
              </a:rPr>
              <a:t>：推进科学</a:t>
            </a:r>
            <a:r>
              <a:rPr lang="zh-CN" altLang="en-US" sz="1600" b="1" dirty="0">
                <a:solidFill>
                  <a:schemeClr val="tx1">
                    <a:lumMod val="75000"/>
                    <a:lumOff val="25000"/>
                  </a:schemeClr>
                </a:solidFill>
                <a:latin typeface="微软雅黑" pitchFamily="34" charset="-122"/>
                <a:ea typeface="微软雅黑" pitchFamily="34" charset="-122"/>
              </a:rPr>
              <a:t>基金科研</a:t>
            </a:r>
            <a:r>
              <a:rPr lang="zh-CN" altLang="en-US" sz="1600" b="1" dirty="0" smtClean="0">
                <a:solidFill>
                  <a:schemeClr val="tx1">
                    <a:lumMod val="75000"/>
                    <a:lumOff val="25000"/>
                  </a:schemeClr>
                </a:solidFill>
                <a:latin typeface="微软雅黑" pitchFamily="34" charset="-122"/>
                <a:ea typeface="微软雅黑" pitchFamily="34" charset="-122"/>
              </a:rPr>
              <a:t>诚信建设；调查处理投诉举报</a:t>
            </a:r>
            <a:r>
              <a:rPr lang="zh-CN" altLang="en-US" sz="1600" b="1" dirty="0">
                <a:solidFill>
                  <a:schemeClr val="tx1">
                    <a:lumMod val="75000"/>
                    <a:lumOff val="25000"/>
                  </a:schemeClr>
                </a:solidFill>
                <a:latin typeface="微软雅黑" pitchFamily="34" charset="-122"/>
                <a:ea typeface="微软雅黑" pitchFamily="34" charset="-122"/>
              </a:rPr>
              <a:t>；对科学基金项目申请、评审等关键环节进行监督；会同诚信</a:t>
            </a:r>
            <a:r>
              <a:rPr lang="zh-CN" altLang="en-US" sz="1600" b="1" dirty="0" smtClean="0">
                <a:solidFill>
                  <a:schemeClr val="tx1">
                    <a:lumMod val="75000"/>
                    <a:lumOff val="25000"/>
                  </a:schemeClr>
                </a:solidFill>
                <a:latin typeface="微软雅黑" pitchFamily="34" charset="-122"/>
                <a:ea typeface="微软雅黑" pitchFamily="34" charset="-122"/>
              </a:rPr>
              <a:t>办建立健全监督</a:t>
            </a:r>
            <a:r>
              <a:rPr lang="zh-CN" altLang="en-US" sz="1600" b="1" dirty="0">
                <a:solidFill>
                  <a:schemeClr val="tx1">
                    <a:lumMod val="75000"/>
                    <a:lumOff val="25000"/>
                  </a:schemeClr>
                </a:solidFill>
                <a:latin typeface="微软雅黑" pitchFamily="34" charset="-122"/>
                <a:ea typeface="微软雅黑" pitchFamily="34" charset="-122"/>
              </a:rPr>
              <a:t>规章制度，开展科学道德宣传、教育及有关活动等</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marL="0" lvl="1">
              <a:spcBef>
                <a:spcPts val="600"/>
              </a:spcBef>
              <a:buFont typeface="Wingdings" pitchFamily="2" charset="2"/>
              <a:buChar char="l"/>
            </a:pPr>
            <a:r>
              <a:rPr lang="zh-CN" altLang="en-US" sz="1600"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诚信办</a:t>
            </a:r>
            <a:r>
              <a:rPr lang="zh-CN" altLang="en-US" sz="1600" b="1" dirty="0" smtClean="0">
                <a:solidFill>
                  <a:schemeClr val="tx1">
                    <a:lumMod val="75000"/>
                    <a:lumOff val="25000"/>
                  </a:schemeClr>
                </a:solidFill>
                <a:latin typeface="微软雅黑" pitchFamily="34" charset="-122"/>
                <a:ea typeface="微软雅黑" pitchFamily="34" charset="-122"/>
              </a:rPr>
              <a:t>：研提科学</a:t>
            </a:r>
            <a:r>
              <a:rPr lang="zh-CN" altLang="en-US" sz="1600" b="1" dirty="0">
                <a:solidFill>
                  <a:schemeClr val="tx1">
                    <a:lumMod val="75000"/>
                    <a:lumOff val="25000"/>
                  </a:schemeClr>
                </a:solidFill>
                <a:latin typeface="微软雅黑" pitchFamily="34" charset="-122"/>
                <a:ea typeface="微软雅黑" pitchFamily="34" charset="-122"/>
              </a:rPr>
              <a:t>基金监督体系总体建设</a:t>
            </a:r>
            <a:r>
              <a:rPr lang="zh-CN" altLang="en-US" sz="1600" b="1" dirty="0" smtClean="0">
                <a:solidFill>
                  <a:schemeClr val="tx1">
                    <a:lumMod val="75000"/>
                    <a:lumOff val="25000"/>
                  </a:schemeClr>
                </a:solidFill>
                <a:latin typeface="微软雅黑" pitchFamily="34" charset="-122"/>
                <a:ea typeface="微软雅黑" pitchFamily="34" charset="-122"/>
              </a:rPr>
              <a:t>方案，牵头</a:t>
            </a:r>
            <a:r>
              <a:rPr lang="zh-CN" altLang="en-US" sz="1600" b="1" dirty="0">
                <a:solidFill>
                  <a:schemeClr val="tx1">
                    <a:lumMod val="75000"/>
                    <a:lumOff val="25000"/>
                  </a:schemeClr>
                </a:solidFill>
                <a:latin typeface="微软雅黑" pitchFamily="34" charset="-122"/>
                <a:ea typeface="微软雅黑" pitchFamily="34" charset="-122"/>
              </a:rPr>
              <a:t>建立健全监督</a:t>
            </a:r>
            <a:r>
              <a:rPr lang="zh-CN" altLang="en-US" sz="1600" b="1" dirty="0" smtClean="0">
                <a:solidFill>
                  <a:schemeClr val="tx1">
                    <a:lumMod val="75000"/>
                    <a:lumOff val="25000"/>
                  </a:schemeClr>
                </a:solidFill>
                <a:latin typeface="微软雅黑" pitchFamily="34" charset="-122"/>
                <a:ea typeface="微软雅黑" pitchFamily="34" charset="-122"/>
              </a:rPr>
              <a:t>规章制度，组织</a:t>
            </a:r>
            <a:r>
              <a:rPr lang="zh-CN" altLang="en-US" sz="1600" b="1" dirty="0">
                <a:solidFill>
                  <a:schemeClr val="tx1">
                    <a:lumMod val="75000"/>
                    <a:lumOff val="25000"/>
                  </a:schemeClr>
                </a:solidFill>
                <a:latin typeface="微软雅黑" pitchFamily="34" charset="-122"/>
                <a:ea typeface="微软雅黑" pitchFamily="34" charset="-122"/>
              </a:rPr>
              <a:t>或</a:t>
            </a:r>
            <a:r>
              <a:rPr lang="zh-CN" altLang="en-US" sz="1600" b="1" dirty="0" smtClean="0">
                <a:solidFill>
                  <a:schemeClr val="tx1">
                    <a:lumMod val="75000"/>
                    <a:lumOff val="25000"/>
                  </a:schemeClr>
                </a:solidFill>
                <a:latin typeface="微软雅黑" pitchFamily="34" charset="-122"/>
                <a:ea typeface="微软雅黑" pitchFamily="34" charset="-122"/>
              </a:rPr>
              <a:t>协调对外</a:t>
            </a:r>
            <a:r>
              <a:rPr lang="zh-CN" altLang="en-US" sz="1600" b="1" dirty="0">
                <a:solidFill>
                  <a:schemeClr val="tx1">
                    <a:lumMod val="75000"/>
                    <a:lumOff val="25000"/>
                  </a:schemeClr>
                </a:solidFill>
                <a:latin typeface="微软雅黑" pitchFamily="34" charset="-122"/>
                <a:ea typeface="微软雅黑" pitchFamily="34" charset="-122"/>
              </a:rPr>
              <a:t>监督</a:t>
            </a:r>
            <a:r>
              <a:rPr lang="zh-CN" altLang="en-US" sz="1600" b="1" dirty="0" smtClean="0">
                <a:solidFill>
                  <a:schemeClr val="tx1">
                    <a:lumMod val="75000"/>
                    <a:lumOff val="25000"/>
                  </a:schemeClr>
                </a:solidFill>
                <a:latin typeface="微软雅黑" pitchFamily="34" charset="-122"/>
                <a:ea typeface="微软雅黑" pitchFamily="34" charset="-122"/>
              </a:rPr>
              <a:t>工作，汇编教育</a:t>
            </a:r>
            <a:r>
              <a:rPr lang="zh-CN" altLang="en-US" sz="1600" b="1" dirty="0">
                <a:solidFill>
                  <a:schemeClr val="tx1">
                    <a:lumMod val="75000"/>
                    <a:lumOff val="25000"/>
                  </a:schemeClr>
                </a:solidFill>
                <a:latin typeface="微软雅黑" pitchFamily="34" charset="-122"/>
                <a:ea typeface="微软雅黑" pitchFamily="34" charset="-122"/>
              </a:rPr>
              <a:t>和</a:t>
            </a:r>
            <a:r>
              <a:rPr lang="zh-CN" altLang="en-US" sz="1600" b="1" dirty="0" smtClean="0">
                <a:solidFill>
                  <a:schemeClr val="tx1">
                    <a:lumMod val="75000"/>
                    <a:lumOff val="25000"/>
                  </a:schemeClr>
                </a:solidFill>
                <a:latin typeface="微软雅黑" pitchFamily="34" charset="-122"/>
                <a:ea typeface="微软雅黑" pitchFamily="34" charset="-122"/>
              </a:rPr>
              <a:t>宣传资料，推进落实</a:t>
            </a:r>
            <a:r>
              <a:rPr lang="zh-CN" altLang="en-US" sz="1600" b="1" dirty="0">
                <a:solidFill>
                  <a:schemeClr val="tx1">
                    <a:lumMod val="75000"/>
                    <a:lumOff val="25000"/>
                  </a:schemeClr>
                </a:solidFill>
                <a:latin typeface="微软雅黑" pitchFamily="34" charset="-122"/>
                <a:ea typeface="微软雅黑" pitchFamily="34" charset="-122"/>
              </a:rPr>
              <a:t>依托单位的主体</a:t>
            </a:r>
            <a:r>
              <a:rPr lang="zh-CN" altLang="en-US" sz="1600" b="1" dirty="0" smtClean="0">
                <a:solidFill>
                  <a:schemeClr val="tx1">
                    <a:lumMod val="75000"/>
                    <a:lumOff val="25000"/>
                  </a:schemeClr>
                </a:solidFill>
                <a:latin typeface="微软雅黑" pitchFamily="34" charset="-122"/>
                <a:ea typeface="微软雅黑" pitchFamily="34" charset="-122"/>
              </a:rPr>
              <a:t>责任，查处投诉举报。</a:t>
            </a:r>
            <a:endParaRPr lang="en-US" altLang="zh-CN" sz="1600" b="1" dirty="0" smtClean="0">
              <a:solidFill>
                <a:schemeClr val="tx1">
                  <a:lumMod val="75000"/>
                  <a:lumOff val="25000"/>
                </a:schemeClr>
              </a:solidFill>
              <a:latin typeface="微软雅黑" pitchFamily="34" charset="-122"/>
              <a:ea typeface="微软雅黑" pitchFamily="34" charset="-122"/>
            </a:endParaRPr>
          </a:p>
          <a:p>
            <a:pPr marL="0" lvl="1">
              <a:spcBef>
                <a:spcPts val="600"/>
              </a:spcBef>
              <a:buFont typeface="Wingdings" pitchFamily="2" charset="2"/>
              <a:buChar char="l"/>
            </a:pPr>
            <a:r>
              <a:rPr lang="zh-CN" altLang="en-US" sz="1600"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机关</a:t>
            </a:r>
            <a:r>
              <a:rPr lang="zh-CN" altLang="en-US" b="1" dirty="0">
                <a:solidFill>
                  <a:srgbClr val="0070C0"/>
                </a:solidFill>
                <a:latin typeface="微软雅黑" pitchFamily="34" charset="-122"/>
                <a:ea typeface="微软雅黑" pitchFamily="34" charset="-122"/>
              </a:rPr>
              <a:t>党委（纪委</a:t>
            </a:r>
            <a:r>
              <a:rPr lang="zh-CN" altLang="en-US" b="1" dirty="0" smtClean="0">
                <a:solidFill>
                  <a:srgbClr val="0070C0"/>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：加强</a:t>
            </a:r>
            <a:r>
              <a:rPr lang="zh-CN" altLang="en-US" sz="1600" b="1" dirty="0">
                <a:solidFill>
                  <a:schemeClr val="tx1">
                    <a:lumMod val="75000"/>
                    <a:lumOff val="25000"/>
                  </a:schemeClr>
                </a:solidFill>
                <a:latin typeface="微软雅黑" pitchFamily="34" charset="-122"/>
                <a:ea typeface="微软雅黑" pitchFamily="34" charset="-122"/>
              </a:rPr>
              <a:t>党风廉政建设与宣传教育，加强风险防控和对内监督</a:t>
            </a:r>
            <a:r>
              <a:rPr lang="zh-CN" altLang="en-US" sz="1600" b="1" dirty="0" smtClean="0">
                <a:solidFill>
                  <a:schemeClr val="tx1">
                    <a:lumMod val="75000"/>
                    <a:lumOff val="25000"/>
                  </a:schemeClr>
                </a:solidFill>
                <a:latin typeface="微软雅黑" pitchFamily="34" charset="-122"/>
                <a:ea typeface="微软雅黑" pitchFamily="34" charset="-122"/>
              </a:rPr>
              <a:t>，对</a:t>
            </a:r>
            <a:r>
              <a:rPr lang="zh-CN" altLang="en-US" sz="1600" b="1" dirty="0">
                <a:solidFill>
                  <a:schemeClr val="tx1">
                    <a:lumMod val="75000"/>
                    <a:lumOff val="25000"/>
                  </a:schemeClr>
                </a:solidFill>
                <a:latin typeface="微软雅黑" pitchFamily="34" charset="-122"/>
                <a:ea typeface="微软雅黑" pitchFamily="34" charset="-122"/>
              </a:rPr>
              <a:t>涉及基金委工作人员在科学基金资助活动中违规违纪的举报进行调查处理。</a:t>
            </a:r>
          </a:p>
          <a:p>
            <a:pPr marL="0" lvl="1">
              <a:spcBef>
                <a:spcPts val="600"/>
              </a:spcBef>
              <a:buFont typeface="Wingdings" pitchFamily="2" charset="2"/>
              <a:buChar char="l"/>
            </a:pPr>
            <a:r>
              <a:rPr lang="zh-CN" altLang="en-US" sz="1600"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各</a:t>
            </a:r>
            <a:r>
              <a:rPr lang="zh-CN" altLang="en-US" b="1" dirty="0">
                <a:solidFill>
                  <a:srgbClr val="0070C0"/>
                </a:solidFill>
                <a:latin typeface="微软雅黑" pitchFamily="34" charset="-122"/>
                <a:ea typeface="微软雅黑" pitchFamily="34" charset="-122"/>
              </a:rPr>
              <a:t>相关局（室</a:t>
            </a:r>
            <a:r>
              <a:rPr lang="zh-CN" altLang="en-US" b="1" dirty="0" smtClean="0">
                <a:solidFill>
                  <a:srgbClr val="0070C0"/>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：制定和解释科学</a:t>
            </a:r>
            <a:r>
              <a:rPr lang="zh-CN" altLang="en-US" sz="1600" b="1" dirty="0">
                <a:solidFill>
                  <a:schemeClr val="tx1">
                    <a:lumMod val="75000"/>
                    <a:lumOff val="25000"/>
                  </a:schemeClr>
                </a:solidFill>
                <a:latin typeface="微软雅黑" pitchFamily="34" charset="-122"/>
                <a:ea typeface="微软雅黑" pitchFamily="34" charset="-122"/>
              </a:rPr>
              <a:t>基金政策、规划、计划以及资助项目和资金管理</a:t>
            </a:r>
            <a:r>
              <a:rPr lang="zh-CN" altLang="en-US" sz="1600" b="1" dirty="0" smtClean="0">
                <a:solidFill>
                  <a:schemeClr val="tx1">
                    <a:lumMod val="75000"/>
                    <a:lumOff val="25000"/>
                  </a:schemeClr>
                </a:solidFill>
                <a:latin typeface="微软雅黑" pitchFamily="34" charset="-122"/>
                <a:ea typeface="微软雅黑" pitchFamily="34" charset="-122"/>
              </a:rPr>
              <a:t>规章制度，</a:t>
            </a:r>
            <a:r>
              <a:rPr lang="zh-CN" altLang="en-US" sz="1600" b="1" dirty="0">
                <a:solidFill>
                  <a:schemeClr val="tx1">
                    <a:lumMod val="75000"/>
                    <a:lumOff val="25000"/>
                  </a:schemeClr>
                </a:solidFill>
                <a:latin typeface="微软雅黑" pitchFamily="34" charset="-122"/>
                <a:ea typeface="微软雅黑" pitchFamily="34" charset="-122"/>
              </a:rPr>
              <a:t>负责科学基金项目绩效评估、科研信用体系建立等工作。</a:t>
            </a:r>
          </a:p>
          <a:p>
            <a:pPr marL="0" lvl="1">
              <a:spcBef>
                <a:spcPts val="600"/>
              </a:spcBef>
              <a:buFont typeface="Wingdings" pitchFamily="2" charset="2"/>
              <a:buChar char="l"/>
            </a:pPr>
            <a:r>
              <a:rPr lang="zh-CN" altLang="en-US" sz="1600"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各</a:t>
            </a:r>
            <a:r>
              <a:rPr lang="zh-CN" altLang="en-US" b="1" dirty="0">
                <a:solidFill>
                  <a:srgbClr val="0070C0"/>
                </a:solidFill>
                <a:latin typeface="微软雅黑" pitchFamily="34" charset="-122"/>
                <a:ea typeface="微软雅黑" pitchFamily="34" charset="-122"/>
              </a:rPr>
              <a:t>科学</a:t>
            </a:r>
            <a:r>
              <a:rPr lang="zh-CN" altLang="en-US" b="1" dirty="0" smtClean="0">
                <a:solidFill>
                  <a:srgbClr val="0070C0"/>
                </a:solidFill>
                <a:latin typeface="微软雅黑" pitchFamily="34" charset="-122"/>
                <a:ea typeface="微软雅黑" pitchFamily="34" charset="-122"/>
              </a:rPr>
              <a:t>部</a:t>
            </a:r>
            <a:r>
              <a:rPr lang="zh-CN" altLang="en-US" sz="1600" b="1" dirty="0" smtClean="0">
                <a:solidFill>
                  <a:schemeClr val="tx1">
                    <a:lumMod val="75000"/>
                    <a:lumOff val="25000"/>
                  </a:schemeClr>
                </a:solidFill>
                <a:latin typeface="微软雅黑" pitchFamily="34" charset="-122"/>
                <a:ea typeface="微软雅黑" pitchFamily="34" charset="-122"/>
              </a:rPr>
              <a:t>：在</a:t>
            </a:r>
            <a:r>
              <a:rPr lang="zh-CN" altLang="en-US" sz="1600" b="1" dirty="0">
                <a:solidFill>
                  <a:schemeClr val="tx1">
                    <a:lumMod val="75000"/>
                    <a:lumOff val="25000"/>
                  </a:schemeClr>
                </a:solidFill>
                <a:latin typeface="微软雅黑" pitchFamily="34" charset="-122"/>
                <a:ea typeface="微软雅黑" pitchFamily="34" charset="-122"/>
              </a:rPr>
              <a:t>科学基金资助活动中履行管理和监督责任。密切配合委内有关部门，共同推进科学基金监督体系建设。</a:t>
            </a:r>
            <a:endParaRPr lang="zh-CN" altLang="en-US" sz="1600" b="1" dirty="0" smtClean="0">
              <a:solidFill>
                <a:schemeClr val="tx1">
                  <a:lumMod val="75000"/>
                  <a:lumOff val="25000"/>
                </a:schemeClr>
              </a:solidFill>
              <a:latin typeface="微软雅黑" pitchFamily="34" charset="-122"/>
              <a:ea typeface="微软雅黑" pitchFamily="34" charset="-122"/>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1415772"/>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（一）新时代强化科学基金监督体系建设的总体思路</a:t>
            </a:r>
            <a:endParaRPr lang="en-US" altLang="zh-CN" sz="2400" b="1" dirty="0" smtClean="0">
              <a:solidFill>
                <a:srgbClr val="800000"/>
              </a:solidFill>
              <a:latin typeface="微软雅黑" pitchFamily="34" charset="-122"/>
              <a:ea typeface="微软雅黑" pitchFamily="34" charset="-122"/>
            </a:endParaRPr>
          </a:p>
          <a:p>
            <a:pPr>
              <a:spcBef>
                <a:spcPts val="1200"/>
              </a:spcBef>
            </a:pPr>
            <a:r>
              <a:rPr lang="en-US" altLang="zh-CN" sz="2200" b="1" dirty="0" smtClean="0">
                <a:solidFill>
                  <a:schemeClr val="accent1">
                    <a:lumMod val="50000"/>
                  </a:schemeClr>
                </a:solidFill>
                <a:latin typeface="微软雅黑" pitchFamily="34" charset="-122"/>
                <a:ea typeface="微软雅黑" pitchFamily="34" charset="-122"/>
              </a:rPr>
              <a:t>3. </a:t>
            </a:r>
            <a:r>
              <a:rPr lang="zh-CN" altLang="en-US" sz="2200" b="1" dirty="0" smtClean="0">
                <a:solidFill>
                  <a:schemeClr val="accent1">
                    <a:lumMod val="50000"/>
                  </a:schemeClr>
                </a:solidFill>
                <a:latin typeface="微软雅黑" pitchFamily="34" charset="-122"/>
                <a:ea typeface="微软雅黑" pitchFamily="34" charset="-122"/>
              </a:rPr>
              <a:t>监督机制</a:t>
            </a:r>
            <a:endParaRPr lang="en-US" altLang="zh-CN" sz="2200" b="1" dirty="0" smtClean="0">
              <a:solidFill>
                <a:schemeClr val="accent1">
                  <a:lumMod val="50000"/>
                </a:schemeClr>
              </a:solidFill>
              <a:latin typeface="微软雅黑" pitchFamily="34" charset="-122"/>
              <a:ea typeface="微软雅黑" pitchFamily="34" charset="-122"/>
            </a:endParaRPr>
          </a:p>
          <a:p>
            <a:pPr>
              <a:spcBef>
                <a:spcPts val="1200"/>
              </a:spcBef>
            </a:pPr>
            <a:r>
              <a:rPr lang="zh-CN" altLang="en-US" sz="2000" b="1" dirty="0" smtClean="0">
                <a:solidFill>
                  <a:schemeClr val="accent1">
                    <a:lumMod val="50000"/>
                  </a:schemeClr>
                </a:solidFill>
                <a:latin typeface="微软雅黑" pitchFamily="34" charset="-122"/>
                <a:ea typeface="微软雅黑" pitchFamily="34" charset="-122"/>
              </a:rPr>
              <a:t>（</a:t>
            </a:r>
            <a:r>
              <a:rPr lang="en-US" altLang="zh-CN" sz="2000" b="1" dirty="0" smtClean="0">
                <a:solidFill>
                  <a:schemeClr val="accent1">
                    <a:lumMod val="50000"/>
                  </a:schemeClr>
                </a:solidFill>
                <a:latin typeface="微软雅黑" pitchFamily="34" charset="-122"/>
                <a:ea typeface="微软雅黑" pitchFamily="34" charset="-122"/>
              </a:rPr>
              <a:t>3</a:t>
            </a:r>
            <a:r>
              <a:rPr lang="zh-CN" altLang="en-US" sz="2000" b="1" dirty="0" smtClean="0">
                <a:solidFill>
                  <a:schemeClr val="accent1">
                    <a:lumMod val="50000"/>
                  </a:schemeClr>
                </a:solidFill>
                <a:latin typeface="微软雅黑" pitchFamily="34" charset="-122"/>
                <a:ea typeface="微软雅黑" pitchFamily="34" charset="-122"/>
              </a:rPr>
              <a:t>）监督方式。</a:t>
            </a:r>
            <a:endParaRPr lang="en-US" altLang="zh-CN" sz="2000" b="1" dirty="0" smtClean="0">
              <a:solidFill>
                <a:schemeClr val="accent1">
                  <a:lumMod val="50000"/>
                </a:schemeClr>
              </a:solidFill>
              <a:latin typeface="微软雅黑" pitchFamily="34" charset="-122"/>
              <a:ea typeface="微软雅黑" pitchFamily="34" charset="-122"/>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286380" y="2470378"/>
            <a:ext cx="3714744" cy="1461939"/>
          </a:xfrm>
          <a:prstGeom prst="rect">
            <a:avLst/>
          </a:prstGeom>
        </p:spPr>
        <p:txBody>
          <a:bodyPr wrap="square">
            <a:spAutoFit/>
          </a:bodyPr>
          <a:lstStyle/>
          <a:p>
            <a:pPr marL="457200" indent="-457200">
              <a:spcBef>
                <a:spcPts val="600"/>
              </a:spcBef>
              <a:buFont typeface="Wingdings" pitchFamily="2" charset="2"/>
              <a:buChar char="Ø"/>
            </a:pPr>
            <a:r>
              <a:rPr lang="zh-CN" altLang="en-US" sz="2000" b="1" dirty="0" smtClean="0">
                <a:solidFill>
                  <a:srgbClr val="A50021"/>
                </a:solidFill>
                <a:latin typeface="微软雅黑" pitchFamily="34" charset="-122"/>
                <a:ea typeface="微软雅黑" pitchFamily="34" charset="-122"/>
              </a:rPr>
              <a:t>加强问题导向型监督</a:t>
            </a:r>
          </a:p>
          <a:p>
            <a:pPr marL="742950" lvl="1"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完善举报线索管理</a:t>
            </a:r>
            <a:r>
              <a:rPr lang="zh-CN" altLang="en-US" dirty="0" smtClean="0">
                <a:solidFill>
                  <a:schemeClr val="tx1">
                    <a:lumMod val="75000"/>
                    <a:lumOff val="25000"/>
                  </a:schemeClr>
                </a:solidFill>
                <a:latin typeface="微软雅黑" pitchFamily="34" charset="-122"/>
                <a:ea typeface="微软雅黑" pitchFamily="34" charset="-122"/>
              </a:rPr>
              <a:t>。</a:t>
            </a:r>
            <a:endParaRPr lang="zh-CN" altLang="en-US" b="1" dirty="0" smtClean="0">
              <a:solidFill>
                <a:schemeClr val="tx1">
                  <a:lumMod val="75000"/>
                  <a:lumOff val="25000"/>
                </a:schemeClr>
              </a:solidFill>
              <a:latin typeface="微软雅黑" pitchFamily="34" charset="-122"/>
              <a:ea typeface="微软雅黑" pitchFamily="34" charset="-122"/>
            </a:endParaRPr>
          </a:p>
          <a:p>
            <a:pPr marL="742950" lvl="1"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改进调查工作机制</a:t>
            </a:r>
            <a:r>
              <a:rPr lang="zh-CN" altLang="en-US" dirty="0" smtClean="0">
                <a:solidFill>
                  <a:schemeClr val="tx1">
                    <a:lumMod val="75000"/>
                    <a:lumOff val="25000"/>
                  </a:schemeClr>
                </a:solidFill>
                <a:latin typeface="微软雅黑" pitchFamily="34" charset="-122"/>
                <a:ea typeface="微软雅黑" pitchFamily="34" charset="-122"/>
              </a:rPr>
              <a:t>。</a:t>
            </a:r>
            <a:endParaRPr lang="zh-CN" altLang="en-US" b="1" dirty="0" smtClean="0">
              <a:solidFill>
                <a:schemeClr val="tx1">
                  <a:lumMod val="75000"/>
                  <a:lumOff val="25000"/>
                </a:schemeClr>
              </a:solidFill>
              <a:latin typeface="微软雅黑" pitchFamily="34" charset="-122"/>
              <a:ea typeface="微软雅黑" pitchFamily="34" charset="-122"/>
            </a:endParaRPr>
          </a:p>
          <a:p>
            <a:pPr marL="742950" lvl="1"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营造规范举报氛围</a:t>
            </a:r>
            <a:r>
              <a:rPr lang="zh-CN" altLang="en-US" dirty="0" smtClean="0">
                <a:solidFill>
                  <a:schemeClr val="tx1">
                    <a:lumMod val="75000"/>
                    <a:lumOff val="25000"/>
                  </a:schemeClr>
                </a:solidFill>
                <a:latin typeface="微软雅黑" pitchFamily="34" charset="-122"/>
                <a:ea typeface="微软雅黑" pitchFamily="34" charset="-122"/>
              </a:rPr>
              <a:t>。</a:t>
            </a:r>
            <a:endParaRPr lang="en-US" altLang="zh-CN" b="1" dirty="0" smtClean="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142844" y="2470378"/>
            <a:ext cx="4929222" cy="1815882"/>
          </a:xfrm>
          <a:prstGeom prst="rect">
            <a:avLst/>
          </a:prstGeom>
        </p:spPr>
        <p:txBody>
          <a:bodyPr wrap="square">
            <a:spAutoFit/>
          </a:bodyPr>
          <a:lstStyle/>
          <a:p>
            <a:pPr marL="457200" indent="-457200">
              <a:spcBef>
                <a:spcPts val="600"/>
              </a:spcBef>
              <a:buFont typeface="Wingdings" pitchFamily="2" charset="2"/>
              <a:buChar char="Ø"/>
            </a:pPr>
            <a:r>
              <a:rPr lang="zh-CN" altLang="en-US" sz="2000" b="1" dirty="0" smtClean="0">
                <a:solidFill>
                  <a:srgbClr val="A50021"/>
                </a:solidFill>
                <a:latin typeface="微软雅黑" pitchFamily="34" charset="-122"/>
                <a:ea typeface="微软雅黑" pitchFamily="34" charset="-122"/>
              </a:rPr>
              <a:t>谋划主动型监督</a:t>
            </a:r>
          </a:p>
          <a:p>
            <a:pPr marL="742950" lvl="1"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开展全流程、全覆盖、无禁区监督</a:t>
            </a:r>
            <a:r>
              <a:rPr lang="zh-CN" altLang="en-US" dirty="0" smtClean="0">
                <a:solidFill>
                  <a:schemeClr val="tx1">
                    <a:lumMod val="75000"/>
                    <a:lumOff val="25000"/>
                  </a:schemeClr>
                </a:solidFill>
                <a:latin typeface="微软雅黑" pitchFamily="34" charset="-122"/>
                <a:ea typeface="微软雅黑" pitchFamily="34" charset="-122"/>
              </a:rPr>
              <a:t>。</a:t>
            </a:r>
            <a:endParaRPr lang="zh-CN" altLang="en-US" b="1" dirty="0" smtClean="0">
              <a:solidFill>
                <a:schemeClr val="tx1">
                  <a:lumMod val="75000"/>
                  <a:lumOff val="25000"/>
                </a:schemeClr>
              </a:solidFill>
              <a:latin typeface="微软雅黑" pitchFamily="34" charset="-122"/>
              <a:ea typeface="微软雅黑" pitchFamily="34" charset="-122"/>
            </a:endParaRPr>
          </a:p>
          <a:p>
            <a:pPr marL="742950" lvl="1"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聚焦关键环节和责任主体</a:t>
            </a:r>
            <a:r>
              <a:rPr lang="zh-CN" altLang="en-US" dirty="0" smtClean="0">
                <a:solidFill>
                  <a:schemeClr val="tx1">
                    <a:lumMod val="75000"/>
                    <a:lumOff val="25000"/>
                  </a:schemeClr>
                </a:solidFill>
                <a:latin typeface="微软雅黑" pitchFamily="34" charset="-122"/>
                <a:ea typeface="微软雅黑" pitchFamily="34" charset="-122"/>
              </a:rPr>
              <a:t>。</a:t>
            </a:r>
            <a:endParaRPr lang="zh-CN" altLang="en-US" b="1" dirty="0" smtClean="0">
              <a:solidFill>
                <a:schemeClr val="tx1">
                  <a:lumMod val="75000"/>
                  <a:lumOff val="25000"/>
                </a:schemeClr>
              </a:solidFill>
              <a:latin typeface="微软雅黑" pitchFamily="34" charset="-122"/>
              <a:ea typeface="微软雅黑" pitchFamily="34" charset="-122"/>
            </a:endParaRPr>
          </a:p>
          <a:p>
            <a:pPr marL="742950" lvl="1"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创新监督方式和工作机制</a:t>
            </a:r>
            <a:r>
              <a:rPr lang="zh-CN" altLang="en-US" dirty="0" smtClean="0">
                <a:solidFill>
                  <a:schemeClr val="tx1">
                    <a:lumMod val="75000"/>
                    <a:lumOff val="25000"/>
                  </a:schemeClr>
                </a:solidFill>
                <a:latin typeface="微软雅黑" pitchFamily="34" charset="-122"/>
                <a:ea typeface="微软雅黑" pitchFamily="34" charset="-122"/>
              </a:rPr>
              <a:t>。</a:t>
            </a:r>
            <a:endParaRPr lang="zh-CN" altLang="en-US" b="1" dirty="0" smtClean="0">
              <a:solidFill>
                <a:schemeClr val="tx1">
                  <a:lumMod val="75000"/>
                  <a:lumOff val="25000"/>
                </a:schemeClr>
              </a:solidFill>
              <a:latin typeface="微软雅黑" pitchFamily="34" charset="-122"/>
              <a:ea typeface="微软雅黑" pitchFamily="34" charset="-122"/>
            </a:endParaRPr>
          </a:p>
          <a:p>
            <a:pPr marL="742950" lvl="1"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注重端口前移和事前防范</a:t>
            </a:r>
            <a:r>
              <a:rPr lang="zh-CN" altLang="en-US" dirty="0" smtClean="0">
                <a:solidFill>
                  <a:schemeClr val="tx1">
                    <a:lumMod val="75000"/>
                    <a:lumOff val="25000"/>
                  </a:schemeClr>
                </a:solidFill>
                <a:latin typeface="微软雅黑" pitchFamily="34" charset="-122"/>
                <a:ea typeface="微软雅黑" pitchFamily="34" charset="-122"/>
              </a:rPr>
              <a:t>。</a:t>
            </a:r>
          </a:p>
        </p:txBody>
      </p:sp>
      <p:sp>
        <p:nvSpPr>
          <p:cNvPr id="8" name="矩形 7"/>
          <p:cNvSpPr/>
          <p:nvPr/>
        </p:nvSpPr>
        <p:spPr>
          <a:xfrm>
            <a:off x="4643438" y="2541816"/>
            <a:ext cx="142876" cy="16920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5458"/>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323528" y="1235864"/>
            <a:ext cx="4321999" cy="754053"/>
          </a:xfrm>
          <a:prstGeom prst="rect">
            <a:avLst/>
          </a:prstGeom>
        </p:spPr>
        <p:txBody>
          <a:bodyPr wrap="square">
            <a:spAutoFit/>
          </a:bodyPr>
          <a:lstStyle/>
          <a:p>
            <a:endParaRPr lang="en-US" altLang="zh-CN" b="1" dirty="0" smtClean="0">
              <a:solidFill>
                <a:schemeClr val="accent1">
                  <a:lumMod val="50000"/>
                </a:schemeClr>
              </a:solidFill>
              <a:latin typeface="微软雅黑" pitchFamily="34" charset="-122"/>
              <a:ea typeface="微软雅黑" pitchFamily="34" charset="-122"/>
            </a:endParaRPr>
          </a:p>
          <a:p>
            <a:pPr marL="457200" indent="-457200">
              <a:spcBef>
                <a:spcPts val="600"/>
              </a:spcBef>
            </a:pPr>
            <a:r>
              <a:rPr lang="en-US" altLang="zh-CN" sz="2000" b="1" dirty="0" smtClean="0">
                <a:solidFill>
                  <a:schemeClr val="accent1">
                    <a:lumMod val="50000"/>
                  </a:schemeClr>
                </a:solidFill>
                <a:latin typeface="微软雅黑" pitchFamily="34" charset="-122"/>
                <a:ea typeface="微软雅黑" pitchFamily="34" charset="-122"/>
              </a:rPr>
              <a:t>    </a:t>
            </a:r>
            <a:endParaRPr lang="en-US" altLang="zh-CN" b="1" dirty="0">
              <a:solidFill>
                <a:schemeClr val="accent1">
                  <a:lumMod val="50000"/>
                </a:schemeClr>
              </a:solidFill>
              <a:latin typeface="微软雅黑" pitchFamily="34" charset="-122"/>
              <a:ea typeface="微软雅黑" pitchFamily="34" charset="-122"/>
            </a:endParaRPr>
          </a:p>
        </p:txBody>
      </p:sp>
      <p:cxnSp>
        <p:nvCxnSpPr>
          <p:cNvPr id="4" name="直接连接符 3"/>
          <p:cNvCxnSpPr/>
          <p:nvPr/>
        </p:nvCxnSpPr>
        <p:spPr>
          <a:xfrm>
            <a:off x="0" y="913284"/>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4282" y="1214426"/>
            <a:ext cx="8715436" cy="2200602"/>
          </a:xfrm>
          <a:prstGeom prst="rect">
            <a:avLst/>
          </a:prstGeom>
        </p:spPr>
        <p:txBody>
          <a:bodyPr wrap="square">
            <a:spAutoFit/>
          </a:bodyPr>
          <a:lstStyle/>
          <a:p>
            <a:pPr marL="0" lvl="1">
              <a:spcBef>
                <a:spcPts val="600"/>
              </a:spcBef>
            </a:pPr>
            <a:r>
              <a:rPr lang="en-US" altLang="zh-CN" sz="2200" b="1" dirty="0" smtClean="0">
                <a:solidFill>
                  <a:schemeClr val="accent1">
                    <a:lumMod val="50000"/>
                  </a:schemeClr>
                </a:solidFill>
                <a:latin typeface="微软雅黑" pitchFamily="34" charset="-122"/>
                <a:ea typeface="微软雅黑" pitchFamily="34" charset="-122"/>
              </a:rPr>
              <a:t>4. </a:t>
            </a:r>
            <a:r>
              <a:rPr lang="zh-CN" altLang="en-US" sz="2200" b="1" dirty="0" smtClean="0">
                <a:solidFill>
                  <a:schemeClr val="accent1">
                    <a:lumMod val="50000"/>
                  </a:schemeClr>
                </a:solidFill>
                <a:latin typeface="微软雅黑" pitchFamily="34" charset="-122"/>
                <a:ea typeface="微软雅黑" pitchFamily="34" charset="-122"/>
              </a:rPr>
              <a:t>强化监督结果运用。</a:t>
            </a:r>
            <a:endParaRPr lang="en-US" altLang="zh-CN" sz="2200" b="1" dirty="0" smtClean="0">
              <a:solidFill>
                <a:schemeClr val="accent1">
                  <a:lumMod val="50000"/>
                </a:schemeClr>
              </a:solidFill>
              <a:latin typeface="微软雅黑" pitchFamily="34" charset="-122"/>
              <a:ea typeface="微软雅黑" pitchFamily="34" charset="-122"/>
            </a:endParaRPr>
          </a:p>
          <a:p>
            <a:pPr marL="742950" lvl="2"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完善问责机制，形成威慑和警示教育作用。</a:t>
            </a:r>
          </a:p>
          <a:p>
            <a:pPr marL="742950" lvl="2"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加强结果反馈，着力落实问题整改。</a:t>
            </a:r>
          </a:p>
          <a:p>
            <a:pPr marL="742950" lvl="2"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突出参考服务功能，服务科学基金资助管理和决策。</a:t>
            </a:r>
          </a:p>
          <a:p>
            <a:pPr marL="742950" lvl="2"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推进科研信用体系建设，逐步建立守信激励和失信惩戒机制。</a:t>
            </a:r>
            <a:endParaRPr lang="en-US" altLang="zh-CN" b="1" dirty="0" smtClean="0">
              <a:solidFill>
                <a:schemeClr val="tx1">
                  <a:lumMod val="75000"/>
                  <a:lumOff val="25000"/>
                </a:schemeClr>
              </a:solidFill>
              <a:latin typeface="微软雅黑" pitchFamily="34" charset="-122"/>
              <a:ea typeface="微软雅黑" pitchFamily="34" charset="-122"/>
            </a:endParaRPr>
          </a:p>
          <a:p>
            <a:pPr marL="742950" lvl="2" indent="-285750">
              <a:spcBef>
                <a:spcPts val="600"/>
              </a:spcBef>
              <a:buFont typeface="Wingdings" panose="05000000000000000000" pitchFamily="2" charset="2"/>
              <a:buChar char="l"/>
            </a:pPr>
            <a:r>
              <a:rPr lang="zh-CN" altLang="en-US" b="1" dirty="0" smtClean="0">
                <a:solidFill>
                  <a:schemeClr val="tx1">
                    <a:lumMod val="75000"/>
                    <a:lumOff val="25000"/>
                  </a:schemeClr>
                </a:solidFill>
                <a:latin typeface="微软雅黑" pitchFamily="34" charset="-122"/>
                <a:ea typeface="微软雅黑" pitchFamily="34" charset="-122"/>
              </a:rPr>
              <a:t>强化联动处理，形成监督合力。</a:t>
            </a:r>
            <a:endParaRPr lang="en-US" altLang="zh-CN"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668857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678198" cy="3985706"/>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（二）下一阶段重点工作</a:t>
            </a:r>
            <a:endParaRPr lang="en-US" altLang="zh-CN" sz="2400" b="1" dirty="0" smtClean="0">
              <a:solidFill>
                <a:srgbClr val="800000"/>
              </a:solidFill>
              <a:latin typeface="微软雅黑" pitchFamily="34" charset="-122"/>
              <a:ea typeface="微软雅黑" pitchFamily="34" charset="-122"/>
            </a:endParaRPr>
          </a:p>
          <a:p>
            <a:pPr>
              <a:spcBef>
                <a:spcPts val="1800"/>
              </a:spcBef>
            </a:pPr>
            <a:r>
              <a:rPr lang="en-US" altLang="zh-CN" sz="2400" b="1" dirty="0" smtClean="0">
                <a:solidFill>
                  <a:schemeClr val="accent1">
                    <a:lumMod val="50000"/>
                  </a:schemeClr>
                </a:solidFill>
                <a:latin typeface="微软雅黑" pitchFamily="34" charset="-122"/>
                <a:ea typeface="微软雅黑" pitchFamily="34" charset="-122"/>
              </a:rPr>
              <a:t>1. </a:t>
            </a:r>
            <a:r>
              <a:rPr lang="zh-CN" altLang="en-US" sz="2400" b="1" dirty="0" smtClean="0">
                <a:solidFill>
                  <a:schemeClr val="accent1">
                    <a:lumMod val="50000"/>
                  </a:schemeClr>
                </a:solidFill>
                <a:latin typeface="微软雅黑" pitchFamily="34" charset="-122"/>
                <a:ea typeface="微软雅黑" pitchFamily="34" charset="-122"/>
              </a:rPr>
              <a:t>建立科学基金监督工作统筹协调机制</a:t>
            </a:r>
            <a:endParaRPr lang="en-US" altLang="zh-CN" sz="2400" b="1" dirty="0" smtClean="0">
              <a:solidFill>
                <a:schemeClr val="accent1">
                  <a:lumMod val="50000"/>
                </a:schemeClr>
              </a:solidFill>
              <a:latin typeface="微软雅黑" pitchFamily="34" charset="-122"/>
              <a:ea typeface="微软雅黑" pitchFamily="34" charset="-122"/>
            </a:endParaRPr>
          </a:p>
          <a:p>
            <a:pPr marL="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加强对科学基金监督工作的宏观领导和统筹协调，确保科学基金监督体系的高效率、高质量运转，保障监督成果的应用。</a:t>
            </a:r>
            <a:endParaRPr lang="en-US" altLang="zh-CN" b="1" dirty="0" smtClean="0">
              <a:solidFill>
                <a:schemeClr val="tx1">
                  <a:lumMod val="75000"/>
                  <a:lumOff val="25000"/>
                </a:schemeClr>
              </a:solidFill>
              <a:latin typeface="微软雅黑" pitchFamily="34" charset="-122"/>
              <a:ea typeface="微软雅黑" pitchFamily="34" charset="-122"/>
            </a:endParaRPr>
          </a:p>
          <a:p>
            <a:pPr>
              <a:spcBef>
                <a:spcPts val="1800"/>
              </a:spcBef>
            </a:pPr>
            <a:r>
              <a:rPr lang="en-US" altLang="zh-CN" sz="2400" b="1" dirty="0" smtClean="0">
                <a:solidFill>
                  <a:schemeClr val="accent1">
                    <a:lumMod val="50000"/>
                  </a:schemeClr>
                </a:solidFill>
                <a:latin typeface="微软雅黑" pitchFamily="34" charset="-122"/>
                <a:ea typeface="微软雅黑" pitchFamily="34" charset="-122"/>
              </a:rPr>
              <a:t>2. </a:t>
            </a:r>
            <a:r>
              <a:rPr lang="zh-CN" altLang="en-US" sz="2400" b="1" dirty="0" smtClean="0">
                <a:solidFill>
                  <a:schemeClr val="accent1">
                    <a:lumMod val="50000"/>
                  </a:schemeClr>
                </a:solidFill>
                <a:latin typeface="微软雅黑" pitchFamily="34" charset="-122"/>
                <a:ea typeface="微软雅黑" pitchFamily="34" charset="-122"/>
              </a:rPr>
              <a:t>继续加强科学基金监督工作制度建设</a:t>
            </a:r>
            <a:endParaRPr lang="en-US" altLang="zh-CN" sz="2400" b="1" dirty="0" smtClean="0">
              <a:solidFill>
                <a:schemeClr val="accent1">
                  <a:lumMod val="50000"/>
                </a:schemeClr>
              </a:solidFill>
              <a:latin typeface="微软雅黑" pitchFamily="34" charset="-122"/>
              <a:ea typeface="微软雅黑" pitchFamily="34" charset="-122"/>
            </a:endParaRPr>
          </a:p>
          <a:p>
            <a:pPr marL="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修订</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国家自然科学基金委员会监督委员会对科学基金资助工作中不端行为的处理办法（试行）</a:t>
            </a:r>
            <a:r>
              <a:rPr lang="en-US" altLang="zh-CN" b="1" dirty="0" smtClean="0">
                <a:solidFill>
                  <a:schemeClr val="tx1">
                    <a:lumMod val="75000"/>
                    <a:lumOff val="25000"/>
                  </a:schemeClr>
                </a:solidFill>
                <a:latin typeface="微软雅黑" pitchFamily="34" charset="-122"/>
                <a:ea typeface="微软雅黑" pitchFamily="34" charset="-122"/>
              </a:rPr>
              <a:t>》</a:t>
            </a:r>
          </a:p>
          <a:p>
            <a:pPr marL="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制定</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国家自然科学基金资助项目资金监督检查工作规定</a:t>
            </a:r>
            <a:r>
              <a:rPr lang="en-US" altLang="zh-CN" b="1" dirty="0" smtClean="0">
                <a:solidFill>
                  <a:schemeClr val="tx1">
                    <a:lumMod val="75000"/>
                    <a:lumOff val="25000"/>
                  </a:schemeClr>
                </a:solidFill>
                <a:latin typeface="微软雅黑" pitchFamily="34" charset="-122"/>
                <a:ea typeface="微软雅黑" pitchFamily="34" charset="-122"/>
              </a:rPr>
              <a:t>》</a:t>
            </a:r>
          </a:p>
          <a:p>
            <a:pPr marL="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编制</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国家自然科学基金科研诚信指南</a:t>
            </a:r>
            <a:r>
              <a:rPr lang="en-US" altLang="zh-CN" b="1" dirty="0" smtClean="0">
                <a:solidFill>
                  <a:schemeClr val="tx1">
                    <a:lumMod val="75000"/>
                    <a:lumOff val="25000"/>
                  </a:schemeClr>
                </a:solidFill>
                <a:latin typeface="微软雅黑" pitchFamily="34" charset="-122"/>
                <a:ea typeface="微软雅黑" pitchFamily="34" charset="-122"/>
              </a:rPr>
              <a:t>》</a:t>
            </a:r>
          </a:p>
          <a:p>
            <a:pPr marL="360000">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编制</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国家自然科学基金科研伦理手册</a:t>
            </a:r>
            <a:r>
              <a:rPr lang="en-US" altLang="zh-CN" b="1" dirty="0" smtClean="0">
                <a:solidFill>
                  <a:schemeClr val="tx1">
                    <a:lumMod val="75000"/>
                    <a:lumOff val="25000"/>
                  </a:schemeClr>
                </a:solidFill>
                <a:latin typeface="微软雅黑" pitchFamily="34" charset="-122"/>
                <a:ea typeface="微软雅黑" pitchFamily="34" charset="-122"/>
              </a:rPr>
              <a:t>》</a:t>
            </a: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4278094"/>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（二）下一阶段重点工作</a:t>
            </a:r>
            <a:endParaRPr lang="en-US" altLang="zh-CN" sz="2400" b="1" dirty="0" smtClean="0">
              <a:solidFill>
                <a:srgbClr val="800000"/>
              </a:solidFill>
              <a:latin typeface="微软雅黑" pitchFamily="34" charset="-122"/>
              <a:ea typeface="微软雅黑" pitchFamily="34" charset="-122"/>
            </a:endParaRPr>
          </a:p>
          <a:p>
            <a:pPr>
              <a:spcBef>
                <a:spcPts val="1200"/>
              </a:spcBef>
            </a:pPr>
            <a:r>
              <a:rPr lang="en-US" altLang="zh-CN" sz="2400" b="1" dirty="0" smtClean="0">
                <a:solidFill>
                  <a:schemeClr val="accent1">
                    <a:lumMod val="50000"/>
                  </a:schemeClr>
                </a:solidFill>
                <a:latin typeface="微软雅黑" pitchFamily="34" charset="-122"/>
                <a:ea typeface="微软雅黑" pitchFamily="34" charset="-122"/>
              </a:rPr>
              <a:t>3. </a:t>
            </a:r>
            <a:r>
              <a:rPr lang="zh-CN" altLang="en-US" sz="2400" b="1" dirty="0" smtClean="0">
                <a:solidFill>
                  <a:schemeClr val="accent1">
                    <a:lumMod val="50000"/>
                  </a:schemeClr>
                </a:solidFill>
                <a:latin typeface="微软雅黑" pitchFamily="34" charset="-122"/>
                <a:ea typeface="微软雅黑" pitchFamily="34" charset="-122"/>
              </a:rPr>
              <a:t>推动落实依托单位的第一主体责任</a:t>
            </a:r>
            <a:endParaRPr lang="en-US" altLang="zh-CN" sz="2400" b="1" dirty="0" smtClean="0">
              <a:solidFill>
                <a:schemeClr val="accent1">
                  <a:lumMod val="50000"/>
                </a:schemeClr>
              </a:solidFill>
              <a:latin typeface="微软雅黑" pitchFamily="34" charset="-122"/>
              <a:ea typeface="微软雅黑" pitchFamily="34" charset="-122"/>
            </a:endParaRPr>
          </a:p>
          <a:p>
            <a:pPr>
              <a:spcBef>
                <a:spcPts val="1200"/>
              </a:spcBef>
            </a:pPr>
            <a:r>
              <a:rPr lang="zh-CN" altLang="en-US" b="1" dirty="0" smtClean="0">
                <a:solidFill>
                  <a:schemeClr val="accent1">
                    <a:lumMod val="50000"/>
                  </a:schemeClr>
                </a:solidFill>
                <a:latin typeface="微软雅黑" pitchFamily="34" charset="-122"/>
                <a:ea typeface="微软雅黑" pitchFamily="34" charset="-122"/>
              </a:rPr>
              <a:t>（</a:t>
            </a:r>
            <a:r>
              <a:rPr lang="en-US" altLang="zh-CN" b="1" dirty="0" smtClean="0">
                <a:solidFill>
                  <a:schemeClr val="accent1">
                    <a:lumMod val="50000"/>
                  </a:schemeClr>
                </a:solidFill>
                <a:latin typeface="微软雅黑" pitchFamily="34" charset="-122"/>
                <a:ea typeface="微软雅黑" pitchFamily="34" charset="-122"/>
              </a:rPr>
              <a:t>1</a:t>
            </a:r>
            <a:r>
              <a:rPr lang="zh-CN" altLang="en-US" b="1" dirty="0" smtClean="0">
                <a:solidFill>
                  <a:schemeClr val="accent1">
                    <a:lumMod val="50000"/>
                  </a:schemeClr>
                </a:solidFill>
                <a:latin typeface="微软雅黑" pitchFamily="34" charset="-122"/>
                <a:ea typeface="微软雅黑" pitchFamily="34" charset="-122"/>
              </a:rPr>
              <a:t>）认真落实中办、国办</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关于进一步加强科研诚信建设的若干意见</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国家自然科学基金委员会关于加强依托单位科学基金管理工作的若干意见</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a:t>
            </a:r>
            <a:endParaRPr lang="en-US" altLang="zh-CN" b="1" dirty="0" smtClean="0">
              <a:solidFill>
                <a:schemeClr val="accent1">
                  <a:lumMod val="50000"/>
                </a:schemeClr>
              </a:solidFill>
              <a:latin typeface="微软雅黑" pitchFamily="34" charset="-122"/>
              <a:ea typeface="微软雅黑" pitchFamily="34" charset="-122"/>
            </a:endParaRPr>
          </a:p>
          <a:p>
            <a:pPr lvl="1">
              <a:spcBef>
                <a:spcPts val="1200"/>
              </a:spcBef>
              <a:buFont typeface="Wingdings" pitchFamily="2" charset="2"/>
              <a:buChar char="l"/>
            </a:pPr>
            <a:r>
              <a:rPr lang="zh-CN" altLang="en-US" b="1" dirty="0" smtClean="0">
                <a:solidFill>
                  <a:srgbClr val="800000"/>
                </a:solidFill>
                <a:latin typeface="微软雅黑" pitchFamily="34" charset="-122"/>
                <a:ea typeface="微软雅黑" pitchFamily="34" charset="-122"/>
              </a:rPr>
              <a:t> 建立和完善科研诚信管理监督制度</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rPr>
              <a:t>建立完善教育预防、科研活动记录、科研档案保存等</a:t>
            </a:r>
            <a:r>
              <a:rPr lang="zh-CN" altLang="en-US" sz="1600" b="1" dirty="0" smtClean="0">
                <a:solidFill>
                  <a:srgbClr val="0070C0"/>
                </a:solidFill>
                <a:latin typeface="微软雅黑" pitchFamily="34" charset="-122"/>
                <a:ea typeface="微软雅黑" pitchFamily="34" charset="-122"/>
              </a:rPr>
              <a:t>科研诚信管理规章制度</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rPr>
              <a:t>建立健全</a:t>
            </a:r>
            <a:r>
              <a:rPr lang="zh-CN" altLang="en-US" sz="1600" b="1" dirty="0" smtClean="0">
                <a:solidFill>
                  <a:srgbClr val="0070C0"/>
                </a:solidFill>
                <a:latin typeface="微软雅黑" pitchFamily="34" charset="-122"/>
                <a:ea typeface="微软雅黑" pitchFamily="34" charset="-122"/>
              </a:rPr>
              <a:t>以学术委员会为基础</a:t>
            </a:r>
            <a:r>
              <a:rPr lang="zh-CN" altLang="en-US" sz="1600" b="1" dirty="0" smtClean="0">
                <a:solidFill>
                  <a:schemeClr val="tx1">
                    <a:lumMod val="75000"/>
                    <a:lumOff val="25000"/>
                  </a:schemeClr>
                </a:solidFill>
                <a:latin typeface="微软雅黑" pitchFamily="34" charset="-122"/>
                <a:ea typeface="微软雅黑" pitchFamily="34" charset="-122"/>
              </a:rPr>
              <a:t>的科研诚信</a:t>
            </a:r>
            <a:r>
              <a:rPr lang="zh-CN" altLang="en-US" sz="1600" b="1" dirty="0" smtClean="0">
                <a:solidFill>
                  <a:srgbClr val="0070C0"/>
                </a:solidFill>
                <a:latin typeface="微软雅黑" pitchFamily="34" charset="-122"/>
                <a:ea typeface="微软雅黑" pitchFamily="34" charset="-122"/>
              </a:rPr>
              <a:t>监督机制</a:t>
            </a:r>
            <a:r>
              <a:rPr lang="zh-CN" altLang="en-US" sz="1600" b="1" dirty="0" smtClean="0">
                <a:solidFill>
                  <a:schemeClr val="tx1">
                    <a:lumMod val="75000"/>
                    <a:lumOff val="25000"/>
                  </a:schemeClr>
                </a:solidFill>
                <a:latin typeface="微软雅黑" pitchFamily="34" charset="-122"/>
                <a:ea typeface="微软雅黑" pitchFamily="34" charset="-122"/>
              </a:rPr>
              <a:t>。</a:t>
            </a:r>
          </a:p>
          <a:p>
            <a:pPr lvl="1">
              <a:spcBef>
                <a:spcPts val="1200"/>
              </a:spcBef>
              <a:buFont typeface="Wingdings" pitchFamily="2" charset="2"/>
              <a:buChar char="l"/>
            </a:pPr>
            <a:r>
              <a:rPr lang="zh-CN" altLang="en-US" b="1" dirty="0" smtClean="0">
                <a:solidFill>
                  <a:srgbClr val="800000"/>
                </a:solidFill>
                <a:latin typeface="微软雅黑" pitchFamily="34" charset="-122"/>
                <a:ea typeface="微软雅黑" pitchFamily="34" charset="-122"/>
              </a:rPr>
              <a:t> 切实履行科研诚信建设的第一主体责任</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rPr>
              <a:t>将科研诚信工作纳入</a:t>
            </a:r>
            <a:r>
              <a:rPr lang="zh-CN" altLang="en-US" sz="1600" b="1" dirty="0" smtClean="0">
                <a:solidFill>
                  <a:srgbClr val="0070C0"/>
                </a:solidFill>
                <a:latin typeface="微软雅黑" pitchFamily="34" charset="-122"/>
                <a:ea typeface="微软雅黑" pitchFamily="34" charset="-122"/>
              </a:rPr>
              <a:t>常态化管理</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rgbClr val="0070C0"/>
                </a:solidFill>
                <a:latin typeface="微软雅黑" pitchFamily="34" charset="-122"/>
                <a:ea typeface="微软雅黑" pitchFamily="34" charset="-122"/>
              </a:rPr>
              <a:t>遵守</a:t>
            </a:r>
            <a:r>
              <a:rPr lang="zh-CN" altLang="en-US" sz="1600" b="1" dirty="0" smtClean="0">
                <a:solidFill>
                  <a:schemeClr val="tx1">
                    <a:lumMod val="75000"/>
                    <a:lumOff val="25000"/>
                  </a:schemeClr>
                </a:solidFill>
                <a:latin typeface="微软雅黑" pitchFamily="34" charset="-122"/>
                <a:ea typeface="微软雅黑" pitchFamily="34" charset="-122"/>
              </a:rPr>
              <a:t>相关科研</a:t>
            </a:r>
            <a:r>
              <a:rPr lang="zh-CN" altLang="en-US" sz="1600" b="1" dirty="0" smtClean="0">
                <a:solidFill>
                  <a:srgbClr val="0070C0"/>
                </a:solidFill>
                <a:latin typeface="微软雅黑" pitchFamily="34" charset="-122"/>
                <a:ea typeface="微软雅黑" pitchFamily="34" charset="-122"/>
              </a:rPr>
              <a:t>诚信承诺</a:t>
            </a:r>
            <a:r>
              <a:rPr lang="zh-CN" altLang="en-US" sz="1600" b="1" dirty="0" smtClean="0">
                <a:solidFill>
                  <a:schemeClr val="tx1">
                    <a:lumMod val="75000"/>
                    <a:lumOff val="25000"/>
                  </a:schemeClr>
                </a:solidFill>
                <a:latin typeface="微软雅黑" pitchFamily="34" charset="-122"/>
                <a:ea typeface="微软雅黑" pitchFamily="34" charset="-122"/>
              </a:rPr>
              <a:t>，禁止</a:t>
            </a:r>
            <a:r>
              <a:rPr lang="zh-CN" altLang="en-US" sz="1600" b="1" dirty="0" smtClean="0">
                <a:solidFill>
                  <a:srgbClr val="0070C0"/>
                </a:solidFill>
                <a:latin typeface="微软雅黑" pitchFamily="34" charset="-122"/>
                <a:ea typeface="微软雅黑" pitchFamily="34" charset="-122"/>
              </a:rPr>
              <a:t>处于失信惩罚期</a:t>
            </a:r>
            <a:r>
              <a:rPr lang="zh-CN" altLang="en-US" sz="1600" b="1" dirty="0" smtClean="0">
                <a:solidFill>
                  <a:schemeClr val="tx1">
                    <a:lumMod val="75000"/>
                    <a:lumOff val="25000"/>
                  </a:schemeClr>
                </a:solidFill>
                <a:latin typeface="微软雅黑" pitchFamily="34" charset="-122"/>
                <a:ea typeface="微软雅黑" pitchFamily="34" charset="-122"/>
              </a:rPr>
              <a:t>的科研人员参与申请科学基金项目；</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rgbClr val="0070C0"/>
                </a:solidFill>
                <a:latin typeface="微软雅黑" pitchFamily="34" charset="-122"/>
                <a:ea typeface="微软雅黑" pitchFamily="34" charset="-122"/>
              </a:rPr>
              <a:t>切实履行对涉及本单位的科研不端行为案件开展调查的主体责任，积极配合</a:t>
            </a:r>
            <a:r>
              <a:rPr lang="zh-CN" altLang="en-US" sz="1600" b="1" dirty="0" smtClean="0">
                <a:solidFill>
                  <a:schemeClr val="tx1">
                    <a:lumMod val="75000"/>
                    <a:lumOff val="25000"/>
                  </a:schemeClr>
                </a:solidFill>
                <a:latin typeface="微软雅黑" pitchFamily="34" charset="-122"/>
                <a:ea typeface="微软雅黑" pitchFamily="34" charset="-122"/>
              </a:rPr>
              <a:t>以自然科学基金委为主针对科研不端行为案件的调查；</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rgbClr val="0070C0"/>
                </a:solidFill>
                <a:latin typeface="微软雅黑" pitchFamily="34" charset="-122"/>
                <a:ea typeface="微软雅黑" pitchFamily="34" charset="-122"/>
              </a:rPr>
              <a:t>及时</a:t>
            </a:r>
            <a:r>
              <a:rPr lang="zh-CN" altLang="en-US" sz="1600" b="1" dirty="0" smtClean="0">
                <a:solidFill>
                  <a:schemeClr val="tx1">
                    <a:lumMod val="75000"/>
                    <a:lumOff val="25000"/>
                  </a:schemeClr>
                </a:solidFill>
                <a:latin typeface="微软雅黑" pitchFamily="34" charset="-122"/>
                <a:ea typeface="微软雅黑" pitchFamily="34" charset="-122"/>
              </a:rPr>
              <a:t>向自然科学基金委</a:t>
            </a:r>
            <a:r>
              <a:rPr lang="zh-CN" altLang="en-US" sz="1600" b="1" dirty="0" smtClean="0">
                <a:solidFill>
                  <a:srgbClr val="0070C0"/>
                </a:solidFill>
                <a:latin typeface="微软雅黑" pitchFamily="34" charset="-122"/>
                <a:ea typeface="微软雅黑" pitchFamily="34" charset="-122"/>
              </a:rPr>
              <a:t>通报</a:t>
            </a:r>
            <a:r>
              <a:rPr lang="zh-CN" altLang="en-US" sz="1600" b="1" dirty="0" smtClean="0">
                <a:solidFill>
                  <a:schemeClr val="tx1">
                    <a:lumMod val="75000"/>
                    <a:lumOff val="25000"/>
                  </a:schemeClr>
                </a:solidFill>
                <a:latin typeface="微软雅黑" pitchFamily="34" charset="-122"/>
                <a:ea typeface="微软雅黑" pitchFamily="34" charset="-122"/>
              </a:rPr>
              <a:t>本单位发现和查处的</a:t>
            </a:r>
            <a:r>
              <a:rPr lang="zh-CN" altLang="en-US" sz="1600" b="1" dirty="0" smtClean="0">
                <a:solidFill>
                  <a:srgbClr val="0070C0"/>
                </a:solidFill>
                <a:latin typeface="微软雅黑" pitchFamily="34" charset="-122"/>
                <a:ea typeface="微软雅黑" pitchFamily="34" charset="-122"/>
              </a:rPr>
              <a:t>与科学基金项目有关的</a:t>
            </a:r>
            <a:r>
              <a:rPr lang="zh-CN" altLang="en-US" sz="1600" b="1" dirty="0" smtClean="0">
                <a:solidFill>
                  <a:schemeClr val="tx1">
                    <a:lumMod val="75000"/>
                    <a:lumOff val="25000"/>
                  </a:schemeClr>
                </a:solidFill>
                <a:latin typeface="微软雅黑" pitchFamily="34" charset="-122"/>
                <a:ea typeface="微软雅黑" pitchFamily="34" charset="-122"/>
              </a:rPr>
              <a:t>科研不端行为。</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4678204"/>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（二）下一阶段重点工作</a:t>
            </a:r>
            <a:endParaRPr lang="en-US" altLang="zh-CN" sz="2400" b="1" dirty="0" smtClean="0">
              <a:solidFill>
                <a:srgbClr val="800000"/>
              </a:solidFill>
              <a:latin typeface="微软雅黑" pitchFamily="34" charset="-122"/>
              <a:ea typeface="微软雅黑" pitchFamily="34" charset="-122"/>
            </a:endParaRPr>
          </a:p>
          <a:p>
            <a:pPr>
              <a:spcBef>
                <a:spcPts val="1200"/>
              </a:spcBef>
            </a:pPr>
            <a:r>
              <a:rPr lang="en-US" altLang="zh-CN" sz="2400" b="1" dirty="0" smtClean="0">
                <a:solidFill>
                  <a:schemeClr val="accent1">
                    <a:lumMod val="50000"/>
                  </a:schemeClr>
                </a:solidFill>
                <a:latin typeface="微软雅黑" pitchFamily="34" charset="-122"/>
                <a:ea typeface="微软雅黑" pitchFamily="34" charset="-122"/>
              </a:rPr>
              <a:t>3. </a:t>
            </a:r>
            <a:r>
              <a:rPr lang="zh-CN" altLang="en-US" sz="2400" b="1" dirty="0" smtClean="0">
                <a:solidFill>
                  <a:schemeClr val="accent1">
                    <a:lumMod val="50000"/>
                  </a:schemeClr>
                </a:solidFill>
                <a:latin typeface="微软雅黑" pitchFamily="34" charset="-122"/>
                <a:ea typeface="微软雅黑" pitchFamily="34" charset="-122"/>
              </a:rPr>
              <a:t>推动落实依托单位的第一主体责任</a:t>
            </a:r>
            <a:endParaRPr lang="en-US" altLang="zh-CN" sz="2400" b="1" dirty="0" smtClean="0">
              <a:solidFill>
                <a:schemeClr val="accent1">
                  <a:lumMod val="50000"/>
                </a:schemeClr>
              </a:solidFill>
              <a:latin typeface="微软雅黑" pitchFamily="34" charset="-122"/>
              <a:ea typeface="微软雅黑" pitchFamily="34" charset="-122"/>
            </a:endParaRPr>
          </a:p>
          <a:p>
            <a:pPr>
              <a:spcBef>
                <a:spcPts val="1200"/>
              </a:spcBef>
            </a:pPr>
            <a:r>
              <a:rPr lang="zh-CN" altLang="en-US" b="1" dirty="0" smtClean="0">
                <a:solidFill>
                  <a:schemeClr val="accent1">
                    <a:lumMod val="50000"/>
                  </a:schemeClr>
                </a:solidFill>
                <a:latin typeface="微软雅黑" pitchFamily="34" charset="-122"/>
                <a:ea typeface="微软雅黑" pitchFamily="34" charset="-122"/>
              </a:rPr>
              <a:t>（</a:t>
            </a:r>
            <a:r>
              <a:rPr lang="en-US" altLang="zh-CN" b="1" dirty="0" smtClean="0">
                <a:solidFill>
                  <a:schemeClr val="accent1">
                    <a:lumMod val="50000"/>
                  </a:schemeClr>
                </a:solidFill>
                <a:latin typeface="微软雅黑" pitchFamily="34" charset="-122"/>
                <a:ea typeface="微软雅黑" pitchFamily="34" charset="-122"/>
              </a:rPr>
              <a:t>1</a:t>
            </a:r>
            <a:r>
              <a:rPr lang="zh-CN" altLang="en-US" b="1" dirty="0" smtClean="0">
                <a:solidFill>
                  <a:schemeClr val="accent1">
                    <a:lumMod val="50000"/>
                  </a:schemeClr>
                </a:solidFill>
                <a:latin typeface="微软雅黑" pitchFamily="34" charset="-122"/>
                <a:ea typeface="微软雅黑" pitchFamily="34" charset="-122"/>
              </a:rPr>
              <a:t>）认真落实中办、国办</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关于进一步加强科研诚信建设的若干意见</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国家自然科学基金委员会关于加强依托单位科学基金管理工作的若干意见</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a:t>
            </a:r>
            <a:endParaRPr lang="en-US" altLang="zh-CN" b="1" dirty="0" smtClean="0">
              <a:solidFill>
                <a:schemeClr val="accent1">
                  <a:lumMod val="50000"/>
                </a:schemeClr>
              </a:solidFill>
              <a:latin typeface="微软雅黑" pitchFamily="34" charset="-122"/>
              <a:ea typeface="微软雅黑" pitchFamily="34" charset="-122"/>
            </a:endParaRPr>
          </a:p>
          <a:p>
            <a:pPr lvl="1">
              <a:spcBef>
                <a:spcPts val="1200"/>
              </a:spcBef>
              <a:buFont typeface="Wingdings" pitchFamily="2" charset="2"/>
              <a:buChar char="l"/>
            </a:pPr>
            <a:r>
              <a:rPr lang="zh-CN" altLang="en-US" b="1" dirty="0" smtClean="0">
                <a:solidFill>
                  <a:srgbClr val="800000"/>
                </a:solidFill>
                <a:latin typeface="微软雅黑" pitchFamily="34" charset="-122"/>
                <a:ea typeface="微软雅黑" pitchFamily="34" charset="-122"/>
              </a:rPr>
              <a:t> 加强项目评审阶段诚信管理，维护评审公平公正</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spcBef>
                <a:spcPts val="600"/>
              </a:spcBef>
              <a:buFont typeface="Wingdings" pitchFamily="2" charset="2"/>
              <a:buChar char="Ø"/>
            </a:pPr>
            <a:r>
              <a:rPr lang="zh-CN" altLang="en-US" sz="1600" b="1" dirty="0" smtClean="0">
                <a:solidFill>
                  <a:srgbClr val="0070C0"/>
                </a:solidFill>
                <a:latin typeface="微软雅黑" pitchFamily="34" charset="-122"/>
                <a:ea typeface="微软雅黑" pitchFamily="34" charset="-122"/>
              </a:rPr>
              <a:t> 不得从事</a:t>
            </a:r>
            <a:r>
              <a:rPr lang="zh-CN" altLang="en-US" sz="1600" b="1" dirty="0" smtClean="0">
                <a:solidFill>
                  <a:schemeClr val="tx1">
                    <a:lumMod val="75000"/>
                    <a:lumOff val="25000"/>
                  </a:schemeClr>
                </a:solidFill>
                <a:latin typeface="微软雅黑" pitchFamily="34" charset="-122"/>
                <a:ea typeface="微软雅黑" pitchFamily="34" charset="-122"/>
              </a:rPr>
              <a:t>或者</a:t>
            </a:r>
            <a:r>
              <a:rPr lang="zh-CN" altLang="en-US" sz="1600" b="1" dirty="0" smtClean="0">
                <a:solidFill>
                  <a:srgbClr val="0070C0"/>
                </a:solidFill>
                <a:latin typeface="微软雅黑" pitchFamily="34" charset="-122"/>
                <a:ea typeface="微软雅黑" pitchFamily="34" charset="-122"/>
              </a:rPr>
              <a:t>参与</a:t>
            </a:r>
            <a:r>
              <a:rPr lang="zh-CN" altLang="en-US" sz="1600" b="1" dirty="0" smtClean="0">
                <a:solidFill>
                  <a:schemeClr val="tx1">
                    <a:lumMod val="75000"/>
                    <a:lumOff val="25000"/>
                  </a:schemeClr>
                </a:solidFill>
                <a:latin typeface="微软雅黑" pitchFamily="34" charset="-122"/>
                <a:ea typeface="微软雅黑" pitchFamily="34" charset="-122"/>
              </a:rPr>
              <a:t>任何影响科学基金项目评审公正性的行为；</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rgbClr val="0070C0"/>
                </a:solidFill>
                <a:latin typeface="微软雅黑" pitchFamily="34" charset="-122"/>
                <a:ea typeface="微软雅黑" pitchFamily="34" charset="-122"/>
              </a:rPr>
              <a:t> 教育管理</a:t>
            </a:r>
            <a:r>
              <a:rPr lang="zh-CN" altLang="en-US" sz="1600" b="1" dirty="0" smtClean="0">
                <a:solidFill>
                  <a:schemeClr val="tx1">
                    <a:lumMod val="75000"/>
                    <a:lumOff val="25000"/>
                  </a:schemeClr>
                </a:solidFill>
                <a:latin typeface="微软雅黑" pitchFamily="34" charset="-122"/>
                <a:ea typeface="微软雅黑" pitchFamily="34" charset="-122"/>
              </a:rPr>
              <a:t>本单位的科学基金项目</a:t>
            </a:r>
            <a:r>
              <a:rPr lang="zh-CN" altLang="en-US" sz="1600" b="1" dirty="0" smtClean="0">
                <a:solidFill>
                  <a:srgbClr val="0070C0"/>
                </a:solidFill>
                <a:latin typeface="微软雅黑" pitchFamily="34" charset="-122"/>
                <a:ea typeface="微软雅黑" pitchFamily="34" charset="-122"/>
              </a:rPr>
              <a:t>申请人</a:t>
            </a:r>
            <a:r>
              <a:rPr lang="zh-CN" altLang="en-US"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rgbClr val="0070C0"/>
                </a:solidFill>
                <a:latin typeface="微软雅黑" pitchFamily="34" charset="-122"/>
                <a:ea typeface="微软雅黑" pitchFamily="34" charset="-122"/>
              </a:rPr>
              <a:t>负责人</a:t>
            </a:r>
            <a:r>
              <a:rPr lang="zh-CN" altLang="en-US" sz="1600" b="1" dirty="0" smtClean="0">
                <a:solidFill>
                  <a:schemeClr val="tx1">
                    <a:lumMod val="75000"/>
                    <a:lumOff val="25000"/>
                  </a:schemeClr>
                </a:solidFill>
                <a:latin typeface="微软雅黑" pitchFamily="34" charset="-122"/>
                <a:ea typeface="微软雅黑" pitchFamily="34" charset="-122"/>
              </a:rPr>
              <a:t>及</a:t>
            </a:r>
            <a:r>
              <a:rPr lang="zh-CN" altLang="en-US" sz="1600" b="1" dirty="0" smtClean="0">
                <a:solidFill>
                  <a:srgbClr val="0070C0"/>
                </a:solidFill>
                <a:latin typeface="微软雅黑" pitchFamily="34" charset="-122"/>
                <a:ea typeface="微软雅黑" pitchFamily="34" charset="-122"/>
              </a:rPr>
              <a:t>参与人</a:t>
            </a:r>
            <a:r>
              <a:rPr lang="zh-CN" altLang="en-US"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rgbClr val="0070C0"/>
                </a:solidFill>
                <a:latin typeface="微软雅黑" pitchFamily="34" charset="-122"/>
                <a:ea typeface="微软雅黑" pitchFamily="34" charset="-122"/>
              </a:rPr>
              <a:t>评审专家</a:t>
            </a:r>
            <a:r>
              <a:rPr lang="zh-CN" altLang="en-US"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rgbClr val="0070C0"/>
                </a:solidFill>
                <a:latin typeface="微软雅黑" pitchFamily="34" charset="-122"/>
                <a:ea typeface="微软雅黑" pitchFamily="34" charset="-122"/>
              </a:rPr>
              <a:t>管理人员</a:t>
            </a:r>
            <a:r>
              <a:rPr lang="zh-CN" altLang="en-US" sz="1600" b="1" dirty="0" smtClean="0">
                <a:solidFill>
                  <a:schemeClr val="tx1">
                    <a:lumMod val="75000"/>
                    <a:lumOff val="25000"/>
                  </a:schemeClr>
                </a:solidFill>
                <a:latin typeface="微软雅黑" pitchFamily="34" charset="-122"/>
                <a:ea typeface="微软雅黑" pitchFamily="34" charset="-122"/>
              </a:rPr>
              <a:t>以及向自然科学基金委</a:t>
            </a:r>
            <a:r>
              <a:rPr lang="zh-CN" altLang="en-US" sz="1600" b="1" dirty="0" smtClean="0">
                <a:solidFill>
                  <a:srgbClr val="0070C0"/>
                </a:solidFill>
                <a:latin typeface="微软雅黑" pitchFamily="34" charset="-122"/>
                <a:ea typeface="微软雅黑" pitchFamily="34" charset="-122"/>
              </a:rPr>
              <a:t>派出的挂职干部、流动编制和兼聘工作人员</a:t>
            </a:r>
            <a:r>
              <a:rPr lang="zh-CN" altLang="en-US" sz="1600" b="1" dirty="0" smtClean="0">
                <a:solidFill>
                  <a:schemeClr val="tx1">
                    <a:lumMod val="75000"/>
                    <a:lumOff val="25000"/>
                  </a:schemeClr>
                </a:solidFill>
                <a:latin typeface="微软雅黑" pitchFamily="34" charset="-122"/>
                <a:ea typeface="微软雅黑" pitchFamily="34" charset="-122"/>
              </a:rPr>
              <a:t>严格遵守自然科学基金委的回避和保密等有关规定；</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zh-CN" altLang="en-US" sz="1600" b="1" dirty="0" smtClean="0">
                <a:solidFill>
                  <a:srgbClr val="0070C0"/>
                </a:solidFill>
                <a:latin typeface="微软雅黑" pitchFamily="34" charset="-122"/>
                <a:ea typeface="微软雅黑" pitchFamily="34" charset="-122"/>
              </a:rPr>
              <a:t> 坚决防范</a:t>
            </a:r>
            <a:r>
              <a:rPr lang="zh-CN" altLang="en-US" sz="1600" b="1" dirty="0" smtClean="0">
                <a:solidFill>
                  <a:schemeClr val="tx1">
                    <a:lumMod val="75000"/>
                    <a:lumOff val="25000"/>
                  </a:schemeClr>
                </a:solidFill>
                <a:latin typeface="微软雅黑" pitchFamily="34" charset="-122"/>
                <a:ea typeface="微软雅黑" pitchFamily="34" charset="-122"/>
              </a:rPr>
              <a:t>干扰及影响评审公正性的不良行为，</a:t>
            </a:r>
            <a:r>
              <a:rPr lang="zh-CN" altLang="en-US" sz="1600" b="1" dirty="0" smtClean="0">
                <a:solidFill>
                  <a:srgbClr val="0070C0"/>
                </a:solidFill>
                <a:latin typeface="微软雅黑" pitchFamily="34" charset="-122"/>
                <a:ea typeface="微软雅黑" pitchFamily="34" charset="-122"/>
              </a:rPr>
              <a:t>认真查处相关责任人</a:t>
            </a:r>
            <a:r>
              <a:rPr lang="zh-CN" altLang="en-US" sz="1600" b="1" dirty="0" smtClean="0">
                <a:solidFill>
                  <a:schemeClr val="tx1">
                    <a:lumMod val="75000"/>
                    <a:lumOff val="25000"/>
                  </a:schemeClr>
                </a:solidFill>
                <a:latin typeface="微软雅黑" pitchFamily="34" charset="-122"/>
                <a:ea typeface="微软雅黑" pitchFamily="34" charset="-122"/>
              </a:rPr>
              <a:t>。</a:t>
            </a:r>
          </a:p>
          <a:p>
            <a:pPr lvl="1">
              <a:spcBef>
                <a:spcPts val="1200"/>
              </a:spcBef>
              <a:buFont typeface="Wingdings" pitchFamily="2" charset="2"/>
              <a:buChar char="l"/>
            </a:pPr>
            <a:r>
              <a:rPr lang="zh-CN" altLang="en-US" b="1" dirty="0" smtClean="0">
                <a:solidFill>
                  <a:srgbClr val="800000"/>
                </a:solidFill>
                <a:latin typeface="微软雅黑" pitchFamily="34" charset="-122"/>
                <a:ea typeface="微软雅黑" pitchFamily="34" charset="-122"/>
              </a:rPr>
              <a:t> 完善科研不端行为的调查处理规则，切实履行调查处理责任</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spcBef>
                <a:spcPts val="600"/>
              </a:spcBef>
              <a:buFont typeface="Wingdings" pitchFamily="2" charset="2"/>
              <a:buChar char="Ø"/>
            </a:pPr>
            <a:r>
              <a:rPr lang="zh-CN" altLang="en-US" sz="1600" b="1" dirty="0" smtClean="0">
                <a:solidFill>
                  <a:srgbClr val="0070C0"/>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履行调查处理科研不端行为的</a:t>
            </a:r>
            <a:r>
              <a:rPr lang="zh-CN" altLang="en-US" sz="1600" b="1" dirty="0" smtClean="0">
                <a:solidFill>
                  <a:srgbClr val="0070C0"/>
                </a:solidFill>
                <a:latin typeface="微软雅黑" pitchFamily="34" charset="-122"/>
                <a:ea typeface="微软雅黑" pitchFamily="34" charset="-122"/>
              </a:rPr>
              <a:t>第一主体责任</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en-US" altLang="zh-CN" sz="1600" b="1" dirty="0" smtClean="0">
                <a:solidFill>
                  <a:srgbClr val="0070C0"/>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制定本单位的调查处理办法；</a:t>
            </a:r>
            <a:endParaRPr lang="en-US" altLang="zh-CN" sz="1600" b="1" dirty="0" smtClean="0">
              <a:solidFill>
                <a:schemeClr val="tx1">
                  <a:lumMod val="75000"/>
                  <a:lumOff val="25000"/>
                </a:schemeClr>
              </a:solidFill>
              <a:latin typeface="微软雅黑" pitchFamily="34" charset="-122"/>
              <a:ea typeface="微软雅黑" pitchFamily="34" charset="-122"/>
            </a:endParaRPr>
          </a:p>
          <a:p>
            <a:pPr lvl="1">
              <a:buFont typeface="Wingdings" pitchFamily="2" charset="2"/>
              <a:buChar char="Ø"/>
            </a:pPr>
            <a:r>
              <a:rPr lang="en-US" altLang="zh-CN" sz="1600" b="1" dirty="0" smtClean="0">
                <a:solidFill>
                  <a:srgbClr val="0070C0"/>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明确本单位</a:t>
            </a:r>
            <a:r>
              <a:rPr lang="zh-CN" altLang="en-US" sz="1600" b="1" dirty="0" smtClean="0">
                <a:solidFill>
                  <a:srgbClr val="0070C0"/>
                </a:solidFill>
                <a:latin typeface="微软雅黑" pitchFamily="34" charset="-122"/>
                <a:ea typeface="微软雅黑" pitchFamily="34" charset="-122"/>
              </a:rPr>
              <a:t>科研诚信机构</a:t>
            </a:r>
            <a:r>
              <a:rPr lang="zh-CN" altLang="en-US"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rgbClr val="0070C0"/>
                </a:solidFill>
                <a:latin typeface="微软雅黑" pitchFamily="34" charset="-122"/>
                <a:ea typeface="微软雅黑" pitchFamily="34" charset="-122"/>
              </a:rPr>
              <a:t>人事管理机构</a:t>
            </a:r>
            <a:r>
              <a:rPr lang="zh-CN" altLang="en-US" sz="1600" b="1" dirty="0" smtClean="0">
                <a:solidFill>
                  <a:schemeClr val="tx1">
                    <a:lumMod val="75000"/>
                    <a:lumOff val="25000"/>
                  </a:schemeClr>
                </a:solidFill>
                <a:latin typeface="微软雅黑" pitchFamily="34" charset="-122"/>
                <a:ea typeface="微软雅黑" pitchFamily="34" charset="-122"/>
              </a:rPr>
              <a:t>及</a:t>
            </a:r>
            <a:r>
              <a:rPr lang="zh-CN" altLang="en-US" sz="1600" b="1" dirty="0" smtClean="0">
                <a:solidFill>
                  <a:srgbClr val="0070C0"/>
                </a:solidFill>
                <a:latin typeface="微软雅黑" pitchFamily="34" charset="-122"/>
                <a:ea typeface="微软雅黑" pitchFamily="34" charset="-122"/>
              </a:rPr>
              <a:t>监察审计机构</a:t>
            </a:r>
            <a:r>
              <a:rPr lang="zh-CN" altLang="en-US" sz="1600" b="1" dirty="0" smtClean="0">
                <a:solidFill>
                  <a:schemeClr val="tx1">
                    <a:lumMod val="75000"/>
                    <a:lumOff val="25000"/>
                  </a:schemeClr>
                </a:solidFill>
                <a:latin typeface="微软雅黑" pitchFamily="34" charset="-122"/>
                <a:ea typeface="微软雅黑" pitchFamily="34" charset="-122"/>
              </a:rPr>
              <a:t>的调查处理</a:t>
            </a:r>
            <a:r>
              <a:rPr lang="zh-CN" altLang="en-US" sz="1600" b="1" dirty="0" smtClean="0">
                <a:solidFill>
                  <a:srgbClr val="0070C0"/>
                </a:solidFill>
                <a:latin typeface="微软雅黑" pitchFamily="34" charset="-122"/>
                <a:ea typeface="微软雅黑" pitchFamily="34" charset="-122"/>
              </a:rPr>
              <a:t>职责分工</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3108543"/>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（二）下一阶段重点工作</a:t>
            </a:r>
            <a:endParaRPr lang="en-US" altLang="zh-CN" sz="2400" b="1" dirty="0" smtClean="0">
              <a:solidFill>
                <a:srgbClr val="800000"/>
              </a:solidFill>
              <a:latin typeface="微软雅黑" pitchFamily="34" charset="-122"/>
              <a:ea typeface="微软雅黑" pitchFamily="34" charset="-122"/>
            </a:endParaRPr>
          </a:p>
          <a:p>
            <a:pPr>
              <a:spcBef>
                <a:spcPts val="1200"/>
              </a:spcBef>
            </a:pPr>
            <a:r>
              <a:rPr lang="en-US" altLang="zh-CN" sz="2400" b="1" dirty="0" smtClean="0">
                <a:solidFill>
                  <a:schemeClr val="accent1">
                    <a:lumMod val="50000"/>
                  </a:schemeClr>
                </a:solidFill>
                <a:latin typeface="微软雅黑" pitchFamily="34" charset="-122"/>
                <a:ea typeface="微软雅黑" pitchFamily="34" charset="-122"/>
              </a:rPr>
              <a:t>3. </a:t>
            </a:r>
            <a:r>
              <a:rPr lang="zh-CN" altLang="en-US" sz="2400" b="1" dirty="0" smtClean="0">
                <a:solidFill>
                  <a:schemeClr val="accent1">
                    <a:lumMod val="50000"/>
                  </a:schemeClr>
                </a:solidFill>
                <a:latin typeface="微软雅黑" pitchFamily="34" charset="-122"/>
                <a:ea typeface="微软雅黑" pitchFamily="34" charset="-122"/>
              </a:rPr>
              <a:t>推动落实依托单位的第一主体责任</a:t>
            </a:r>
            <a:endParaRPr lang="en-US" altLang="zh-CN" sz="2400" b="1" dirty="0" smtClean="0">
              <a:solidFill>
                <a:schemeClr val="accent1">
                  <a:lumMod val="50000"/>
                </a:schemeClr>
              </a:solidFill>
              <a:latin typeface="微软雅黑" pitchFamily="34" charset="-122"/>
              <a:ea typeface="微软雅黑" pitchFamily="34" charset="-122"/>
            </a:endParaRPr>
          </a:p>
          <a:p>
            <a:pPr>
              <a:spcBef>
                <a:spcPts val="1200"/>
              </a:spcBef>
            </a:pPr>
            <a:r>
              <a:rPr lang="zh-CN" altLang="en-US" b="1" dirty="0" smtClean="0">
                <a:solidFill>
                  <a:schemeClr val="accent1">
                    <a:lumMod val="50000"/>
                  </a:schemeClr>
                </a:solidFill>
                <a:latin typeface="微软雅黑" pitchFamily="34" charset="-122"/>
                <a:ea typeface="微软雅黑" pitchFamily="34" charset="-122"/>
              </a:rPr>
              <a:t>（</a:t>
            </a:r>
            <a:r>
              <a:rPr lang="en-US" altLang="zh-CN" b="1" dirty="0" smtClean="0">
                <a:solidFill>
                  <a:schemeClr val="accent1">
                    <a:lumMod val="50000"/>
                  </a:schemeClr>
                </a:solidFill>
                <a:latin typeface="微软雅黑" pitchFamily="34" charset="-122"/>
                <a:ea typeface="微软雅黑" pitchFamily="34" charset="-122"/>
              </a:rPr>
              <a:t>1</a:t>
            </a:r>
            <a:r>
              <a:rPr lang="zh-CN" altLang="en-US" b="1" dirty="0" smtClean="0">
                <a:solidFill>
                  <a:schemeClr val="accent1">
                    <a:lumMod val="50000"/>
                  </a:schemeClr>
                </a:solidFill>
                <a:latin typeface="微软雅黑" pitchFamily="34" charset="-122"/>
                <a:ea typeface="微软雅黑" pitchFamily="34" charset="-122"/>
              </a:rPr>
              <a:t>）认真落实中办、国办</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关于进一步加强科研诚信建设的若干意见</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国家自然科学基金委员会关于加强依托单位科学基金管理工作的若干意见</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a:t>
            </a:r>
            <a:endParaRPr lang="en-US" altLang="zh-CN" b="1" dirty="0" smtClean="0">
              <a:solidFill>
                <a:schemeClr val="accent1">
                  <a:lumMod val="50000"/>
                </a:schemeClr>
              </a:solidFill>
              <a:latin typeface="微软雅黑" pitchFamily="34" charset="-122"/>
              <a:ea typeface="微软雅黑" pitchFamily="34" charset="-122"/>
            </a:endParaRPr>
          </a:p>
          <a:p>
            <a:pPr lvl="1">
              <a:spcBef>
                <a:spcPts val="1200"/>
              </a:spcBef>
              <a:buFont typeface="Wingdings" pitchFamily="2" charset="2"/>
              <a:buChar char="l"/>
            </a:pPr>
            <a:r>
              <a:rPr lang="zh-CN" altLang="en-US" b="1" dirty="0" smtClean="0">
                <a:solidFill>
                  <a:srgbClr val="800000"/>
                </a:solidFill>
                <a:latin typeface="微软雅黑" pitchFamily="34" charset="-122"/>
                <a:ea typeface="微软雅黑" pitchFamily="34" charset="-122"/>
              </a:rPr>
              <a:t> 加强科研诚信宣传教育，大力弘扬科学精神</a:t>
            </a:r>
            <a:r>
              <a:rPr lang="zh-CN" altLang="en-US" b="1" dirty="0" smtClean="0">
                <a:solidFill>
                  <a:schemeClr val="tx1">
                    <a:lumMod val="75000"/>
                    <a:lumOff val="25000"/>
                  </a:schemeClr>
                </a:solidFill>
                <a:latin typeface="微软雅黑" pitchFamily="34" charset="-122"/>
                <a:ea typeface="微软雅黑" pitchFamily="34" charset="-122"/>
              </a:rPr>
              <a:t>。</a:t>
            </a:r>
            <a:endParaRPr lang="en-US" altLang="zh-CN" b="1" dirty="0" smtClean="0">
              <a:solidFill>
                <a:schemeClr val="tx1">
                  <a:lumMod val="75000"/>
                  <a:lumOff val="25000"/>
                </a:schemeClr>
              </a:solidFill>
              <a:latin typeface="微软雅黑" pitchFamily="34" charset="-122"/>
              <a:ea typeface="微软雅黑" pitchFamily="34" charset="-122"/>
            </a:endParaRPr>
          </a:p>
          <a:p>
            <a:pPr lvl="1">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教育</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鼓励</a:t>
            </a:r>
            <a:r>
              <a:rPr lang="zh-CN" altLang="en-US" b="1" dirty="0" smtClean="0">
                <a:solidFill>
                  <a:schemeClr val="tx1">
                    <a:lumMod val="75000"/>
                    <a:lumOff val="25000"/>
                  </a:schemeClr>
                </a:solidFill>
                <a:latin typeface="微软雅黑" pitchFamily="34" charset="-122"/>
                <a:ea typeface="微软雅黑" pitchFamily="34" charset="-122"/>
              </a:rPr>
              <a:t>科研人员</a:t>
            </a:r>
            <a:r>
              <a:rPr lang="zh-CN" altLang="en-US" b="1" dirty="0" smtClean="0">
                <a:solidFill>
                  <a:srgbClr val="0070C0"/>
                </a:solidFill>
                <a:latin typeface="微软雅黑" pitchFamily="34" charset="-122"/>
                <a:ea typeface="微软雅黑" pitchFamily="34" charset="-122"/>
              </a:rPr>
              <a:t>坚守学术本心</a:t>
            </a:r>
            <a:r>
              <a:rPr lang="zh-CN" altLang="en-US" b="1" dirty="0" smtClean="0">
                <a:solidFill>
                  <a:schemeClr val="tx1">
                    <a:lumMod val="75000"/>
                    <a:lumOff val="25000"/>
                  </a:schemeClr>
                </a:solidFill>
                <a:latin typeface="微软雅黑" pitchFamily="34" charset="-122"/>
                <a:ea typeface="微软雅黑" pitchFamily="34" charset="-122"/>
              </a:rPr>
              <a:t>，坚持预防与惩治并举，自律与监督并重；</a:t>
            </a:r>
            <a:endParaRPr lang="en-US" altLang="zh-CN" b="1" dirty="0" smtClean="0">
              <a:solidFill>
                <a:schemeClr val="tx1">
                  <a:lumMod val="75000"/>
                  <a:lumOff val="25000"/>
                </a:schemeClr>
              </a:solidFill>
              <a:latin typeface="微软雅黑" pitchFamily="34" charset="-122"/>
              <a:ea typeface="微软雅黑" pitchFamily="34" charset="-122"/>
            </a:endParaRPr>
          </a:p>
          <a:p>
            <a:pPr lvl="1">
              <a:spcBef>
                <a:spcPts val="600"/>
              </a:spcBef>
              <a:buFont typeface="Wingdings" pitchFamily="2" charset="2"/>
              <a:buChar char="Ø"/>
            </a:pPr>
            <a:r>
              <a:rPr lang="en-US" altLang="zh-CN"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与</a:t>
            </a:r>
            <a:r>
              <a:rPr lang="zh-CN" altLang="en-US" b="1" dirty="0" smtClean="0">
                <a:solidFill>
                  <a:srgbClr val="0070C0"/>
                </a:solidFill>
                <a:latin typeface="微软雅黑" pitchFamily="34" charset="-122"/>
                <a:ea typeface="微软雅黑" pitchFamily="34" charset="-122"/>
              </a:rPr>
              <a:t>自然科学基金委通力合作</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密切配合</a:t>
            </a:r>
            <a:r>
              <a:rPr lang="zh-CN" altLang="en-US" b="1" dirty="0" smtClean="0">
                <a:solidFill>
                  <a:schemeClr val="tx1">
                    <a:lumMod val="75000"/>
                    <a:lumOff val="25000"/>
                  </a:schemeClr>
                </a:solidFill>
                <a:latin typeface="微软雅黑" pitchFamily="34" charset="-122"/>
                <a:ea typeface="微软雅黑" pitchFamily="34" charset="-122"/>
              </a:rPr>
              <a:t>，坚持对科学基金项目申请和执行全过程覆盖监督，以</a:t>
            </a:r>
            <a:r>
              <a:rPr lang="zh-CN" altLang="en-US" b="1" dirty="0" smtClean="0">
                <a:solidFill>
                  <a:srgbClr val="0070C0"/>
                </a:solidFill>
                <a:latin typeface="微软雅黑" pitchFamily="34" charset="-122"/>
                <a:ea typeface="微软雅黑" pitchFamily="34" charset="-122"/>
              </a:rPr>
              <a:t>零容忍</a:t>
            </a:r>
            <a:r>
              <a:rPr lang="zh-CN" altLang="en-US" b="1" dirty="0" smtClean="0">
                <a:solidFill>
                  <a:schemeClr val="tx1">
                    <a:lumMod val="75000"/>
                    <a:lumOff val="25000"/>
                  </a:schemeClr>
                </a:solidFill>
                <a:latin typeface="微软雅黑" pitchFamily="34" charset="-122"/>
                <a:ea typeface="微软雅黑" pitchFamily="34" charset="-122"/>
              </a:rPr>
              <a:t>的态度</a:t>
            </a:r>
            <a:r>
              <a:rPr lang="zh-CN" altLang="en-US" b="1" dirty="0" smtClean="0">
                <a:solidFill>
                  <a:srgbClr val="0070C0"/>
                </a:solidFill>
                <a:latin typeface="微软雅黑" pitchFamily="34" charset="-122"/>
                <a:ea typeface="微软雅黑" pitchFamily="34" charset="-122"/>
              </a:rPr>
              <a:t>惩治</a:t>
            </a:r>
            <a:r>
              <a:rPr lang="zh-CN" altLang="en-US" b="1" dirty="0" smtClean="0">
                <a:solidFill>
                  <a:schemeClr val="tx1">
                    <a:lumMod val="75000"/>
                    <a:lumOff val="25000"/>
                  </a:schemeClr>
                </a:solidFill>
                <a:latin typeface="微软雅黑" pitchFamily="34" charset="-122"/>
                <a:ea typeface="微软雅黑" pitchFamily="34" charset="-122"/>
              </a:rPr>
              <a:t>各种科研不端行为。</a:t>
            </a:r>
            <a:endParaRPr lang="en-US" altLang="zh-CN" b="1" dirty="0" smtClean="0">
              <a:solidFill>
                <a:schemeClr val="tx1">
                  <a:lumMod val="75000"/>
                  <a:lumOff val="25000"/>
                </a:schemeClr>
              </a:solidFill>
              <a:latin typeface="微软雅黑" pitchFamily="34" charset="-122"/>
              <a:ea typeface="微软雅黑" pitchFamily="34" charset="-122"/>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3893374"/>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（二）下一阶段重点工作</a:t>
            </a:r>
            <a:endParaRPr lang="en-US" altLang="zh-CN" sz="2400" b="1" dirty="0" smtClean="0">
              <a:solidFill>
                <a:srgbClr val="800000"/>
              </a:solidFill>
              <a:latin typeface="微软雅黑" pitchFamily="34" charset="-122"/>
              <a:ea typeface="微软雅黑" pitchFamily="34" charset="-122"/>
            </a:endParaRPr>
          </a:p>
          <a:p>
            <a:pPr>
              <a:spcBef>
                <a:spcPts val="1200"/>
              </a:spcBef>
            </a:pPr>
            <a:r>
              <a:rPr lang="en-US" altLang="zh-CN" sz="2400" b="1" dirty="0" smtClean="0">
                <a:solidFill>
                  <a:schemeClr val="accent1">
                    <a:lumMod val="50000"/>
                  </a:schemeClr>
                </a:solidFill>
                <a:latin typeface="微软雅黑" pitchFamily="34" charset="-122"/>
                <a:ea typeface="微软雅黑" pitchFamily="34" charset="-122"/>
              </a:rPr>
              <a:t>3. </a:t>
            </a:r>
            <a:r>
              <a:rPr lang="zh-CN" altLang="en-US" sz="2400" b="1" dirty="0" smtClean="0">
                <a:solidFill>
                  <a:schemeClr val="accent1">
                    <a:lumMod val="50000"/>
                  </a:schemeClr>
                </a:solidFill>
                <a:latin typeface="微软雅黑" pitchFamily="34" charset="-122"/>
                <a:ea typeface="微软雅黑" pitchFamily="34" charset="-122"/>
              </a:rPr>
              <a:t>推动落实依托单位的第一主体责任</a:t>
            </a:r>
            <a:endParaRPr lang="en-US" altLang="zh-CN" sz="2400" b="1" dirty="0" smtClean="0">
              <a:solidFill>
                <a:schemeClr val="accent1">
                  <a:lumMod val="50000"/>
                </a:schemeClr>
              </a:solidFill>
              <a:latin typeface="微软雅黑" pitchFamily="34" charset="-122"/>
              <a:ea typeface="微软雅黑" pitchFamily="34" charset="-122"/>
            </a:endParaRPr>
          </a:p>
          <a:p>
            <a:pPr marL="0" lvl="1">
              <a:spcBef>
                <a:spcPts val="1200"/>
              </a:spcBef>
            </a:pPr>
            <a:r>
              <a:rPr lang="zh-CN" altLang="en-US" sz="2000" b="1" dirty="0" smtClean="0">
                <a:solidFill>
                  <a:schemeClr val="accent1">
                    <a:lumMod val="50000"/>
                  </a:schemeClr>
                </a:solidFill>
                <a:latin typeface="微软雅黑" pitchFamily="34" charset="-122"/>
                <a:ea typeface="微软雅黑" pitchFamily="34" charset="-122"/>
              </a:rPr>
              <a:t>（</a:t>
            </a:r>
            <a:r>
              <a:rPr lang="en-US" altLang="zh-CN" sz="2000" b="1" dirty="0" smtClean="0">
                <a:solidFill>
                  <a:schemeClr val="accent1">
                    <a:lumMod val="50000"/>
                  </a:schemeClr>
                </a:solidFill>
                <a:latin typeface="微软雅黑" pitchFamily="34" charset="-122"/>
                <a:ea typeface="微软雅黑" pitchFamily="34" charset="-122"/>
              </a:rPr>
              <a:t>2</a:t>
            </a:r>
            <a:r>
              <a:rPr lang="zh-CN" altLang="en-US" sz="2000" b="1" dirty="0" smtClean="0">
                <a:solidFill>
                  <a:schemeClr val="accent1">
                    <a:lumMod val="50000"/>
                  </a:schemeClr>
                </a:solidFill>
                <a:latin typeface="微软雅黑" pitchFamily="34" charset="-122"/>
                <a:ea typeface="微软雅黑" pitchFamily="34" charset="-122"/>
              </a:rPr>
              <a:t>）签署并履行</a:t>
            </a:r>
            <a:r>
              <a:rPr lang="en-US" altLang="zh-CN" sz="2000" b="1" dirty="0" smtClean="0">
                <a:solidFill>
                  <a:schemeClr val="accent1">
                    <a:lumMod val="50000"/>
                  </a:schemeClr>
                </a:solidFill>
                <a:latin typeface="微软雅黑" pitchFamily="34" charset="-122"/>
                <a:ea typeface="微软雅黑" pitchFamily="34" charset="-122"/>
              </a:rPr>
              <a:t>《</a:t>
            </a:r>
            <a:r>
              <a:rPr lang="zh-CN" altLang="en-US" sz="2000" b="1" dirty="0" smtClean="0">
                <a:solidFill>
                  <a:srgbClr val="0070C0"/>
                </a:solidFill>
                <a:latin typeface="微软雅黑" pitchFamily="34" charset="-122"/>
                <a:ea typeface="微软雅黑" pitchFamily="34" charset="-122"/>
              </a:rPr>
              <a:t>国家自然科学基金项目申请诚信承诺书</a:t>
            </a:r>
            <a:r>
              <a:rPr lang="en-US" altLang="zh-CN" sz="2000" b="1" dirty="0" smtClean="0">
                <a:solidFill>
                  <a:schemeClr val="accent1">
                    <a:lumMod val="50000"/>
                  </a:schemeClr>
                </a:solidFill>
                <a:latin typeface="微软雅黑" pitchFamily="34" charset="-122"/>
                <a:ea typeface="微软雅黑" pitchFamily="34" charset="-122"/>
              </a:rPr>
              <a:t>》</a:t>
            </a:r>
            <a:r>
              <a:rPr lang="zh-CN" altLang="en-US" sz="2000" b="1" dirty="0" smtClean="0">
                <a:solidFill>
                  <a:schemeClr val="accent1">
                    <a:lumMod val="50000"/>
                  </a:schemeClr>
                </a:solidFill>
                <a:latin typeface="微软雅黑" pitchFamily="34" charset="-122"/>
                <a:ea typeface="微软雅黑" pitchFamily="34" charset="-122"/>
              </a:rPr>
              <a:t>。</a:t>
            </a:r>
            <a:endParaRPr lang="en-US" altLang="zh-CN" sz="2000" b="1" dirty="0" smtClean="0">
              <a:solidFill>
                <a:schemeClr val="accent1">
                  <a:lumMod val="50000"/>
                </a:schemeClr>
              </a:solidFill>
              <a:latin typeface="微软雅黑" pitchFamily="34" charset="-122"/>
              <a:ea typeface="微软雅黑" pitchFamily="34" charset="-122"/>
            </a:endParaRPr>
          </a:p>
          <a:p>
            <a:pPr marL="360000" lvl="1">
              <a:spcBef>
                <a:spcPts val="600"/>
              </a:spcBef>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就本单位所</a:t>
            </a:r>
            <a:r>
              <a:rPr lang="zh-CN" altLang="en-US" b="1" dirty="0" smtClean="0">
                <a:solidFill>
                  <a:srgbClr val="0070C0"/>
                </a:solidFill>
                <a:latin typeface="微软雅黑" pitchFamily="34" charset="-122"/>
                <a:ea typeface="微软雅黑" pitchFamily="34" charset="-122"/>
              </a:rPr>
              <a:t>申请材料内容</a:t>
            </a:r>
            <a:r>
              <a:rPr lang="zh-CN" altLang="en-US" b="1" dirty="0" smtClean="0">
                <a:solidFill>
                  <a:schemeClr val="tx1">
                    <a:lumMod val="75000"/>
                    <a:lumOff val="25000"/>
                  </a:schemeClr>
                </a:solidFill>
                <a:latin typeface="微软雅黑" pitchFamily="34" charset="-122"/>
                <a:ea typeface="微软雅黑" pitchFamily="34" charset="-122"/>
              </a:rPr>
              <a:t>的</a:t>
            </a:r>
            <a:r>
              <a:rPr lang="zh-CN" altLang="en-US" b="1" dirty="0" smtClean="0">
                <a:solidFill>
                  <a:srgbClr val="0070C0"/>
                </a:solidFill>
                <a:latin typeface="微软雅黑" pitchFamily="34" charset="-122"/>
                <a:ea typeface="微软雅黑" pitchFamily="34" charset="-122"/>
              </a:rPr>
              <a:t>真实性</a:t>
            </a:r>
            <a:r>
              <a:rPr lang="zh-CN" altLang="en-US" b="1" dirty="0" smtClean="0">
                <a:solidFill>
                  <a:schemeClr val="tx1">
                    <a:lumMod val="75000"/>
                    <a:lumOff val="25000"/>
                  </a:schemeClr>
                </a:solidFill>
                <a:latin typeface="微软雅黑" pitchFamily="34" charset="-122"/>
                <a:ea typeface="微软雅黑" pitchFamily="34" charset="-122"/>
              </a:rPr>
              <a:t>和</a:t>
            </a:r>
            <a:r>
              <a:rPr lang="zh-CN" altLang="en-US" b="1" dirty="0" smtClean="0">
                <a:solidFill>
                  <a:srgbClr val="0070C0"/>
                </a:solidFill>
                <a:latin typeface="微软雅黑" pitchFamily="34" charset="-122"/>
                <a:ea typeface="微软雅黑" pitchFamily="34" charset="-122"/>
              </a:rPr>
              <a:t>完整性</a:t>
            </a:r>
            <a:r>
              <a:rPr lang="zh-CN" altLang="en-US" b="1" dirty="0" smtClean="0">
                <a:solidFill>
                  <a:schemeClr val="tx1">
                    <a:lumMod val="75000"/>
                    <a:lumOff val="25000"/>
                  </a:schemeClr>
                </a:solidFill>
                <a:latin typeface="微软雅黑" pitchFamily="34" charset="-122"/>
                <a:ea typeface="微软雅黑" pitchFamily="34" charset="-122"/>
              </a:rPr>
              <a:t>进行审核，确保申请材料符合</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关于进一步加强科研诚信建设的若干意见</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（厅字</a:t>
            </a:r>
            <a:r>
              <a:rPr lang="en-US" altLang="zh-CN" b="1" dirty="0" smtClean="0">
                <a:solidFill>
                  <a:schemeClr val="tx1">
                    <a:lumMod val="75000"/>
                    <a:lumOff val="25000"/>
                  </a:schemeClr>
                </a:solidFill>
                <a:latin typeface="微软雅黑" pitchFamily="34" charset="-122"/>
                <a:ea typeface="微软雅黑" pitchFamily="34" charset="-122"/>
              </a:rPr>
              <a:t>〔2018〕23</a:t>
            </a:r>
            <a:r>
              <a:rPr lang="zh-CN" altLang="en-US" b="1" dirty="0" smtClean="0">
                <a:solidFill>
                  <a:schemeClr val="tx1">
                    <a:lumMod val="75000"/>
                    <a:lumOff val="25000"/>
                  </a:schemeClr>
                </a:solidFill>
                <a:latin typeface="微软雅黑" pitchFamily="34" charset="-122"/>
                <a:ea typeface="微软雅黑" pitchFamily="34" charset="-122"/>
              </a:rPr>
              <a:t>号）规定和其它</a:t>
            </a:r>
            <a:r>
              <a:rPr lang="zh-CN" altLang="en-US" b="1" dirty="0" smtClean="0">
                <a:solidFill>
                  <a:srgbClr val="0070C0"/>
                </a:solidFill>
                <a:latin typeface="微软雅黑" pitchFamily="34" charset="-122"/>
                <a:ea typeface="微软雅黑" pitchFamily="34" charset="-122"/>
              </a:rPr>
              <a:t>科研诚信要求</a:t>
            </a:r>
            <a:r>
              <a:rPr lang="zh-CN" altLang="en-US" b="1" dirty="0" smtClean="0">
                <a:solidFill>
                  <a:schemeClr val="tx1">
                    <a:lumMod val="75000"/>
                    <a:lumOff val="25000"/>
                  </a:schemeClr>
                </a:solidFill>
                <a:latin typeface="微软雅黑" pitchFamily="34" charset="-122"/>
                <a:ea typeface="微软雅黑" pitchFamily="34" charset="-122"/>
              </a:rPr>
              <a:t>，符合</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中华人民共和国保守国家秘密法</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和</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科学技术保密规定</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等</a:t>
            </a:r>
            <a:r>
              <a:rPr lang="zh-CN" altLang="en-US" b="1" dirty="0" smtClean="0">
                <a:solidFill>
                  <a:srgbClr val="0070C0"/>
                </a:solidFill>
                <a:latin typeface="微软雅黑" pitchFamily="34" charset="-122"/>
                <a:ea typeface="微软雅黑" pitchFamily="34" charset="-122"/>
              </a:rPr>
              <a:t>相关法律法规</a:t>
            </a:r>
            <a:r>
              <a:rPr lang="zh-CN" altLang="en-US" b="1" dirty="0" smtClean="0">
                <a:solidFill>
                  <a:schemeClr val="tx1">
                    <a:lumMod val="75000"/>
                    <a:lumOff val="25000"/>
                  </a:schemeClr>
                </a:solidFill>
                <a:latin typeface="微软雅黑" pitchFamily="34" charset="-122"/>
                <a:ea typeface="微软雅黑" pitchFamily="34" charset="-122"/>
              </a:rPr>
              <a:t>，杜绝夸大不实以及弄虚作假。</a:t>
            </a:r>
            <a:endParaRPr lang="en-US" altLang="zh-CN" b="1" dirty="0" smtClean="0">
              <a:solidFill>
                <a:schemeClr val="tx1">
                  <a:lumMod val="75000"/>
                  <a:lumOff val="25000"/>
                </a:schemeClr>
              </a:solidFill>
              <a:latin typeface="微软雅黑" pitchFamily="34" charset="-122"/>
              <a:ea typeface="微软雅黑" pitchFamily="34" charset="-122"/>
            </a:endParaRPr>
          </a:p>
          <a:p>
            <a:pPr marL="360000" lvl="1">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在参与项目申请和评审活动全过程中，遵守有关评审规则和工作纪律。</a:t>
            </a:r>
            <a:endParaRPr lang="en-US" altLang="zh-CN" b="1" dirty="0" smtClean="0">
              <a:solidFill>
                <a:schemeClr val="tx1">
                  <a:lumMod val="75000"/>
                  <a:lumOff val="25000"/>
                </a:schemeClr>
              </a:solidFill>
              <a:latin typeface="微软雅黑" pitchFamily="34" charset="-122"/>
              <a:ea typeface="微软雅黑" pitchFamily="34" charset="-122"/>
            </a:endParaRPr>
          </a:p>
          <a:p>
            <a:pPr marL="360000" lvl="1">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如有违反，愿接受基金委和相关部门做出的各项处理决定，包括但不限于</a:t>
            </a:r>
            <a:r>
              <a:rPr lang="zh-CN" altLang="en-US" b="1" dirty="0" smtClean="0">
                <a:solidFill>
                  <a:srgbClr val="0070C0"/>
                </a:solidFill>
                <a:latin typeface="微软雅黑" pitchFamily="34" charset="-122"/>
                <a:ea typeface="微软雅黑" pitchFamily="34" charset="-122"/>
              </a:rPr>
              <a:t>停拨或核减经费</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追回项目经费</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取消</a:t>
            </a:r>
            <a:r>
              <a:rPr lang="zh-CN" altLang="en-US" b="1" dirty="0" smtClean="0">
                <a:solidFill>
                  <a:schemeClr val="tx1">
                    <a:lumMod val="75000"/>
                    <a:lumOff val="25000"/>
                  </a:schemeClr>
                </a:solidFill>
                <a:latin typeface="微软雅黑" pitchFamily="34" charset="-122"/>
                <a:ea typeface="微软雅黑" pitchFamily="34" charset="-122"/>
              </a:rPr>
              <a:t>一定期限国家自然科学基金项目</a:t>
            </a:r>
            <a:r>
              <a:rPr lang="zh-CN" altLang="en-US" b="1" dirty="0" smtClean="0">
                <a:solidFill>
                  <a:srgbClr val="0070C0"/>
                </a:solidFill>
                <a:latin typeface="微软雅黑" pitchFamily="34" charset="-122"/>
                <a:ea typeface="微软雅黑" pitchFamily="34" charset="-122"/>
              </a:rPr>
              <a:t>申请资格</a:t>
            </a:r>
            <a:r>
              <a:rPr lang="zh-CN" altLang="en-US"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记入科研诚信严重失信行为数据库</a:t>
            </a:r>
            <a:r>
              <a:rPr lang="zh-CN" altLang="en-US" b="1" dirty="0" smtClean="0">
                <a:solidFill>
                  <a:schemeClr val="tx1">
                    <a:lumMod val="75000"/>
                    <a:lumOff val="25000"/>
                  </a:schemeClr>
                </a:solidFill>
                <a:latin typeface="微软雅黑" pitchFamily="34" charset="-122"/>
                <a:ea typeface="微软雅黑" pitchFamily="34" charset="-122"/>
              </a:rPr>
              <a:t>，以及主要负责人接受相应</a:t>
            </a:r>
            <a:r>
              <a:rPr lang="zh-CN" altLang="en-US" b="1" dirty="0" smtClean="0">
                <a:solidFill>
                  <a:srgbClr val="0070C0"/>
                </a:solidFill>
                <a:latin typeface="微软雅黑" pitchFamily="34" charset="-122"/>
                <a:ea typeface="微软雅黑" pitchFamily="34" charset="-122"/>
              </a:rPr>
              <a:t>党纪政纪处理</a:t>
            </a:r>
            <a:r>
              <a:rPr lang="zh-CN" altLang="en-US" b="1" dirty="0" smtClean="0">
                <a:solidFill>
                  <a:schemeClr val="tx1">
                    <a:lumMod val="75000"/>
                    <a:lumOff val="25000"/>
                  </a:schemeClr>
                </a:solidFill>
                <a:latin typeface="微软雅黑" pitchFamily="34" charset="-122"/>
                <a:ea typeface="微软雅黑" pitchFamily="34" charset="-122"/>
              </a:rPr>
              <a:t>等。</a:t>
            </a:r>
            <a:endParaRPr lang="en-US" altLang="zh-CN" b="1" dirty="0" smtClean="0">
              <a:solidFill>
                <a:schemeClr val="tx1">
                  <a:lumMod val="75000"/>
                  <a:lumOff val="25000"/>
                </a:schemeClr>
              </a:solidFill>
              <a:latin typeface="微软雅黑" pitchFamily="34" charset="-122"/>
              <a:ea typeface="微软雅黑" pitchFamily="34" charset="-122"/>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41990" y="4897600"/>
            <a:ext cx="8858312" cy="499624"/>
          </a:xfrm>
          <a:prstGeom prst="rect">
            <a:avLst/>
          </a:prstGeom>
        </p:spPr>
        <p:txBody>
          <a:bodyPr wrap="square">
            <a:spAutoFit/>
          </a:bodyPr>
          <a:lstStyle/>
          <a:p>
            <a:pPr marL="0" lvl="1">
              <a:lnSpc>
                <a:spcPct val="150000"/>
              </a:lnSpc>
              <a:spcBef>
                <a:spcPts val="1200"/>
              </a:spcBef>
            </a:pPr>
            <a:r>
              <a:rPr lang="zh-CN" altLang="en-US" sz="2000" b="1" dirty="0" smtClean="0">
                <a:solidFill>
                  <a:schemeClr val="accent1">
                    <a:lumMod val="50000"/>
                  </a:schemeClr>
                </a:solidFill>
                <a:latin typeface="微软雅黑" pitchFamily="34" charset="-122"/>
                <a:ea typeface="微软雅黑" pitchFamily="34" charset="-122"/>
              </a:rPr>
              <a:t>（</a:t>
            </a:r>
            <a:r>
              <a:rPr lang="en-US" altLang="zh-CN" sz="2000" b="1" dirty="0" smtClean="0">
                <a:solidFill>
                  <a:schemeClr val="accent1">
                    <a:lumMod val="50000"/>
                  </a:schemeClr>
                </a:solidFill>
                <a:latin typeface="微软雅黑" pitchFamily="34" charset="-122"/>
                <a:ea typeface="微软雅黑" pitchFamily="34" charset="-122"/>
              </a:rPr>
              <a:t>3</a:t>
            </a:r>
            <a:r>
              <a:rPr lang="zh-CN" altLang="en-US" sz="2000" b="1" dirty="0" smtClean="0">
                <a:solidFill>
                  <a:schemeClr val="accent1">
                    <a:lumMod val="50000"/>
                  </a:schemeClr>
                </a:solidFill>
                <a:latin typeface="微软雅黑" pitchFamily="34" charset="-122"/>
                <a:ea typeface="微软雅黑" pitchFamily="34" charset="-122"/>
              </a:rPr>
              <a:t>）建立健全科研伦理和科技安全审查机制，防范伦理和安全风险。</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7290" y="972014"/>
            <a:ext cx="6500858" cy="4385816"/>
          </a:xfrm>
          <a:prstGeom prst="rect">
            <a:avLst/>
          </a:prstGeom>
          <a:ln>
            <a:solidFill>
              <a:schemeClr val="accent1">
                <a:lumMod val="50000"/>
              </a:schemeClr>
            </a:solidFill>
          </a:ln>
        </p:spPr>
        <p:txBody>
          <a:bodyPr wrap="square">
            <a:spAutoFit/>
          </a:bodyPr>
          <a:lstStyle/>
          <a:p>
            <a:pPr algn="ct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国家自然科学基金项目申请诚信承诺书</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模板</a:t>
            </a:r>
            <a:endParaRPr lang="zh-CN" altLang="en-US" b="1" dirty="0" smtClean="0">
              <a:solidFill>
                <a:srgbClr val="800000"/>
              </a:solidFill>
              <a:latin typeface="微软雅黑" pitchFamily="34" charset="-122"/>
              <a:ea typeface="微软雅黑" pitchFamily="34" charset="-122"/>
            </a:endParaRPr>
          </a:p>
          <a:p>
            <a:pPr algn="ctr"/>
            <a:r>
              <a:rPr lang="zh-CN" altLang="en-US" sz="1400" b="1" dirty="0" smtClean="0">
                <a:solidFill>
                  <a:schemeClr val="accent1">
                    <a:lumMod val="50000"/>
                  </a:schemeClr>
                </a:solidFill>
                <a:latin typeface="微软雅黑" pitchFamily="34" charset="-122"/>
                <a:ea typeface="微软雅黑" pitchFamily="34" charset="-122"/>
              </a:rPr>
              <a:t>（</a:t>
            </a:r>
            <a:r>
              <a:rPr lang="zh-CN" altLang="en-US" sz="1400" b="1" dirty="0" smtClean="0">
                <a:solidFill>
                  <a:srgbClr val="800000"/>
                </a:solidFill>
                <a:latin typeface="微软雅黑" pitchFamily="34" charset="-122"/>
                <a:ea typeface="微软雅黑" pitchFamily="34" charset="-122"/>
              </a:rPr>
              <a:t>依托单位与合作研究单位</a:t>
            </a:r>
            <a:r>
              <a:rPr lang="zh-CN" altLang="en-US" sz="1400" b="1" dirty="0" smtClean="0">
                <a:solidFill>
                  <a:schemeClr val="accent1">
                    <a:lumMod val="50000"/>
                  </a:schemeClr>
                </a:solidFill>
                <a:latin typeface="微软雅黑" pitchFamily="34" charset="-122"/>
                <a:ea typeface="微软雅黑" pitchFamily="34" charset="-122"/>
              </a:rPr>
              <a:t>）</a:t>
            </a:r>
          </a:p>
          <a:p>
            <a:pPr>
              <a:spcBef>
                <a:spcPts val="600"/>
              </a:spcBef>
            </a:pPr>
            <a:r>
              <a:rPr lang="zh-CN" altLang="en-US" sz="1400" b="1" dirty="0" smtClean="0">
                <a:solidFill>
                  <a:schemeClr val="accent1">
                    <a:lumMod val="50000"/>
                  </a:schemeClr>
                </a:solidFill>
                <a:latin typeface="微软雅黑" pitchFamily="34" charset="-122"/>
                <a:ea typeface="微软雅黑" pitchFamily="34" charset="-122"/>
              </a:rPr>
              <a:t>    </a:t>
            </a:r>
            <a:r>
              <a:rPr lang="zh-CN" altLang="en-US" sz="1200" b="1" dirty="0" smtClean="0">
                <a:solidFill>
                  <a:schemeClr val="accent1">
                    <a:lumMod val="50000"/>
                  </a:schemeClr>
                </a:solidFill>
                <a:latin typeface="微软雅黑" pitchFamily="34" charset="-122"/>
                <a:ea typeface="微软雅黑" pitchFamily="34" charset="-122"/>
              </a:rPr>
              <a:t>本单位依据国家自然科学基金项目指南的要求，严格履行法人负责制，在此郑重承诺：本单位已就所申请材料内容的真实性和完整性进行审核，不存在违背</a:t>
            </a:r>
            <a:r>
              <a:rPr lang="en-US" altLang="zh-CN" sz="1200" b="1" dirty="0" smtClean="0">
                <a:solidFill>
                  <a:schemeClr val="accent1">
                    <a:lumMod val="50000"/>
                  </a:schemeClr>
                </a:solidFill>
                <a:latin typeface="微软雅黑" pitchFamily="34" charset="-122"/>
                <a:ea typeface="微软雅黑" pitchFamily="34" charset="-122"/>
              </a:rPr>
              <a:t>《</a:t>
            </a:r>
            <a:r>
              <a:rPr lang="zh-CN" altLang="en-US" sz="1200" b="1" dirty="0" smtClean="0">
                <a:solidFill>
                  <a:schemeClr val="accent1">
                    <a:lumMod val="50000"/>
                  </a:schemeClr>
                </a:solidFill>
                <a:latin typeface="微软雅黑" pitchFamily="34" charset="-122"/>
                <a:ea typeface="微软雅黑" pitchFamily="34" charset="-122"/>
              </a:rPr>
              <a:t>关于进一步加强科研诚信建设的若干意见</a:t>
            </a:r>
            <a:r>
              <a:rPr lang="en-US" altLang="zh-CN" sz="1200" b="1" dirty="0" smtClean="0">
                <a:solidFill>
                  <a:schemeClr val="accent1">
                    <a:lumMod val="50000"/>
                  </a:schemeClr>
                </a:solidFill>
                <a:latin typeface="微软雅黑" pitchFamily="34" charset="-122"/>
                <a:ea typeface="微软雅黑" pitchFamily="34" charset="-122"/>
              </a:rPr>
              <a:t>》</a:t>
            </a:r>
            <a:r>
              <a:rPr lang="zh-CN" altLang="en-US" sz="1200" b="1" dirty="0" smtClean="0">
                <a:solidFill>
                  <a:schemeClr val="accent1">
                    <a:lumMod val="50000"/>
                  </a:schemeClr>
                </a:solidFill>
                <a:latin typeface="微软雅黑" pitchFamily="34" charset="-122"/>
                <a:ea typeface="微软雅黑" pitchFamily="34" charset="-122"/>
              </a:rPr>
              <a:t>（厅字</a:t>
            </a:r>
            <a:r>
              <a:rPr lang="en-US" altLang="zh-CN" sz="1200" b="1" dirty="0" smtClean="0">
                <a:solidFill>
                  <a:schemeClr val="accent1">
                    <a:lumMod val="50000"/>
                  </a:schemeClr>
                </a:solidFill>
                <a:latin typeface="微软雅黑" pitchFamily="34" charset="-122"/>
                <a:ea typeface="微软雅黑" pitchFamily="34" charset="-122"/>
              </a:rPr>
              <a:t>〔2018〕23</a:t>
            </a:r>
            <a:r>
              <a:rPr lang="zh-CN" altLang="en-US" sz="1200" b="1" dirty="0" smtClean="0">
                <a:solidFill>
                  <a:schemeClr val="accent1">
                    <a:lumMod val="50000"/>
                  </a:schemeClr>
                </a:solidFill>
                <a:latin typeface="微软雅黑" pitchFamily="34" charset="-122"/>
                <a:ea typeface="微软雅黑" pitchFamily="34" charset="-122"/>
              </a:rPr>
              <a:t>号）规定和其它科研诚信要求的行为，申请材料符合</a:t>
            </a:r>
            <a:r>
              <a:rPr lang="en-US" altLang="zh-CN" sz="1200" b="1" dirty="0" smtClean="0">
                <a:solidFill>
                  <a:schemeClr val="accent1">
                    <a:lumMod val="50000"/>
                  </a:schemeClr>
                </a:solidFill>
                <a:latin typeface="微软雅黑" pitchFamily="34" charset="-122"/>
                <a:ea typeface="微软雅黑" pitchFamily="34" charset="-122"/>
              </a:rPr>
              <a:t>《</a:t>
            </a:r>
            <a:r>
              <a:rPr lang="zh-CN" altLang="en-US" sz="1200" b="1" dirty="0" smtClean="0">
                <a:solidFill>
                  <a:schemeClr val="accent1">
                    <a:lumMod val="50000"/>
                  </a:schemeClr>
                </a:solidFill>
                <a:latin typeface="微软雅黑" pitchFamily="34" charset="-122"/>
                <a:ea typeface="微软雅黑" pitchFamily="34" charset="-122"/>
              </a:rPr>
              <a:t>中华人民共和国保守国家秘密法</a:t>
            </a:r>
            <a:r>
              <a:rPr lang="en-US" altLang="zh-CN" sz="1200" b="1" dirty="0" smtClean="0">
                <a:solidFill>
                  <a:schemeClr val="accent1">
                    <a:lumMod val="50000"/>
                  </a:schemeClr>
                </a:solidFill>
                <a:latin typeface="微软雅黑" pitchFamily="34" charset="-122"/>
                <a:ea typeface="微软雅黑" pitchFamily="34" charset="-122"/>
              </a:rPr>
              <a:t>》</a:t>
            </a:r>
            <a:r>
              <a:rPr lang="zh-CN" altLang="en-US" sz="1200" b="1" dirty="0" smtClean="0">
                <a:solidFill>
                  <a:schemeClr val="accent1">
                    <a:lumMod val="50000"/>
                  </a:schemeClr>
                </a:solidFill>
                <a:latin typeface="微软雅黑" pitchFamily="34" charset="-122"/>
                <a:ea typeface="微软雅黑" pitchFamily="34" charset="-122"/>
              </a:rPr>
              <a:t>和</a:t>
            </a:r>
            <a:r>
              <a:rPr lang="en-US" altLang="zh-CN" sz="1200" b="1" dirty="0" smtClean="0">
                <a:solidFill>
                  <a:schemeClr val="accent1">
                    <a:lumMod val="50000"/>
                  </a:schemeClr>
                </a:solidFill>
                <a:latin typeface="微软雅黑" pitchFamily="34" charset="-122"/>
                <a:ea typeface="微软雅黑" pitchFamily="34" charset="-122"/>
              </a:rPr>
              <a:t>《</a:t>
            </a:r>
            <a:r>
              <a:rPr lang="zh-CN" altLang="en-US" sz="1200" b="1" dirty="0" smtClean="0">
                <a:solidFill>
                  <a:schemeClr val="accent1">
                    <a:lumMod val="50000"/>
                  </a:schemeClr>
                </a:solidFill>
                <a:latin typeface="微软雅黑" pitchFamily="34" charset="-122"/>
                <a:ea typeface="微软雅黑" pitchFamily="34" charset="-122"/>
              </a:rPr>
              <a:t>科学技术保密规定</a:t>
            </a:r>
            <a:r>
              <a:rPr lang="en-US" altLang="zh-CN" sz="1200" b="1" dirty="0" smtClean="0">
                <a:solidFill>
                  <a:schemeClr val="accent1">
                    <a:lumMod val="50000"/>
                  </a:schemeClr>
                </a:solidFill>
                <a:latin typeface="微软雅黑" pitchFamily="34" charset="-122"/>
                <a:ea typeface="微软雅黑" pitchFamily="34" charset="-122"/>
              </a:rPr>
              <a:t>》</a:t>
            </a:r>
            <a:r>
              <a:rPr lang="zh-CN" altLang="en-US" sz="1200" b="1" dirty="0" smtClean="0">
                <a:solidFill>
                  <a:schemeClr val="accent1">
                    <a:lumMod val="50000"/>
                  </a:schemeClr>
                </a:solidFill>
                <a:latin typeface="微软雅黑" pitchFamily="34" charset="-122"/>
                <a:ea typeface="微软雅黑" pitchFamily="34" charset="-122"/>
              </a:rPr>
              <a:t>等相关法律法规，在参与项目申请和评审活动全过程中，遵守有关评审规则和工作纪律，杜绝以下行为：</a:t>
            </a:r>
          </a:p>
          <a:p>
            <a:r>
              <a:rPr lang="zh-CN" altLang="en-US" sz="1200" b="1" dirty="0" smtClean="0">
                <a:solidFill>
                  <a:schemeClr val="accent1">
                    <a:lumMod val="50000"/>
                  </a:schemeClr>
                </a:solidFill>
                <a:latin typeface="微软雅黑" pitchFamily="34" charset="-122"/>
                <a:ea typeface="微软雅黑" pitchFamily="34" charset="-122"/>
              </a:rPr>
              <a:t>    （一）采取贿赂或变相贿赂、造假、剽窃、故意重复申报等不正当手段获取国家自然科学基金项目申请资格；</a:t>
            </a:r>
          </a:p>
          <a:p>
            <a:r>
              <a:rPr lang="zh-CN" altLang="en-US" sz="1200" b="1" dirty="0" smtClean="0">
                <a:solidFill>
                  <a:schemeClr val="accent1">
                    <a:lumMod val="50000"/>
                  </a:schemeClr>
                </a:solidFill>
                <a:latin typeface="微软雅黑" pitchFamily="34" charset="-122"/>
                <a:ea typeface="微软雅黑" pitchFamily="34" charset="-122"/>
              </a:rPr>
              <a:t>    （二）以任何形式探听未公开的项目评审信息、评审专家信息及其他评审过程中的保密信息，干扰评审专家的评审工作；</a:t>
            </a:r>
          </a:p>
          <a:p>
            <a:r>
              <a:rPr lang="zh-CN" altLang="en-US" sz="1200" b="1" dirty="0" smtClean="0">
                <a:solidFill>
                  <a:schemeClr val="accent1">
                    <a:lumMod val="50000"/>
                  </a:schemeClr>
                </a:solidFill>
                <a:latin typeface="微软雅黑" pitchFamily="34" charset="-122"/>
                <a:ea typeface="微软雅黑" pitchFamily="34" charset="-122"/>
              </a:rPr>
              <a:t>    （三）组织或协助项目团队向评审工作人员、评审专家等提供任何形式的礼品、礼金、有价证券、支付凭证、商业预付卡、电子红包等；宴请评审组织者、评审专家，或向评审组织者、评审专家提供旅游、娱乐健身等任何可能影响科学基金评审公正性的活动；</a:t>
            </a:r>
          </a:p>
          <a:p>
            <a:r>
              <a:rPr lang="zh-CN" altLang="en-US" sz="1200" b="1" dirty="0" smtClean="0">
                <a:solidFill>
                  <a:schemeClr val="accent1">
                    <a:lumMod val="50000"/>
                  </a:schemeClr>
                </a:solidFill>
                <a:latin typeface="微软雅黑" pitchFamily="34" charset="-122"/>
                <a:ea typeface="微软雅黑" pitchFamily="34" charset="-122"/>
              </a:rPr>
              <a:t>    （四）包庇、纵容项目团队虚假申报项目，甚至骗取国家自然科学基金项目；</a:t>
            </a:r>
          </a:p>
          <a:p>
            <a:r>
              <a:rPr lang="zh-CN" altLang="en-US" sz="1200" b="1" dirty="0" smtClean="0">
                <a:solidFill>
                  <a:schemeClr val="accent1">
                    <a:lumMod val="50000"/>
                  </a:schemeClr>
                </a:solidFill>
                <a:latin typeface="微软雅黑" pitchFamily="34" charset="-122"/>
                <a:ea typeface="微软雅黑" pitchFamily="34" charset="-122"/>
              </a:rPr>
              <a:t>    （五）包庇、纵容项目团队，甚至帮助项目团队采取“打招呼”等方式，影响科学基金项目评审的公正性；</a:t>
            </a:r>
          </a:p>
          <a:p>
            <a:r>
              <a:rPr lang="zh-CN" altLang="en-US" sz="1200" b="1" dirty="0" smtClean="0">
                <a:solidFill>
                  <a:schemeClr val="accent1">
                    <a:lumMod val="50000"/>
                  </a:schemeClr>
                </a:solidFill>
                <a:latin typeface="微软雅黑" pitchFamily="34" charset="-122"/>
                <a:ea typeface="微软雅黑" pitchFamily="34" charset="-122"/>
              </a:rPr>
              <a:t>    （六）在申请书中以高指标通过评审，在计划书中故意篡改降低相应指标；</a:t>
            </a:r>
          </a:p>
          <a:p>
            <a:r>
              <a:rPr lang="zh-CN" altLang="en-US" sz="1200" b="1" dirty="0" smtClean="0">
                <a:solidFill>
                  <a:schemeClr val="accent1">
                    <a:lumMod val="50000"/>
                  </a:schemeClr>
                </a:solidFill>
                <a:latin typeface="微软雅黑" pitchFamily="34" charset="-122"/>
                <a:ea typeface="微软雅黑" pitchFamily="34" charset="-122"/>
              </a:rPr>
              <a:t>    （七）其它违反财经纪律和相关管理规定的行为。</a:t>
            </a:r>
          </a:p>
          <a:p>
            <a:r>
              <a:rPr lang="zh-CN" altLang="en-US" sz="1200" b="1" dirty="0" smtClean="0">
                <a:solidFill>
                  <a:schemeClr val="accent1">
                    <a:lumMod val="50000"/>
                  </a:schemeClr>
                </a:solidFill>
                <a:latin typeface="微软雅黑" pitchFamily="34" charset="-122"/>
                <a:ea typeface="微软雅黑" pitchFamily="34" charset="-122"/>
              </a:rPr>
              <a:t>    如有违反，本单位愿接受国家自然科学基金委员会和相关部门做出的各项处理决定，包括但不限于停拨或核减经费，追回项目经费，取消一定期限国家自然科学基金项目申请资格，记入科研诚信严重失信行为数据库以及主要负责人接受相应党纪政纪处理等。</a:t>
            </a:r>
            <a:endParaRPr lang="zh-CN" altLang="en-US" sz="1200" b="1" dirty="0">
              <a:solidFill>
                <a:schemeClr val="accent1">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一</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背景与形势</a:t>
            </a:r>
          </a:p>
        </p:txBody>
      </p:sp>
      <p:sp>
        <p:nvSpPr>
          <p:cNvPr id="5" name="矩形 4"/>
          <p:cNvSpPr/>
          <p:nvPr/>
        </p:nvSpPr>
        <p:spPr>
          <a:xfrm>
            <a:off x="142844" y="1039075"/>
            <a:ext cx="8858312" cy="4198585"/>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（一）科学基金监督体系是深化科技体制改革的重要方面。</a:t>
            </a:r>
          </a:p>
          <a:p>
            <a:pPr>
              <a:lnSpc>
                <a:spcPts val="2500"/>
              </a:lnSpc>
              <a:spcBef>
                <a:spcPts val="6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多年来，基金委按照国家科技体制改革关于科技监督决策部署，不断建立健全科学基金监督体系，并于</a:t>
            </a:r>
            <a:r>
              <a:rPr lang="en-US" altLang="zh-CN" b="1" dirty="0" smtClean="0">
                <a:solidFill>
                  <a:srgbClr val="0070C0"/>
                </a:solidFill>
                <a:latin typeface="微软雅黑" pitchFamily="34" charset="-122"/>
                <a:ea typeface="微软雅黑" pitchFamily="34" charset="-122"/>
              </a:rPr>
              <a:t>1998</a:t>
            </a:r>
            <a:r>
              <a:rPr lang="zh-CN" altLang="en-US" b="1" dirty="0" smtClean="0">
                <a:solidFill>
                  <a:srgbClr val="0070C0"/>
                </a:solidFill>
                <a:latin typeface="微软雅黑" pitchFamily="34" charset="-122"/>
                <a:ea typeface="微软雅黑" pitchFamily="34" charset="-122"/>
              </a:rPr>
              <a:t>年</a:t>
            </a:r>
            <a:r>
              <a:rPr lang="zh-CN" altLang="en-US" b="1" dirty="0" smtClean="0">
                <a:solidFill>
                  <a:schemeClr val="tx2">
                    <a:lumMod val="75000"/>
                  </a:schemeClr>
                </a:solidFill>
                <a:latin typeface="微软雅黑" pitchFamily="34" charset="-122"/>
                <a:ea typeface="微软雅黑" pitchFamily="34" charset="-122"/>
              </a:rPr>
              <a:t>成立我国科技管理部门第一个学术监督机构</a:t>
            </a:r>
            <a:r>
              <a:rPr lang="en-US" altLang="zh-CN" b="1" dirty="0" smtClean="0">
                <a:solidFill>
                  <a:schemeClr val="tx2">
                    <a:lumMod val="75000"/>
                  </a:schemeClr>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国家自然科学基金委员会监督委员会</a:t>
            </a:r>
            <a:r>
              <a:rPr lang="zh-CN" altLang="en-US" b="1" dirty="0" smtClean="0">
                <a:solidFill>
                  <a:schemeClr val="tx2">
                    <a:lumMod val="75000"/>
                  </a:schemeClr>
                </a:solidFill>
                <a:latin typeface="微软雅黑" pitchFamily="34" charset="-122"/>
                <a:ea typeface="微软雅黑" pitchFamily="34" charset="-122"/>
              </a:rPr>
              <a:t>。</a:t>
            </a:r>
            <a:endParaRPr lang="en-US" altLang="zh-CN" b="1" dirty="0" smtClean="0">
              <a:solidFill>
                <a:schemeClr val="tx2">
                  <a:lumMod val="75000"/>
                </a:schemeClr>
              </a:solidFill>
              <a:latin typeface="微软雅黑" pitchFamily="34" charset="-122"/>
              <a:ea typeface="微软雅黑" pitchFamily="34" charset="-122"/>
            </a:endParaRPr>
          </a:p>
          <a:p>
            <a:pPr>
              <a:lnSpc>
                <a:spcPts val="2500"/>
              </a:lnSpc>
              <a:spcBef>
                <a:spcPts val="1200"/>
              </a:spcBef>
              <a:buFont typeface="Wingdings" pitchFamily="2" charset="2"/>
              <a:buChar char="l"/>
            </a:pPr>
            <a:r>
              <a:rPr lang="en-US" altLang="zh-CN" b="1" dirty="0" smtClean="0">
                <a:solidFill>
                  <a:schemeClr val="tx2">
                    <a:lumMod val="75000"/>
                  </a:schemeClr>
                </a:solidFill>
                <a:latin typeface="微软雅黑" pitchFamily="34" charset="-122"/>
                <a:ea typeface="微软雅黑" pitchFamily="34" charset="-122"/>
              </a:rPr>
              <a:t>  </a:t>
            </a:r>
            <a:r>
              <a:rPr lang="zh-CN" altLang="en-US" b="1" dirty="0" smtClean="0">
                <a:solidFill>
                  <a:schemeClr val="tx2">
                    <a:lumMod val="75000"/>
                  </a:schemeClr>
                </a:solidFill>
                <a:latin typeface="微软雅黑" pitchFamily="34" charset="-122"/>
                <a:ea typeface="微软雅黑" pitchFamily="34" charset="-122"/>
              </a:rPr>
              <a:t>近年来，国家出台系列政策文件，对国家科技计划监督工作提出了新要求。</a:t>
            </a:r>
            <a:endParaRPr lang="en-US" altLang="zh-CN" b="1" dirty="0" smtClean="0">
              <a:solidFill>
                <a:schemeClr val="tx2">
                  <a:lumMod val="75000"/>
                </a:schemeClr>
              </a:solidFill>
              <a:latin typeface="微软雅黑" pitchFamily="34" charset="-122"/>
              <a:ea typeface="微软雅黑" pitchFamily="34" charset="-122"/>
            </a:endParaRPr>
          </a:p>
          <a:p>
            <a:pPr lvl="1">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关于改进加强中央财政科研项目和资金管理的若干意见</a:t>
            </a:r>
            <a:r>
              <a:rPr lang="en-US" altLang="zh-CN" sz="1600" b="1" dirty="0" smtClean="0">
                <a:solidFill>
                  <a:schemeClr val="tx1">
                    <a:lumMod val="75000"/>
                    <a:lumOff val="25000"/>
                  </a:schemeClr>
                </a:solidFill>
                <a:latin typeface="微软雅黑" pitchFamily="34" charset="-122"/>
                <a:ea typeface="微软雅黑" pitchFamily="34" charset="-122"/>
              </a:rPr>
              <a:t>》</a:t>
            </a:r>
          </a:p>
          <a:p>
            <a:pPr lvl="1">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关于深化中央财政科技计划（专项、基金等）管理改革的方案</a:t>
            </a:r>
            <a:r>
              <a:rPr lang="en-US" altLang="zh-CN" sz="1600" b="1" dirty="0" smtClean="0">
                <a:solidFill>
                  <a:schemeClr val="tx1">
                    <a:lumMod val="75000"/>
                    <a:lumOff val="25000"/>
                  </a:schemeClr>
                </a:solidFill>
                <a:latin typeface="微软雅黑" pitchFamily="34" charset="-122"/>
                <a:ea typeface="微软雅黑" pitchFamily="34" charset="-122"/>
              </a:rPr>
              <a:t>》</a:t>
            </a:r>
          </a:p>
          <a:p>
            <a:pPr lvl="1">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关于进一步加强科研诚信建设的若干意见</a:t>
            </a:r>
            <a:r>
              <a:rPr lang="en-US" altLang="zh-CN" sz="1600" b="1" dirty="0" smtClean="0">
                <a:solidFill>
                  <a:schemeClr val="tx1">
                    <a:lumMod val="75000"/>
                    <a:lumOff val="25000"/>
                  </a:schemeClr>
                </a:solidFill>
                <a:latin typeface="微软雅黑" pitchFamily="34" charset="-122"/>
                <a:ea typeface="微软雅黑" pitchFamily="34" charset="-122"/>
              </a:rPr>
              <a:t>》</a:t>
            </a:r>
          </a:p>
          <a:p>
            <a:pPr lvl="1">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中央财政科技计划（专项、基金等）监督工作暂行规定</a:t>
            </a:r>
            <a:r>
              <a:rPr lang="en-US" altLang="zh-CN" sz="1600" b="1" dirty="0" smtClean="0">
                <a:solidFill>
                  <a:schemeClr val="tx1">
                    <a:lumMod val="75000"/>
                    <a:lumOff val="25000"/>
                  </a:schemeClr>
                </a:solidFill>
                <a:latin typeface="微软雅黑" pitchFamily="34" charset="-122"/>
                <a:ea typeface="微软雅黑" pitchFamily="34" charset="-122"/>
              </a:rPr>
              <a:t>》</a:t>
            </a:r>
          </a:p>
          <a:p>
            <a:pPr lvl="1">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科技部落实国家科技计划管理监督主体责任实施方案</a:t>
            </a:r>
            <a:r>
              <a:rPr lang="en-US" altLang="zh-CN" sz="1600" b="1" dirty="0" smtClean="0">
                <a:solidFill>
                  <a:schemeClr val="tx1">
                    <a:lumMod val="75000"/>
                    <a:lumOff val="25000"/>
                  </a:schemeClr>
                </a:solidFill>
                <a:latin typeface="微软雅黑" pitchFamily="34" charset="-122"/>
                <a:ea typeface="微软雅黑" pitchFamily="34" charset="-122"/>
              </a:rPr>
              <a:t>》</a:t>
            </a:r>
          </a:p>
          <a:p>
            <a:pPr lvl="1">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科技监督和评估体系建设工作方案</a:t>
            </a:r>
            <a:r>
              <a:rPr lang="en-US" altLang="zh-CN" sz="1600" b="1" dirty="0" smtClean="0">
                <a:solidFill>
                  <a:schemeClr val="tx1">
                    <a:lumMod val="75000"/>
                    <a:lumOff val="25000"/>
                  </a:schemeClr>
                </a:solidFill>
                <a:latin typeface="微软雅黑" pitchFamily="34" charset="-122"/>
                <a:ea typeface="微软雅黑" pitchFamily="34" charset="-122"/>
              </a:rPr>
              <a:t>》</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科学基金作为中央财政科技计划之一，要进一步落实国家科技计划管理改革部署，持续推进和完善科学基金监督体系建设。</a:t>
            </a:r>
            <a:endParaRPr lang="zh-CN" altLang="en-US" b="1" dirty="0" smtClean="0">
              <a:solidFill>
                <a:schemeClr val="accent1">
                  <a:lumMod val="50000"/>
                </a:schemeClr>
              </a:solidFill>
              <a:latin typeface="微软雅黑" pitchFamily="34" charset="-122"/>
              <a:ea typeface="微软雅黑" pitchFamily="34" charset="-122"/>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678198" cy="2323713"/>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（二）下一阶段重点工作</a:t>
            </a:r>
            <a:endParaRPr lang="en-US" altLang="zh-CN" sz="2400" b="1" dirty="0" smtClean="0">
              <a:solidFill>
                <a:srgbClr val="800000"/>
              </a:solidFill>
              <a:latin typeface="微软雅黑" pitchFamily="34" charset="-122"/>
              <a:ea typeface="微软雅黑" pitchFamily="34" charset="-122"/>
            </a:endParaRPr>
          </a:p>
          <a:p>
            <a:pPr marL="0" lvl="1">
              <a:spcBef>
                <a:spcPts val="1800"/>
              </a:spcBef>
            </a:pPr>
            <a:r>
              <a:rPr lang="en-US" altLang="zh-CN" sz="2400" b="1" dirty="0" smtClean="0">
                <a:solidFill>
                  <a:schemeClr val="accent1">
                    <a:lumMod val="50000"/>
                  </a:schemeClr>
                </a:solidFill>
                <a:latin typeface="微软雅黑" pitchFamily="34" charset="-122"/>
                <a:ea typeface="微软雅黑" pitchFamily="34" charset="-122"/>
              </a:rPr>
              <a:t>4. </a:t>
            </a:r>
            <a:r>
              <a:rPr lang="zh-CN" altLang="en-US" sz="2400" b="1" dirty="0" smtClean="0">
                <a:solidFill>
                  <a:schemeClr val="accent1">
                    <a:lumMod val="50000"/>
                  </a:schemeClr>
                </a:solidFill>
                <a:latin typeface="微软雅黑" pitchFamily="34" charset="-122"/>
                <a:ea typeface="微软雅黑" pitchFamily="34" charset="-122"/>
              </a:rPr>
              <a:t>统筹部署科学基金项目监督检查</a:t>
            </a:r>
          </a:p>
          <a:p>
            <a:pPr marL="360000" lvl="1">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强化主动监督与定向检查有机结合，坚持</a:t>
            </a:r>
            <a:r>
              <a:rPr lang="zh-CN" altLang="en-US" b="1" dirty="0" smtClean="0">
                <a:solidFill>
                  <a:srgbClr val="0070C0"/>
                </a:solidFill>
                <a:latin typeface="微软雅黑" pitchFamily="34" charset="-122"/>
                <a:ea typeface="微软雅黑" pitchFamily="34" charset="-122"/>
                <a:cs typeface="Times New Roman" pitchFamily="18" charset="0"/>
              </a:rPr>
              <a:t>随机抽查</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b="1" dirty="0" smtClean="0">
                <a:solidFill>
                  <a:srgbClr val="0070C0"/>
                </a:solidFill>
                <a:latin typeface="微软雅黑" pitchFamily="34" charset="-122"/>
                <a:ea typeface="微软雅黑" pitchFamily="34" charset="-122"/>
                <a:cs typeface="Times New Roman" pitchFamily="18" charset="0"/>
              </a:rPr>
              <a:t>常规抽查</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和</a:t>
            </a:r>
            <a:r>
              <a:rPr lang="zh-CN" altLang="en-US" b="1" dirty="0" smtClean="0">
                <a:solidFill>
                  <a:srgbClr val="0070C0"/>
                </a:solidFill>
                <a:latin typeface="微软雅黑" pitchFamily="34" charset="-122"/>
                <a:ea typeface="微软雅黑" pitchFamily="34" charset="-122"/>
                <a:cs typeface="Times New Roman" pitchFamily="18" charset="0"/>
              </a:rPr>
              <a:t>定向检查</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相结合，对依托单位项目执行情况、资金管理和使用情况开展监督检查，重在检查依托单位</a:t>
            </a:r>
            <a:r>
              <a:rPr lang="zh-CN" altLang="en-US" b="1" dirty="0" smtClean="0">
                <a:solidFill>
                  <a:srgbClr val="0070C0"/>
                </a:solidFill>
                <a:latin typeface="微软雅黑" pitchFamily="34" charset="-122"/>
                <a:ea typeface="微软雅黑" pitchFamily="34" charset="-122"/>
                <a:cs typeface="Times New Roman" pitchFamily="18" charset="0"/>
              </a:rPr>
              <a:t>主体责任落实</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情况和</a:t>
            </a:r>
            <a:r>
              <a:rPr lang="zh-CN" altLang="en-US" b="1" dirty="0" smtClean="0">
                <a:solidFill>
                  <a:srgbClr val="0070C0"/>
                </a:solidFill>
                <a:latin typeface="微软雅黑" pitchFamily="34" charset="-122"/>
                <a:ea typeface="微软雅黑" pitchFamily="34" charset="-122"/>
                <a:cs typeface="Times New Roman" pitchFamily="18" charset="0"/>
              </a:rPr>
              <a:t>内控管理</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情况。</a:t>
            </a:r>
            <a:endPar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lvl="1">
              <a:spcBef>
                <a:spcPts val="600"/>
              </a:spcBef>
              <a:buFont typeface="Wingdings" pitchFamily="2" charset="2"/>
              <a:buChar char="Ø"/>
            </a:pPr>
            <a:r>
              <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按照</a:t>
            </a:r>
            <a:r>
              <a:rPr lang="en-US" altLang="zh-CN" b="1" dirty="0" smtClean="0">
                <a:solidFill>
                  <a:srgbClr val="0070C0"/>
                </a:solidFill>
                <a:latin typeface="微软雅黑" pitchFamily="34" charset="-122"/>
                <a:ea typeface="微软雅黑" pitchFamily="34" charset="-122"/>
                <a:cs typeface="Times New Roman" pitchFamily="18" charset="0"/>
              </a:rPr>
              <a:t>2%-3%</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的抽查比例，每年抽查检查</a:t>
            </a:r>
            <a:r>
              <a:rPr lang="en-US" altLang="zh-CN" b="1" dirty="0" smtClean="0">
                <a:solidFill>
                  <a:srgbClr val="0070C0"/>
                </a:solidFill>
                <a:latin typeface="微软雅黑" pitchFamily="34" charset="-122"/>
                <a:ea typeface="微软雅黑" pitchFamily="34" charset="-122"/>
                <a:cs typeface="Times New Roman" pitchFamily="18" charset="0"/>
              </a:rPr>
              <a:t>60</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个依托单位的</a:t>
            </a:r>
            <a:r>
              <a:rPr lang="en-US" altLang="zh-CN" b="1" dirty="0" smtClean="0">
                <a:solidFill>
                  <a:srgbClr val="0070C0"/>
                </a:solidFill>
                <a:latin typeface="微软雅黑" pitchFamily="34" charset="-122"/>
                <a:ea typeface="微软雅黑" pitchFamily="34" charset="-122"/>
                <a:cs typeface="Times New Roman" pitchFamily="18" charset="0"/>
              </a:rPr>
              <a:t>1000</a:t>
            </a: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个左右项目。</a:t>
            </a:r>
            <a:endParaRPr lang="en-US" altLang="zh-CN" b="1"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56309" y="3589315"/>
            <a:ext cx="8601971" cy="1054135"/>
          </a:xfrm>
          <a:prstGeom prst="rect">
            <a:avLst/>
          </a:prstGeom>
        </p:spPr>
        <p:txBody>
          <a:bodyPr wrap="square">
            <a:spAutoFit/>
          </a:bodyPr>
          <a:lstStyle/>
          <a:p>
            <a:pPr>
              <a:spcBef>
                <a:spcPts val="1200"/>
              </a:spcBef>
            </a:pPr>
            <a:r>
              <a:rPr lang="en-US" altLang="zh-CN" sz="2400" b="1" dirty="0" smtClean="0">
                <a:solidFill>
                  <a:schemeClr val="accent1">
                    <a:lumMod val="50000"/>
                  </a:schemeClr>
                </a:solidFill>
                <a:latin typeface="微软雅黑" pitchFamily="34" charset="-122"/>
                <a:ea typeface="微软雅黑" pitchFamily="34" charset="-122"/>
              </a:rPr>
              <a:t>5. </a:t>
            </a:r>
            <a:r>
              <a:rPr lang="zh-CN" altLang="en-US" sz="2400" b="1" dirty="0" smtClean="0">
                <a:solidFill>
                  <a:schemeClr val="accent1">
                    <a:lumMod val="50000"/>
                  </a:schemeClr>
                </a:solidFill>
                <a:latin typeface="微软雅黑" pitchFamily="34" charset="-122"/>
                <a:ea typeface="微软雅黑" pitchFamily="34" charset="-122"/>
              </a:rPr>
              <a:t>加强对专家评审重点环节的监督</a:t>
            </a:r>
            <a:endParaRPr lang="en-US" altLang="zh-CN" sz="2400" b="1" dirty="0" smtClean="0">
              <a:solidFill>
                <a:schemeClr val="accent1">
                  <a:lumMod val="50000"/>
                </a:schemeClr>
              </a:solidFill>
              <a:latin typeface="微软雅黑" pitchFamily="34" charset="-122"/>
              <a:ea typeface="微软雅黑" pitchFamily="34" charset="-122"/>
            </a:endParaRPr>
          </a:p>
          <a:p>
            <a:pPr marL="360000">
              <a:spcBef>
                <a:spcPts val="3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rPr>
              <a:t> 按照科学基金探索建立“负责任</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讲信誉</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计贡献”评审机制要求，加强对专家评审行为的监督，对于违反科研诚信要求的评审行为，依纪依规做出处理。</a:t>
            </a:r>
            <a:endParaRPr lang="en-US" altLang="zh-CN" b="1" dirty="0" smtClean="0">
              <a:solidFill>
                <a:schemeClr val="tx1">
                  <a:lumMod val="75000"/>
                  <a:lumOff val="2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14282" y="937848"/>
            <a:ext cx="8821074" cy="2077492"/>
          </a:xfrm>
          <a:prstGeom prst="rect">
            <a:avLst/>
          </a:prstGeom>
        </p:spPr>
        <p:txBody>
          <a:bodyPr wrap="square">
            <a:spAutoFit/>
          </a:bodyPr>
          <a:lstStyle/>
          <a:p>
            <a:r>
              <a:rPr lang="zh-CN" altLang="en-US" sz="2400" b="1" dirty="0" smtClean="0">
                <a:solidFill>
                  <a:srgbClr val="800000"/>
                </a:solidFill>
                <a:latin typeface="微软雅黑" pitchFamily="34" charset="-122"/>
                <a:ea typeface="微软雅黑" pitchFamily="34" charset="-122"/>
              </a:rPr>
              <a:t>（二）下一阶段重点工作</a:t>
            </a:r>
            <a:endParaRPr lang="en-US" altLang="zh-CN" sz="2400" b="1" dirty="0" smtClean="0">
              <a:solidFill>
                <a:srgbClr val="800000"/>
              </a:solidFill>
              <a:latin typeface="微软雅黑" pitchFamily="34" charset="-122"/>
              <a:ea typeface="微软雅黑" pitchFamily="34" charset="-122"/>
            </a:endParaRPr>
          </a:p>
          <a:p>
            <a:pPr marL="0" lvl="1">
              <a:spcBef>
                <a:spcPts val="1200"/>
              </a:spcBef>
            </a:pPr>
            <a:r>
              <a:rPr lang="en-US" altLang="zh-CN" sz="2400" b="1" dirty="0" smtClean="0">
                <a:solidFill>
                  <a:schemeClr val="accent1">
                    <a:lumMod val="50000"/>
                  </a:schemeClr>
                </a:solidFill>
                <a:latin typeface="微软雅黑" pitchFamily="34" charset="-122"/>
                <a:ea typeface="微软雅黑" pitchFamily="34" charset="-122"/>
              </a:rPr>
              <a:t>6. </a:t>
            </a:r>
            <a:r>
              <a:rPr lang="zh-CN" altLang="en-US" sz="2400" b="1" dirty="0" smtClean="0">
                <a:solidFill>
                  <a:schemeClr val="accent1">
                    <a:lumMod val="50000"/>
                  </a:schemeClr>
                </a:solidFill>
                <a:latin typeface="微软雅黑" pitchFamily="34" charset="-122"/>
                <a:ea typeface="微软雅黑" pitchFamily="34" charset="-122"/>
              </a:rPr>
              <a:t>推进宣传教育和培训工作</a:t>
            </a:r>
          </a:p>
          <a:p>
            <a:pPr marL="360000" lvl="1">
              <a:spcBef>
                <a:spcPts val="600"/>
              </a:spcBef>
              <a:buFont typeface="Wingdings" pitchFamily="2" charset="2"/>
              <a:buChar char="Ø"/>
            </a:pPr>
            <a:r>
              <a:rPr lang="zh-CN" altLang="en-US" b="1"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进一步加大宣教力度，坚持对科学基金资助管理参与主体</a:t>
            </a:r>
            <a:r>
              <a:rPr lang="zh-CN" altLang="en-US" sz="1600" b="1" dirty="0" smtClean="0">
                <a:solidFill>
                  <a:srgbClr val="0070C0"/>
                </a:solidFill>
                <a:latin typeface="微软雅黑" pitchFamily="34" charset="-122"/>
                <a:ea typeface="微软雅黑" pitchFamily="34" charset="-122"/>
                <a:cs typeface="Times New Roman" pitchFamily="18" charset="0"/>
              </a:rPr>
              <a:t>全覆盖</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充实宣教内容，研究</a:t>
            </a:r>
            <a:r>
              <a:rPr lang="zh-CN" altLang="en-US" sz="1600" b="1" dirty="0" smtClean="0">
                <a:solidFill>
                  <a:srgbClr val="0070C0"/>
                </a:solidFill>
                <a:latin typeface="微软雅黑" pitchFamily="34" charset="-122"/>
                <a:ea typeface="微软雅黑" pitchFamily="34" charset="-122"/>
                <a:cs typeface="Times New Roman" pitchFamily="18" charset="0"/>
              </a:rPr>
              <a:t>汇编宣教材料</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，突出导向性和实用性；</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积极拓宽宣教方式，有针对性增加主动宣教，如对重点单位开展专题教育培训等；</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360000" lvl="1">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持续推进</a:t>
            </a:r>
            <a:r>
              <a:rPr lang="zh-CN" altLang="en-US" sz="1600" b="1" dirty="0" smtClean="0">
                <a:solidFill>
                  <a:srgbClr val="0070C0"/>
                </a:solidFill>
                <a:latin typeface="微软雅黑" pitchFamily="34" charset="-122"/>
                <a:ea typeface="微软雅黑" pitchFamily="34" charset="-122"/>
                <a:cs typeface="Times New Roman" pitchFamily="18" charset="0"/>
              </a:rPr>
              <a:t>信息公开</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，公布典型案例和处理决定，有效发挥</a:t>
            </a:r>
            <a:r>
              <a:rPr lang="zh-CN" altLang="en-US" sz="1600" b="1" dirty="0" smtClean="0">
                <a:solidFill>
                  <a:srgbClr val="0070C0"/>
                </a:solidFill>
                <a:latin typeface="微软雅黑" pitchFamily="34" charset="-122"/>
                <a:ea typeface="微软雅黑" pitchFamily="34" charset="-122"/>
                <a:cs typeface="Times New Roman" pitchFamily="18" charset="0"/>
              </a:rPr>
              <a:t>警示教育</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和威慑作用。</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14282" y="3048518"/>
            <a:ext cx="8821074" cy="1523494"/>
          </a:xfrm>
          <a:prstGeom prst="rect">
            <a:avLst/>
          </a:prstGeom>
        </p:spPr>
        <p:txBody>
          <a:bodyPr wrap="square">
            <a:spAutoFit/>
          </a:bodyPr>
          <a:lstStyle/>
          <a:p>
            <a:pPr marL="0" lvl="1">
              <a:spcBef>
                <a:spcPts val="1800"/>
              </a:spcBef>
            </a:pPr>
            <a:r>
              <a:rPr lang="en-US" altLang="zh-CN" sz="2400" b="1" dirty="0" smtClean="0">
                <a:solidFill>
                  <a:schemeClr val="accent1">
                    <a:lumMod val="50000"/>
                  </a:schemeClr>
                </a:solidFill>
                <a:latin typeface="微软雅黑" pitchFamily="34" charset="-122"/>
                <a:ea typeface="微软雅黑" pitchFamily="34" charset="-122"/>
              </a:rPr>
              <a:t>7. </a:t>
            </a:r>
            <a:r>
              <a:rPr lang="zh-CN" altLang="en-US" sz="2400" b="1" dirty="0" smtClean="0">
                <a:solidFill>
                  <a:schemeClr val="accent1">
                    <a:lumMod val="50000"/>
                  </a:schemeClr>
                </a:solidFill>
                <a:latin typeface="微软雅黑" pitchFamily="34" charset="-122"/>
                <a:ea typeface="微软雅黑" pitchFamily="34" charset="-122"/>
              </a:rPr>
              <a:t>落实监督结果运用</a:t>
            </a:r>
          </a:p>
          <a:p>
            <a:pPr marL="360000" lvl="1">
              <a:spcBef>
                <a:spcPts val="600"/>
              </a:spcBef>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建立</a:t>
            </a:r>
            <a:r>
              <a:rPr lang="zh-CN" altLang="en-US" sz="1600" b="1" dirty="0" smtClean="0">
                <a:solidFill>
                  <a:srgbClr val="0070C0"/>
                </a:solidFill>
                <a:latin typeface="微软雅黑" pitchFamily="34" charset="-122"/>
                <a:ea typeface="微软雅黑" pitchFamily="34" charset="-122"/>
                <a:cs typeface="Times New Roman" pitchFamily="18" charset="0"/>
              </a:rPr>
              <a:t>监督结果共享、公开和报告</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制度；</a:t>
            </a:r>
          </a:p>
          <a:p>
            <a:pPr marL="360000"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及时将监督结果和项目依托单位整改情况汇总到国家科技信息管理系统。</a:t>
            </a:r>
          </a:p>
          <a:p>
            <a:pPr marL="360000"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积极推动科研信用体系构建，及时客观记录已正式做出处理的科研不端、违法、违反财经纪律等严重失信行为相关信息，积极参与</a:t>
            </a:r>
            <a:r>
              <a:rPr lang="zh-CN" altLang="en-US" sz="1600" b="1" dirty="0" smtClean="0">
                <a:solidFill>
                  <a:srgbClr val="0070C0"/>
                </a:solidFill>
                <a:latin typeface="微软雅黑" pitchFamily="34" charset="-122"/>
                <a:ea typeface="微软雅黑" pitchFamily="34" charset="-122"/>
                <a:cs typeface="Times New Roman" pitchFamily="18" charset="0"/>
              </a:rPr>
              <a:t>跨部门联合惩戒</a:t>
            </a: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6" name="矩形 5"/>
          <p:cNvSpPr/>
          <p:nvPr/>
        </p:nvSpPr>
        <p:spPr>
          <a:xfrm>
            <a:off x="214282" y="4612531"/>
            <a:ext cx="8715436" cy="1031051"/>
          </a:xfrm>
          <a:prstGeom prst="rect">
            <a:avLst/>
          </a:prstGeom>
        </p:spPr>
        <p:txBody>
          <a:bodyPr wrap="square">
            <a:spAutoFit/>
          </a:bodyPr>
          <a:lstStyle/>
          <a:p>
            <a:pPr marL="0" lvl="1">
              <a:spcBef>
                <a:spcPts val="1800"/>
              </a:spcBef>
            </a:pPr>
            <a:r>
              <a:rPr lang="en-US" altLang="zh-CN" sz="2400" b="1" dirty="0" smtClean="0">
                <a:solidFill>
                  <a:schemeClr val="accent1">
                    <a:lumMod val="50000"/>
                  </a:schemeClr>
                </a:solidFill>
                <a:latin typeface="微软雅黑" pitchFamily="34" charset="-122"/>
                <a:ea typeface="微软雅黑" pitchFamily="34" charset="-122"/>
              </a:rPr>
              <a:t>8. </a:t>
            </a:r>
            <a:r>
              <a:rPr lang="zh-CN" altLang="en-US" sz="2400" b="1" dirty="0" smtClean="0">
                <a:solidFill>
                  <a:schemeClr val="accent1">
                    <a:lumMod val="50000"/>
                  </a:schemeClr>
                </a:solidFill>
                <a:latin typeface="微软雅黑" pitchFamily="34" charset="-122"/>
                <a:ea typeface="微软雅黑" pitchFamily="34" charset="-122"/>
              </a:rPr>
              <a:t>加强监督队伍建设和政策研究</a:t>
            </a:r>
          </a:p>
          <a:p>
            <a:pPr marL="360000" lvl="1">
              <a:spcBef>
                <a:spcPts val="600"/>
              </a:spcBef>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加强监督人才队伍建设，充实工作力量，强化工作保障，加强统一管理。</a:t>
            </a:r>
          </a:p>
          <a:p>
            <a:pPr marL="360000" lvl="1">
              <a:buFont typeface="Wingdings" pitchFamily="2" charset="2"/>
              <a:buChar char="Ø"/>
            </a:pPr>
            <a:r>
              <a:rPr lang="zh-CN" altLang="en-US" sz="1600" b="1" dirty="0" smtClean="0">
                <a:solidFill>
                  <a:schemeClr val="tx1">
                    <a:lumMod val="75000"/>
                    <a:lumOff val="25000"/>
                  </a:schemeClr>
                </a:solidFill>
                <a:latin typeface="微软雅黑" pitchFamily="34" charset="-122"/>
                <a:ea typeface="微软雅黑" pitchFamily="34" charset="-122"/>
                <a:cs typeface="Times New Roman" pitchFamily="18" charset="0"/>
              </a:rPr>
              <a:t> 持续深入开展监督体系建设政策研究和监督方式方法研究。</a:t>
            </a:r>
            <a:endParaRPr lang="en-US" altLang="zh-CN" sz="1600" b="1"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20"/>
            <a:ext cx="9144000" cy="785818"/>
          </a:xfrm>
        </p:spPr>
        <p:txBody>
          <a:bodyPr>
            <a:noAutofit/>
          </a:bodyPr>
          <a:lstStyle/>
          <a:p>
            <a:pPr>
              <a:lnSpc>
                <a:spcPct val="150000"/>
              </a:lnSpc>
            </a:pPr>
            <a:r>
              <a:rPr lang="zh-CN" altLang="en-US" sz="3200" b="1" dirty="0" smtClean="0">
                <a:solidFill>
                  <a:schemeClr val="accent1">
                    <a:lumMod val="50000"/>
                  </a:schemeClr>
                </a:solidFill>
                <a:latin typeface="微软雅黑" pitchFamily="34" charset="-122"/>
                <a:ea typeface="微软雅黑" pitchFamily="34" charset="-122"/>
              </a:rPr>
              <a:t>五</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思路与重点</a:t>
            </a:r>
          </a:p>
        </p:txBody>
      </p:sp>
      <p:sp>
        <p:nvSpPr>
          <p:cNvPr id="5" name="矩形 4"/>
          <p:cNvSpPr/>
          <p:nvPr/>
        </p:nvSpPr>
        <p:spPr>
          <a:xfrm>
            <a:off x="251520" y="937848"/>
            <a:ext cx="8821074" cy="3924151"/>
          </a:xfrm>
          <a:prstGeom prst="rect">
            <a:avLst/>
          </a:prstGeom>
        </p:spPr>
        <p:txBody>
          <a:bodyPr wrap="square">
            <a:spAutoFit/>
          </a:bodyPr>
          <a:lstStyle/>
          <a:p>
            <a:r>
              <a:rPr lang="zh-CN" altLang="en-US" sz="2400" b="1" dirty="0" smtClean="0">
                <a:solidFill>
                  <a:srgbClr val="800000"/>
                </a:solidFill>
                <a:latin typeface="Times New Roman" pitchFamily="18" charset="0"/>
                <a:ea typeface="微软雅黑" pitchFamily="34" charset="-122"/>
                <a:cs typeface="Times New Roman" pitchFamily="18" charset="0"/>
              </a:rPr>
              <a:t>（三）</a:t>
            </a:r>
            <a:r>
              <a:rPr lang="en-US" altLang="zh-CN" sz="2400" b="1" dirty="0" smtClean="0">
                <a:solidFill>
                  <a:srgbClr val="800000"/>
                </a:solidFill>
                <a:latin typeface="Times New Roman" pitchFamily="18" charset="0"/>
                <a:ea typeface="微软雅黑" pitchFamily="34" charset="-122"/>
                <a:cs typeface="Times New Roman" pitchFamily="18" charset="0"/>
              </a:rPr>
              <a:t>2019</a:t>
            </a:r>
            <a:r>
              <a:rPr lang="zh-CN" altLang="en-US" sz="2400" b="1" dirty="0" smtClean="0">
                <a:solidFill>
                  <a:srgbClr val="800000"/>
                </a:solidFill>
                <a:latin typeface="Times New Roman" pitchFamily="18" charset="0"/>
                <a:ea typeface="微软雅黑" pitchFamily="34" charset="-122"/>
                <a:cs typeface="Times New Roman" pitchFamily="18" charset="0"/>
              </a:rPr>
              <a:t>年工作展望</a:t>
            </a:r>
            <a:endParaRPr lang="en-US" altLang="zh-CN" sz="2400" b="1" dirty="0" smtClean="0">
              <a:solidFill>
                <a:srgbClr val="800000"/>
              </a:solidFill>
              <a:latin typeface="Times New Roman" pitchFamily="18" charset="0"/>
              <a:ea typeface="微软雅黑" pitchFamily="34" charset="-122"/>
              <a:cs typeface="Times New Roman" pitchFamily="18" charset="0"/>
            </a:endParaRPr>
          </a:p>
          <a:p>
            <a:pPr>
              <a:spcBef>
                <a:spcPts val="1800"/>
              </a:spcBef>
            </a:pPr>
            <a:r>
              <a:rPr lang="en-US" altLang="zh-CN" b="1" dirty="0" smtClean="0">
                <a:solidFill>
                  <a:schemeClr val="accent1">
                    <a:lumMod val="50000"/>
                  </a:schemeClr>
                </a:solidFill>
                <a:latin typeface="Times New Roman" pitchFamily="18" charset="0"/>
                <a:ea typeface="微软雅黑" pitchFamily="34" charset="-122"/>
                <a:cs typeface="Times New Roman" pitchFamily="18" charset="0"/>
              </a:rPr>
              <a:t>         </a:t>
            </a:r>
            <a:r>
              <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rPr>
              <a:t>2019</a:t>
            </a: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年是建国</a:t>
            </a:r>
            <a:r>
              <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rPr>
              <a:t>70</a:t>
            </a: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周年，是全面推进科学基金深化改革的开局之年，是决胜科学基金“十三五”规划的关键之年，诚信办将按照八届一次全委会和</a:t>
            </a:r>
            <a:r>
              <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rPr>
              <a:t>2018</a:t>
            </a: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年党组（扩大）会精神，有序落实党组深化科学基金改革任务分工，推进与完善以诚信为基础的科学基金监督体系建设。</a:t>
            </a:r>
            <a:endPar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endParaRPr>
          </a:p>
          <a:p>
            <a:pPr>
              <a:spcBef>
                <a:spcPts val="1800"/>
              </a:spcBef>
            </a:pPr>
            <a:r>
              <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rPr>
              <a:t>        2019</a:t>
            </a: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年，诚信办将持续加强科学基金监督制度建设，继续保持严肃查处科研不端行为的高压态势，统筹部署科学基金资助项目资金监督检查工作，积极开展宣传教育和培训工作。</a:t>
            </a:r>
            <a:endPar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endParaRPr>
          </a:p>
          <a:p>
            <a:pPr>
              <a:spcBef>
                <a:spcPts val="1800"/>
              </a:spcBef>
            </a:pPr>
            <a:r>
              <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rPr>
              <a:t>        </a:t>
            </a: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科学基金监督工作永远在路上，我们将继续与各</a:t>
            </a:r>
            <a:r>
              <a:rPr lang="zh-CN" altLang="en-US" sz="2000" b="1" smtClean="0">
                <a:solidFill>
                  <a:schemeClr val="accent1">
                    <a:lumMod val="50000"/>
                  </a:schemeClr>
                </a:solidFill>
                <a:latin typeface="Times New Roman" pitchFamily="18" charset="0"/>
                <a:ea typeface="微软雅黑" pitchFamily="34" charset="-122"/>
                <a:cs typeface="Times New Roman" pitchFamily="18" charset="0"/>
              </a:rPr>
              <a:t>依托单位携手合作</a:t>
            </a:r>
            <a:r>
              <a:rPr lang="zh-CN" altLang="en-US" sz="2000" b="1" dirty="0" smtClean="0">
                <a:solidFill>
                  <a:schemeClr val="accent1">
                    <a:lumMod val="50000"/>
                  </a:schemeClr>
                </a:solidFill>
                <a:latin typeface="Times New Roman" pitchFamily="18" charset="0"/>
                <a:ea typeface="微软雅黑" pitchFamily="34" charset="-122"/>
                <a:cs typeface="Times New Roman" pitchFamily="18" charset="0"/>
              </a:rPr>
              <a:t>，密切配合，共同为深化科学基金改革、实现科学基金更好更快发展保驾护航！</a:t>
            </a:r>
            <a:endParaRPr lang="en-US" altLang="zh-CN" sz="2000" b="1" dirty="0" smtClean="0">
              <a:solidFill>
                <a:schemeClr val="accent1">
                  <a:lumMod val="50000"/>
                </a:schemeClr>
              </a:solidFill>
              <a:latin typeface="Times New Roman" pitchFamily="18" charset="0"/>
              <a:ea typeface="微软雅黑" pitchFamily="34" charset="-122"/>
              <a:cs typeface="Times New Roman" pitchFamily="18" charset="0"/>
            </a:endParaRPr>
          </a:p>
        </p:txBody>
      </p:sp>
      <p:cxnSp>
        <p:nvCxnSpPr>
          <p:cNvPr id="4" name="直接连接符 3"/>
          <p:cNvCxnSpPr/>
          <p:nvPr/>
        </p:nvCxnSpPr>
        <p:spPr>
          <a:xfrm>
            <a:off x="0" y="769268"/>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32" y="928674"/>
            <a:ext cx="5286412" cy="2662267"/>
          </a:xfrm>
          <a:prstGeom prst="rect">
            <a:avLst/>
          </a:prstGeom>
        </p:spPr>
        <p:txBody>
          <a:bodyPr wrap="square">
            <a:spAutoFit/>
          </a:bodyPr>
          <a:lstStyle/>
          <a:p>
            <a:pPr algn="ctr"/>
            <a:r>
              <a:rPr lang="zh-CN" altLang="en-US" sz="3200" b="1" dirty="0" smtClean="0">
                <a:solidFill>
                  <a:srgbClr val="800000"/>
                </a:solidFill>
                <a:latin typeface="Times New Roman" pitchFamily="18" charset="0"/>
                <a:ea typeface="微软雅黑" pitchFamily="34" charset="-122"/>
                <a:cs typeface="Times New Roman" pitchFamily="18" charset="0"/>
              </a:rPr>
              <a:t>投诉举报路径</a:t>
            </a:r>
            <a:endParaRPr lang="en-US" altLang="zh-CN" sz="3200" b="1" dirty="0" smtClean="0">
              <a:solidFill>
                <a:srgbClr val="800000"/>
              </a:solidFill>
              <a:latin typeface="Times New Roman" pitchFamily="18" charset="0"/>
              <a:ea typeface="微软雅黑" pitchFamily="34" charset="-122"/>
              <a:cs typeface="Times New Roman" pitchFamily="18" charset="0"/>
            </a:endParaRPr>
          </a:p>
          <a:p>
            <a:endPar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endParaRPr>
          </a:p>
          <a:p>
            <a:endParaRPr lang="en-US" altLang="zh-CN" sz="2400" b="1" dirty="0" smtClean="0">
              <a:solidFill>
                <a:srgbClr val="800000"/>
              </a:solidFill>
              <a:latin typeface="Times New Roman" pitchFamily="18" charset="0"/>
              <a:ea typeface="微软雅黑" pitchFamily="34" charset="-122"/>
              <a:cs typeface="Times New Roman" pitchFamily="18" charset="0"/>
            </a:endParaRPr>
          </a:p>
          <a:p>
            <a:pPr>
              <a:spcBef>
                <a:spcPts val="600"/>
              </a:spcBef>
              <a:buFont typeface="Wingdings" pitchFamily="2" charset="2"/>
              <a:buChar char="l"/>
            </a:pPr>
            <a:r>
              <a:rPr lang="zh-CN" altLang="en-US" sz="2400" b="1" dirty="0" smtClean="0">
                <a:solidFill>
                  <a:schemeClr val="accent1">
                    <a:lumMod val="50000"/>
                  </a:schemeClr>
                </a:solidFill>
                <a:latin typeface="Times New Roman" pitchFamily="18" charset="0"/>
                <a:ea typeface="微软雅黑" pitchFamily="34" charset="-122"/>
                <a:cs typeface="Times New Roman" pitchFamily="18" charset="0"/>
              </a:rPr>
              <a:t> 网上举报</a:t>
            </a:r>
            <a:r>
              <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rPr>
              <a:t>: </a:t>
            </a:r>
            <a:r>
              <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hlinkClick r:id="rId2"/>
              </a:rPr>
              <a:t>http://ri.nsfc.gov.cn</a:t>
            </a:r>
            <a:endPar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endParaRPr>
          </a:p>
          <a:p>
            <a:pPr>
              <a:spcBef>
                <a:spcPts val="600"/>
              </a:spcBef>
              <a:buFont typeface="Wingdings" pitchFamily="2" charset="2"/>
              <a:buChar char="l"/>
            </a:pPr>
            <a:r>
              <a:rPr lang="zh-CN" altLang="en-US" sz="2400" b="1" dirty="0" smtClean="0">
                <a:solidFill>
                  <a:schemeClr val="accent1">
                    <a:lumMod val="50000"/>
                  </a:schemeClr>
                </a:solidFill>
                <a:latin typeface="Times New Roman" pitchFamily="18" charset="0"/>
                <a:ea typeface="微软雅黑" pitchFamily="34" charset="-122"/>
                <a:cs typeface="Times New Roman" pitchFamily="18" charset="0"/>
              </a:rPr>
              <a:t> 电子信箱</a:t>
            </a:r>
            <a:r>
              <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rPr>
              <a:t>: </a:t>
            </a:r>
            <a:r>
              <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hlinkClick r:id="rId3"/>
              </a:rPr>
              <a:t>oic@nsfc.gov.cn</a:t>
            </a:r>
            <a:r>
              <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rPr>
              <a:t> </a:t>
            </a:r>
          </a:p>
          <a:p>
            <a:pPr>
              <a:spcBef>
                <a:spcPts val="600"/>
              </a:spcBef>
              <a:buFont typeface="Wingdings" pitchFamily="2" charset="2"/>
              <a:buChar char="l"/>
            </a:pPr>
            <a:r>
              <a:rPr lang="zh-CN" altLang="en-US" sz="2400" b="1" dirty="0" smtClean="0">
                <a:solidFill>
                  <a:schemeClr val="accent1">
                    <a:lumMod val="50000"/>
                  </a:schemeClr>
                </a:solidFill>
                <a:latin typeface="Times New Roman" pitchFamily="18" charset="0"/>
                <a:ea typeface="微软雅黑" pitchFamily="34" charset="-122"/>
                <a:cs typeface="Times New Roman" pitchFamily="18" charset="0"/>
              </a:rPr>
              <a:t> 电话：</a:t>
            </a:r>
            <a:r>
              <a:rPr lang="en-US" altLang="zh-CN" sz="2400" b="1" dirty="0" smtClean="0">
                <a:solidFill>
                  <a:schemeClr val="accent1">
                    <a:lumMod val="50000"/>
                  </a:schemeClr>
                </a:solidFill>
                <a:latin typeface="Times New Roman" pitchFamily="18" charset="0"/>
                <a:ea typeface="微软雅黑" pitchFamily="34" charset="-122"/>
                <a:cs typeface="Times New Roman" pitchFamily="18" charset="0"/>
              </a:rPr>
              <a:t>010-62326346; 010-62327092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1000112"/>
            <a:ext cx="8929750" cy="2928958"/>
          </a:xfrm>
        </p:spPr>
        <p:txBody>
          <a:bodyPr>
            <a:normAutofit/>
          </a:bodyPr>
          <a:lstStyle/>
          <a:p>
            <a:pPr>
              <a:spcBef>
                <a:spcPts val="0"/>
              </a:spcBef>
            </a:pPr>
            <a:r>
              <a:rPr lang="zh-CN" altLang="en-US" sz="3600" b="1" dirty="0" smtClean="0">
                <a:solidFill>
                  <a:schemeClr val="accent1">
                    <a:lumMod val="50000"/>
                  </a:schemeClr>
                </a:solidFill>
                <a:latin typeface="微软雅黑" panose="020B0503020204020204" pitchFamily="34" charset="-122"/>
                <a:ea typeface="微软雅黑" panose="020B0503020204020204" pitchFamily="34" charset="-122"/>
              </a:rPr>
              <a:t>汇报完毕。</a:t>
            </a:r>
            <a:r>
              <a:rPr lang="en-US" altLang="zh-CN" sz="3600" b="1" dirty="0" smtClean="0">
                <a:solidFill>
                  <a:schemeClr val="accent1">
                    <a:lumMod val="50000"/>
                  </a:schemeClr>
                </a:solidFill>
                <a:latin typeface="微软雅黑" panose="020B0503020204020204" pitchFamily="34" charset="-122"/>
                <a:ea typeface="微软雅黑" panose="020B0503020204020204" pitchFamily="34" charset="-122"/>
              </a:rPr>
              <a:t/>
            </a:r>
            <a:br>
              <a:rPr lang="en-US" altLang="zh-CN" sz="3600" b="1" dirty="0" smtClean="0">
                <a:solidFill>
                  <a:schemeClr val="accent1">
                    <a:lumMod val="50000"/>
                  </a:schemeClr>
                </a:solidFill>
                <a:latin typeface="微软雅黑" panose="020B0503020204020204" pitchFamily="34" charset="-122"/>
                <a:ea typeface="微软雅黑" panose="020B0503020204020204" pitchFamily="34" charset="-122"/>
              </a:rPr>
            </a:br>
            <a:r>
              <a:rPr lang="zh-CN" altLang="en-US" sz="3600" b="1" dirty="0" smtClean="0">
                <a:solidFill>
                  <a:schemeClr val="accent1">
                    <a:lumMod val="50000"/>
                  </a:schemeClr>
                </a:solidFill>
                <a:latin typeface="微软雅黑" panose="020B0503020204020204" pitchFamily="34" charset="-122"/>
                <a:ea typeface="微软雅黑" panose="020B0503020204020204" pitchFamily="34" charset="-122"/>
              </a:rPr>
              <a:t>衷心感谢各依托单位长期以来</a:t>
            </a:r>
            <a:r>
              <a:rPr lang="en-US" altLang="zh-CN" sz="3600" b="1" dirty="0" smtClean="0">
                <a:solidFill>
                  <a:schemeClr val="accent1">
                    <a:lumMod val="50000"/>
                  </a:schemeClr>
                </a:solidFill>
                <a:latin typeface="微软雅黑" panose="020B0503020204020204" pitchFamily="34" charset="-122"/>
                <a:ea typeface="微软雅黑" panose="020B0503020204020204" pitchFamily="34" charset="-122"/>
              </a:rPr>
              <a:t/>
            </a:r>
            <a:br>
              <a:rPr lang="en-US" altLang="zh-CN" sz="3600" b="1" dirty="0" smtClean="0">
                <a:solidFill>
                  <a:schemeClr val="accent1">
                    <a:lumMod val="50000"/>
                  </a:schemeClr>
                </a:solidFill>
                <a:latin typeface="微软雅黑" panose="020B0503020204020204" pitchFamily="34" charset="-122"/>
                <a:ea typeface="微软雅黑" panose="020B0503020204020204" pitchFamily="34" charset="-122"/>
              </a:rPr>
            </a:br>
            <a:r>
              <a:rPr lang="zh-CN" altLang="en-US" sz="3600" b="1" dirty="0" smtClean="0">
                <a:solidFill>
                  <a:schemeClr val="accent1">
                    <a:lumMod val="50000"/>
                  </a:schemeClr>
                </a:solidFill>
                <a:latin typeface="微软雅黑" panose="020B0503020204020204" pitchFamily="34" charset="-122"/>
                <a:ea typeface="微软雅黑" panose="020B0503020204020204" pitchFamily="34" charset="-122"/>
              </a:rPr>
              <a:t>对科学基金监督工作的</a:t>
            </a:r>
            <a:r>
              <a:rPr lang="en-US" altLang="zh-CN" sz="3600" b="1" dirty="0" smtClean="0">
                <a:solidFill>
                  <a:schemeClr val="accent1">
                    <a:lumMod val="50000"/>
                  </a:schemeClr>
                </a:solidFill>
                <a:latin typeface="微软雅黑" panose="020B0503020204020204" pitchFamily="34" charset="-122"/>
                <a:ea typeface="微软雅黑" panose="020B0503020204020204" pitchFamily="34" charset="-122"/>
              </a:rPr>
              <a:t/>
            </a:r>
            <a:br>
              <a:rPr lang="en-US" altLang="zh-CN" sz="3600" b="1" dirty="0" smtClean="0">
                <a:solidFill>
                  <a:schemeClr val="accent1">
                    <a:lumMod val="50000"/>
                  </a:schemeClr>
                </a:solidFill>
                <a:latin typeface="微软雅黑" panose="020B0503020204020204" pitchFamily="34" charset="-122"/>
                <a:ea typeface="微软雅黑" panose="020B0503020204020204" pitchFamily="34" charset="-122"/>
              </a:rPr>
            </a:br>
            <a:r>
              <a:rPr lang="zh-CN" altLang="en-US" sz="3600" b="1" dirty="0" smtClean="0">
                <a:solidFill>
                  <a:schemeClr val="accent1">
                    <a:lumMod val="50000"/>
                  </a:schemeClr>
                </a:solidFill>
                <a:latin typeface="微软雅黑" panose="020B0503020204020204" pitchFamily="34" charset="-122"/>
                <a:ea typeface="微软雅黑" panose="020B0503020204020204" pitchFamily="34" charset="-122"/>
              </a:rPr>
              <a:t>大力支持！</a:t>
            </a:r>
            <a:endParaRPr lang="zh-CN" altLang="en-US" sz="3600" b="1" dirty="0">
              <a:solidFill>
                <a:schemeClr val="accent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2520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一</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背景与形势</a:t>
            </a:r>
          </a:p>
        </p:txBody>
      </p:sp>
      <p:sp>
        <p:nvSpPr>
          <p:cNvPr id="5" name="矩形 4"/>
          <p:cNvSpPr/>
          <p:nvPr/>
        </p:nvSpPr>
        <p:spPr>
          <a:xfrm>
            <a:off x="142844" y="1070912"/>
            <a:ext cx="8858312" cy="4411464"/>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（二）科学基金监督体系是科学基金管理体系的有机组成。</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监督是实现管理目标的重要手段和保障。作为科学基金资助管理工作的免疫系统，监督工作是维护科学基金资助工作</a:t>
            </a:r>
            <a:r>
              <a:rPr lang="zh-CN" altLang="en-US" b="1" dirty="0" smtClean="0">
                <a:solidFill>
                  <a:srgbClr val="0070C0"/>
                </a:solidFill>
                <a:latin typeface="微软雅黑" pitchFamily="34" charset="-122"/>
                <a:ea typeface="微软雅黑" pitchFamily="34" charset="-122"/>
              </a:rPr>
              <a:t>公平、公正、公开</a:t>
            </a:r>
            <a:r>
              <a:rPr lang="zh-CN" altLang="en-US" b="1" dirty="0" smtClean="0">
                <a:solidFill>
                  <a:schemeClr val="tx2">
                    <a:lumMod val="75000"/>
                  </a:schemeClr>
                </a:solidFill>
                <a:latin typeface="微软雅黑" pitchFamily="34" charset="-122"/>
                <a:ea typeface="微软雅黑" pitchFamily="34" charset="-122"/>
              </a:rPr>
              <a:t>的重要屏障，在制度安排层面被赋予了重要的职责与使命。</a:t>
            </a:r>
            <a:endParaRPr lang="en-US" altLang="zh-CN" b="1" dirty="0" smtClean="0">
              <a:solidFill>
                <a:schemeClr val="accent1">
                  <a:lumMod val="50000"/>
                </a:schemeClr>
              </a:solidFill>
              <a:latin typeface="微软雅黑" pitchFamily="34" charset="-122"/>
              <a:ea typeface="微软雅黑" pitchFamily="34" charset="-122"/>
            </a:endParaRPr>
          </a:p>
          <a:p>
            <a:pPr>
              <a:lnSpc>
                <a:spcPts val="2500"/>
              </a:lnSpc>
              <a:spcBef>
                <a:spcPts val="1200"/>
              </a:spcBef>
              <a:buFont typeface="Wingdings" pitchFamily="2" charset="2"/>
              <a:buChar char="l"/>
            </a:pPr>
            <a:r>
              <a:rPr lang="en-US" altLang="zh-CN" b="1" dirty="0" smtClean="0">
                <a:solidFill>
                  <a:schemeClr val="accent1">
                    <a:lumMod val="50000"/>
                  </a:schemeClr>
                </a:solidFill>
                <a:latin typeface="微软雅黑" pitchFamily="34" charset="-122"/>
                <a:ea typeface="微软雅黑" pitchFamily="34" charset="-122"/>
              </a:rPr>
              <a:t>  《</a:t>
            </a:r>
            <a:r>
              <a:rPr lang="zh-CN" altLang="en-US" b="1" dirty="0" smtClean="0">
                <a:solidFill>
                  <a:schemeClr val="accent1">
                    <a:lumMod val="50000"/>
                  </a:schemeClr>
                </a:solidFill>
                <a:latin typeface="微软雅黑" pitchFamily="34" charset="-122"/>
                <a:ea typeface="微软雅黑" pitchFamily="34" charset="-122"/>
              </a:rPr>
              <a:t>国家自然科学基金条例</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国家自然科学基金委员会章程</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国家自然科学基金委员会监督委员会章程</a:t>
            </a:r>
            <a:r>
              <a:rPr lang="en-US" altLang="zh-CN" b="1" dirty="0" smtClean="0">
                <a:solidFill>
                  <a:schemeClr val="accent1">
                    <a:lumMod val="50000"/>
                  </a:schemeClr>
                </a:solidFill>
                <a:latin typeface="微软雅黑" pitchFamily="34" charset="-122"/>
                <a:ea typeface="微软雅黑" pitchFamily="34" charset="-122"/>
              </a:rPr>
              <a:t>》</a:t>
            </a:r>
            <a:r>
              <a:rPr lang="zh-CN" altLang="en-US" b="1" dirty="0" smtClean="0">
                <a:solidFill>
                  <a:schemeClr val="accent1">
                    <a:lumMod val="50000"/>
                  </a:schemeClr>
                </a:solidFill>
                <a:latin typeface="微软雅黑" pitchFamily="34" charset="-122"/>
                <a:ea typeface="微软雅黑" pitchFamily="34" charset="-122"/>
              </a:rPr>
              <a:t>等行政法规和规章制度对监督内容进行了明确规定：</a:t>
            </a:r>
            <a:endParaRPr lang="en-US" altLang="zh-CN" b="1" dirty="0" smtClean="0">
              <a:solidFill>
                <a:schemeClr val="accent1">
                  <a:lumMod val="50000"/>
                </a:schemeClr>
              </a:solidFill>
              <a:latin typeface="微软雅黑" pitchFamily="34" charset="-122"/>
              <a:ea typeface="微软雅黑" pitchFamily="34" charset="-122"/>
            </a:endParaRPr>
          </a:p>
          <a:p>
            <a:pPr lvl="1">
              <a:buFont typeface="Wingdings" pitchFamily="2" charset="2"/>
              <a:buChar char="Ø"/>
            </a:pPr>
            <a:r>
              <a:rPr lang="zh-CN" altLang="en-US" sz="1400" b="1" dirty="0" smtClean="0">
                <a:solidFill>
                  <a:schemeClr val="accent1">
                    <a:lumMod val="50000"/>
                  </a:schemeClr>
                </a:solidFill>
                <a:latin typeface="隶书" pitchFamily="49" charset="-122"/>
                <a:ea typeface="隶书" pitchFamily="49" charset="-122"/>
              </a:rPr>
              <a:t> 要求对科学基金项目的</a:t>
            </a:r>
            <a:r>
              <a:rPr lang="zh-CN" altLang="en-US" sz="1400" b="1" dirty="0" smtClean="0">
                <a:solidFill>
                  <a:srgbClr val="0070C0"/>
                </a:solidFill>
                <a:latin typeface="隶书" pitchFamily="49" charset="-122"/>
                <a:ea typeface="隶书" pitchFamily="49" charset="-122"/>
              </a:rPr>
              <a:t>申请、评审、管理及实施</a:t>
            </a:r>
            <a:r>
              <a:rPr lang="zh-CN" altLang="en-US" sz="1400" b="1" dirty="0" smtClean="0">
                <a:solidFill>
                  <a:schemeClr val="accent1">
                    <a:lumMod val="50000"/>
                  </a:schemeClr>
                </a:solidFill>
                <a:latin typeface="隶书" pitchFamily="49" charset="-122"/>
                <a:ea typeface="隶书" pitchFamily="49" charset="-122"/>
              </a:rPr>
              <a:t>等环节进行监督；</a:t>
            </a:r>
            <a:endParaRPr lang="en-US" altLang="zh-CN" sz="1400" b="1" dirty="0" smtClean="0">
              <a:solidFill>
                <a:schemeClr val="accent1">
                  <a:lumMod val="50000"/>
                </a:schemeClr>
              </a:solidFill>
              <a:latin typeface="隶书" pitchFamily="49" charset="-122"/>
              <a:ea typeface="隶书" pitchFamily="49" charset="-122"/>
            </a:endParaRPr>
          </a:p>
          <a:p>
            <a:pPr lvl="1">
              <a:buFont typeface="Wingdings" pitchFamily="2" charset="2"/>
              <a:buChar char="Ø"/>
            </a:pPr>
            <a:r>
              <a:rPr lang="zh-CN" altLang="en-US" sz="1400" b="1" dirty="0" smtClean="0">
                <a:solidFill>
                  <a:schemeClr val="accent1">
                    <a:lumMod val="50000"/>
                  </a:schemeClr>
                </a:solidFill>
                <a:latin typeface="隶书" pitchFamily="49" charset="-122"/>
                <a:ea typeface="隶书" pitchFamily="49" charset="-122"/>
              </a:rPr>
              <a:t> 建立</a:t>
            </a:r>
            <a:r>
              <a:rPr lang="zh-CN" altLang="en-US" sz="1400" b="1" dirty="0" smtClean="0">
                <a:solidFill>
                  <a:srgbClr val="0070C0"/>
                </a:solidFill>
                <a:latin typeface="隶书" pitchFamily="49" charset="-122"/>
                <a:ea typeface="隶书" pitchFamily="49" charset="-122"/>
              </a:rPr>
              <a:t>项目负责人</a:t>
            </a:r>
            <a:r>
              <a:rPr lang="zh-CN" altLang="en-US" sz="1400" b="1" dirty="0" smtClean="0">
                <a:solidFill>
                  <a:schemeClr val="accent1">
                    <a:lumMod val="50000"/>
                  </a:schemeClr>
                </a:solidFill>
                <a:latin typeface="隶书" pitchFamily="49" charset="-122"/>
                <a:ea typeface="隶书" pitchFamily="49" charset="-122"/>
              </a:rPr>
              <a:t>和</a:t>
            </a:r>
            <a:r>
              <a:rPr lang="zh-CN" altLang="en-US" sz="1400" b="1" dirty="0" smtClean="0">
                <a:solidFill>
                  <a:srgbClr val="0070C0"/>
                </a:solidFill>
                <a:latin typeface="隶书" pitchFamily="49" charset="-122"/>
                <a:ea typeface="隶书" pitchFamily="49" charset="-122"/>
              </a:rPr>
              <a:t>依托单位</a:t>
            </a:r>
            <a:r>
              <a:rPr lang="zh-CN" altLang="en-US" sz="1400" b="1" dirty="0" smtClean="0">
                <a:solidFill>
                  <a:schemeClr val="accent1">
                    <a:lumMod val="50000"/>
                  </a:schemeClr>
                </a:solidFill>
                <a:latin typeface="隶书" pitchFamily="49" charset="-122"/>
                <a:ea typeface="隶书" pitchFamily="49" charset="-122"/>
              </a:rPr>
              <a:t>的信誉档案；</a:t>
            </a:r>
            <a:endParaRPr lang="en-US" altLang="zh-CN" sz="1400" b="1" dirty="0" smtClean="0">
              <a:solidFill>
                <a:schemeClr val="accent1">
                  <a:lumMod val="50000"/>
                </a:schemeClr>
              </a:solidFill>
              <a:latin typeface="隶书" pitchFamily="49" charset="-122"/>
              <a:ea typeface="隶书" pitchFamily="49" charset="-122"/>
            </a:endParaRPr>
          </a:p>
          <a:p>
            <a:pPr lvl="1">
              <a:buFont typeface="Wingdings" pitchFamily="2" charset="2"/>
              <a:buChar char="Ø"/>
            </a:pPr>
            <a:r>
              <a:rPr lang="zh-CN" altLang="en-US" sz="1400" b="1" dirty="0" smtClean="0">
                <a:solidFill>
                  <a:schemeClr val="accent1">
                    <a:lumMod val="50000"/>
                  </a:schemeClr>
                </a:solidFill>
                <a:latin typeface="隶书" pitchFamily="49" charset="-122"/>
                <a:ea typeface="隶书" pitchFamily="49" charset="-122"/>
              </a:rPr>
              <a:t> 对</a:t>
            </a:r>
            <a:r>
              <a:rPr lang="zh-CN" altLang="en-US" sz="1400" b="1" dirty="0" smtClean="0">
                <a:solidFill>
                  <a:srgbClr val="0070C0"/>
                </a:solidFill>
                <a:latin typeface="隶书" pitchFamily="49" charset="-122"/>
                <a:ea typeface="隶书" pitchFamily="49" charset="-122"/>
              </a:rPr>
              <a:t>评审专家</a:t>
            </a:r>
            <a:r>
              <a:rPr lang="zh-CN" altLang="en-US" sz="1400" b="1" dirty="0" smtClean="0">
                <a:solidFill>
                  <a:schemeClr val="accent1">
                    <a:lumMod val="50000"/>
                  </a:schemeClr>
                </a:solidFill>
                <a:latin typeface="隶书" pitchFamily="49" charset="-122"/>
                <a:ea typeface="隶书" pitchFamily="49" charset="-122"/>
              </a:rPr>
              <a:t>履行评审职责情况进行评估并建立评审专家信誉档案；</a:t>
            </a:r>
            <a:endParaRPr lang="en-US" altLang="zh-CN" sz="1400" b="1" dirty="0" smtClean="0">
              <a:solidFill>
                <a:schemeClr val="accent1">
                  <a:lumMod val="50000"/>
                </a:schemeClr>
              </a:solidFill>
              <a:latin typeface="隶书" pitchFamily="49" charset="-122"/>
              <a:ea typeface="隶书" pitchFamily="49" charset="-122"/>
            </a:endParaRPr>
          </a:p>
          <a:p>
            <a:pPr lvl="1">
              <a:buFont typeface="Wingdings" pitchFamily="2" charset="2"/>
              <a:buChar char="Ø"/>
            </a:pPr>
            <a:r>
              <a:rPr lang="zh-CN" altLang="en-US" sz="1400" b="1" dirty="0" smtClean="0">
                <a:solidFill>
                  <a:schemeClr val="accent1">
                    <a:lumMod val="50000"/>
                  </a:schemeClr>
                </a:solidFill>
                <a:latin typeface="隶书" pitchFamily="49" charset="-122"/>
                <a:ea typeface="隶书" pitchFamily="49" charset="-122"/>
              </a:rPr>
              <a:t> 制定和完善国家自然科学基金监督</a:t>
            </a:r>
            <a:r>
              <a:rPr lang="zh-CN" altLang="en-US" sz="1400" b="1" dirty="0" smtClean="0">
                <a:solidFill>
                  <a:srgbClr val="0070C0"/>
                </a:solidFill>
                <a:latin typeface="隶书" pitchFamily="49" charset="-122"/>
                <a:ea typeface="隶书" pitchFamily="49" charset="-122"/>
              </a:rPr>
              <a:t>规章制度</a:t>
            </a:r>
            <a:r>
              <a:rPr lang="zh-CN" altLang="en-US" sz="1400" b="1" dirty="0" smtClean="0">
                <a:solidFill>
                  <a:schemeClr val="accent1">
                    <a:lumMod val="50000"/>
                  </a:schemeClr>
                </a:solidFill>
                <a:latin typeface="隶书" pitchFamily="49" charset="-122"/>
                <a:ea typeface="隶书" pitchFamily="49" charset="-122"/>
              </a:rPr>
              <a:t>；</a:t>
            </a:r>
            <a:endParaRPr lang="en-US" altLang="zh-CN" sz="1400" b="1" dirty="0" smtClean="0">
              <a:solidFill>
                <a:schemeClr val="accent1">
                  <a:lumMod val="50000"/>
                </a:schemeClr>
              </a:solidFill>
              <a:latin typeface="隶书" pitchFamily="49" charset="-122"/>
              <a:ea typeface="隶书" pitchFamily="49" charset="-122"/>
            </a:endParaRPr>
          </a:p>
          <a:p>
            <a:pPr lvl="1">
              <a:buFont typeface="Wingdings" pitchFamily="2" charset="2"/>
              <a:buChar char="Ø"/>
            </a:pPr>
            <a:r>
              <a:rPr lang="zh-CN" altLang="en-US" sz="1400" b="1" dirty="0" smtClean="0">
                <a:solidFill>
                  <a:schemeClr val="accent1">
                    <a:lumMod val="50000"/>
                  </a:schemeClr>
                </a:solidFill>
                <a:latin typeface="隶书" pitchFamily="49" charset="-122"/>
                <a:ea typeface="隶书" pitchFamily="49" charset="-122"/>
              </a:rPr>
              <a:t> 受理和查处有关国家自然科学基金项目的</a:t>
            </a:r>
            <a:r>
              <a:rPr lang="zh-CN" altLang="en-US" sz="1400" b="1" dirty="0" smtClean="0">
                <a:solidFill>
                  <a:srgbClr val="0070C0"/>
                </a:solidFill>
                <a:latin typeface="隶书" pitchFamily="49" charset="-122"/>
                <a:ea typeface="隶书" pitchFamily="49" charset="-122"/>
              </a:rPr>
              <a:t>投诉和举报</a:t>
            </a:r>
            <a:r>
              <a:rPr lang="zh-CN" altLang="en-US" sz="1400" b="1" dirty="0" smtClean="0">
                <a:solidFill>
                  <a:schemeClr val="accent1">
                    <a:lumMod val="50000"/>
                  </a:schemeClr>
                </a:solidFill>
                <a:latin typeface="隶书" pitchFamily="49" charset="-122"/>
                <a:ea typeface="隶书" pitchFamily="49" charset="-122"/>
              </a:rPr>
              <a:t>；</a:t>
            </a:r>
            <a:endParaRPr lang="en-US" altLang="zh-CN" sz="1400" b="1" dirty="0" smtClean="0">
              <a:solidFill>
                <a:schemeClr val="accent1">
                  <a:lumMod val="50000"/>
                </a:schemeClr>
              </a:solidFill>
              <a:latin typeface="隶书" pitchFamily="49" charset="-122"/>
              <a:ea typeface="隶书" pitchFamily="49" charset="-122"/>
            </a:endParaRPr>
          </a:p>
          <a:p>
            <a:pPr lvl="1">
              <a:buFont typeface="Wingdings" pitchFamily="2" charset="2"/>
              <a:buChar char="Ø"/>
            </a:pPr>
            <a:r>
              <a:rPr lang="zh-CN" altLang="en-US" sz="1400" b="1" dirty="0" smtClean="0">
                <a:solidFill>
                  <a:schemeClr val="accent1">
                    <a:lumMod val="50000"/>
                  </a:schemeClr>
                </a:solidFill>
                <a:latin typeface="隶书" pitchFamily="49" charset="-122"/>
                <a:ea typeface="隶书" pitchFamily="49" charset="-122"/>
              </a:rPr>
              <a:t> 积极开展科学道德</a:t>
            </a:r>
            <a:r>
              <a:rPr lang="zh-CN" altLang="en-US" sz="1400" b="1" dirty="0" smtClean="0">
                <a:solidFill>
                  <a:srgbClr val="0070C0"/>
                </a:solidFill>
                <a:latin typeface="隶书" pitchFamily="49" charset="-122"/>
                <a:ea typeface="隶书" pitchFamily="49" charset="-122"/>
              </a:rPr>
              <a:t>宣传、教育</a:t>
            </a:r>
            <a:r>
              <a:rPr lang="zh-CN" altLang="en-US" sz="1400" b="1" dirty="0" smtClean="0">
                <a:solidFill>
                  <a:schemeClr val="accent1">
                    <a:lumMod val="50000"/>
                  </a:schemeClr>
                </a:solidFill>
                <a:latin typeface="隶书" pitchFamily="49" charset="-122"/>
                <a:ea typeface="隶书" pitchFamily="49" charset="-122"/>
              </a:rPr>
              <a:t>及有关活动。</a:t>
            </a:r>
            <a:endParaRPr lang="en-US" altLang="zh-CN" sz="1400" b="1" dirty="0" smtClean="0">
              <a:solidFill>
                <a:schemeClr val="accent1">
                  <a:lumMod val="50000"/>
                </a:schemeClr>
              </a:solidFill>
              <a:latin typeface="隶书" pitchFamily="49" charset="-122"/>
              <a:ea typeface="隶书" pitchFamily="49" charset="-122"/>
            </a:endParaRPr>
          </a:p>
          <a:p>
            <a:pPr>
              <a:lnSpc>
                <a:spcPts val="2500"/>
              </a:lnSpc>
              <a:spcBef>
                <a:spcPts val="1200"/>
              </a:spcBef>
              <a:buFont typeface="Wingdings" pitchFamily="2" charset="2"/>
              <a:buChar char="l"/>
            </a:pPr>
            <a:r>
              <a:rPr lang="zh-CN" altLang="en-US" b="1" dirty="0" smtClean="0">
                <a:solidFill>
                  <a:schemeClr val="accent1">
                    <a:lumMod val="50000"/>
                  </a:schemeClr>
                </a:solidFill>
                <a:latin typeface="微软雅黑" pitchFamily="34" charset="-122"/>
                <a:ea typeface="微软雅黑" pitchFamily="34" charset="-122"/>
              </a:rPr>
              <a:t>  面临当前</a:t>
            </a:r>
            <a:r>
              <a:rPr lang="zh-CN" altLang="en-US" b="1" dirty="0" smtClean="0">
                <a:solidFill>
                  <a:srgbClr val="0070C0"/>
                </a:solidFill>
                <a:latin typeface="微软雅黑" pitchFamily="34" charset="-122"/>
                <a:ea typeface="微软雅黑" pitchFamily="34" charset="-122"/>
              </a:rPr>
              <a:t>深化科学基金改革</a:t>
            </a:r>
            <a:r>
              <a:rPr lang="zh-CN" altLang="en-US" b="1" dirty="0" smtClean="0">
                <a:solidFill>
                  <a:schemeClr val="accent1">
                    <a:lumMod val="50000"/>
                  </a:schemeClr>
                </a:solidFill>
                <a:latin typeface="微软雅黑" pitchFamily="34" charset="-122"/>
                <a:ea typeface="微软雅黑" pitchFamily="34" charset="-122"/>
              </a:rPr>
              <a:t>的战略契机，科学基金监督工作需要强化</a:t>
            </a:r>
            <a:r>
              <a:rPr lang="zh-CN" altLang="en-US" b="1" dirty="0" smtClean="0">
                <a:solidFill>
                  <a:srgbClr val="0070C0"/>
                </a:solidFill>
                <a:latin typeface="微软雅黑" pitchFamily="34" charset="-122"/>
                <a:ea typeface="微软雅黑" pitchFamily="34" charset="-122"/>
              </a:rPr>
              <a:t>顶层设计</a:t>
            </a:r>
            <a:r>
              <a:rPr lang="zh-CN" altLang="en-US" b="1" dirty="0" smtClean="0">
                <a:solidFill>
                  <a:schemeClr val="accent1">
                    <a:lumMod val="50000"/>
                  </a:schemeClr>
                </a:solidFill>
                <a:latin typeface="微软雅黑" pitchFamily="34" charset="-122"/>
                <a:ea typeface="微软雅黑" pitchFamily="34" charset="-122"/>
              </a:rPr>
              <a:t>、谋划</a:t>
            </a:r>
            <a:r>
              <a:rPr lang="zh-CN" altLang="en-US" b="1" dirty="0" smtClean="0">
                <a:solidFill>
                  <a:srgbClr val="0070C0"/>
                </a:solidFill>
                <a:latin typeface="微软雅黑" pitchFamily="34" charset="-122"/>
                <a:ea typeface="微软雅黑" pitchFamily="34" charset="-122"/>
              </a:rPr>
              <a:t>发展思路</a:t>
            </a:r>
            <a:r>
              <a:rPr lang="zh-CN" altLang="en-US" b="1" dirty="0" smtClean="0">
                <a:solidFill>
                  <a:schemeClr val="accent1">
                    <a:lumMod val="50000"/>
                  </a:schemeClr>
                </a:solidFill>
                <a:latin typeface="微软雅黑" pitchFamily="34" charset="-122"/>
                <a:ea typeface="微软雅黑" pitchFamily="34" charset="-122"/>
              </a:rPr>
              <a:t>、提出</a:t>
            </a:r>
            <a:r>
              <a:rPr lang="zh-CN" altLang="en-US" b="1" dirty="0" smtClean="0">
                <a:solidFill>
                  <a:srgbClr val="0070C0"/>
                </a:solidFill>
                <a:latin typeface="微软雅黑" pitchFamily="34" charset="-122"/>
                <a:ea typeface="微软雅黑" pitchFamily="34" charset="-122"/>
              </a:rPr>
              <a:t>创新举措</a:t>
            </a:r>
            <a:r>
              <a:rPr lang="zh-CN" altLang="en-US" b="1" dirty="0" smtClean="0">
                <a:solidFill>
                  <a:schemeClr val="accent1">
                    <a:lumMod val="50000"/>
                  </a:schemeClr>
                </a:solidFill>
                <a:latin typeface="微软雅黑" pitchFamily="34" charset="-122"/>
                <a:ea typeface="微软雅黑" pitchFamily="34" charset="-122"/>
              </a:rPr>
              <a:t>，从而更好地</a:t>
            </a:r>
            <a:r>
              <a:rPr lang="zh-CN" altLang="en-US" b="1" dirty="0" smtClean="0">
                <a:solidFill>
                  <a:srgbClr val="0070C0"/>
                </a:solidFill>
                <a:latin typeface="微软雅黑" pitchFamily="34" charset="-122"/>
                <a:ea typeface="微软雅黑" pitchFamily="34" charset="-122"/>
              </a:rPr>
              <a:t>服务和保障</a:t>
            </a:r>
            <a:r>
              <a:rPr lang="zh-CN" altLang="en-US" b="1" dirty="0" smtClean="0">
                <a:solidFill>
                  <a:schemeClr val="accent1">
                    <a:lumMod val="50000"/>
                  </a:schemeClr>
                </a:solidFill>
                <a:latin typeface="微软雅黑" pitchFamily="34" charset="-122"/>
                <a:ea typeface="微软雅黑" pitchFamily="34" charset="-122"/>
              </a:rPr>
              <a:t>科学基金</a:t>
            </a:r>
            <a:r>
              <a:rPr lang="zh-CN" altLang="en-US" b="1" dirty="0" smtClean="0">
                <a:solidFill>
                  <a:srgbClr val="0070C0"/>
                </a:solidFill>
                <a:latin typeface="微软雅黑" pitchFamily="34" charset="-122"/>
                <a:ea typeface="微软雅黑" pitchFamily="34" charset="-122"/>
              </a:rPr>
              <a:t>中心任务</a:t>
            </a:r>
            <a:r>
              <a:rPr lang="zh-CN" altLang="en-US" b="1" dirty="0" smtClean="0">
                <a:solidFill>
                  <a:schemeClr val="accent1">
                    <a:lumMod val="50000"/>
                  </a:schemeClr>
                </a:solidFill>
                <a:latin typeface="微软雅黑" pitchFamily="34" charset="-122"/>
                <a:ea typeface="微软雅黑" pitchFamily="34" charset="-122"/>
              </a:rPr>
              <a:t>。</a:t>
            </a: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一</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背景与形势</a:t>
            </a:r>
          </a:p>
        </p:txBody>
      </p:sp>
      <p:sp>
        <p:nvSpPr>
          <p:cNvPr id="5" name="矩形 4"/>
          <p:cNvSpPr/>
          <p:nvPr/>
        </p:nvSpPr>
        <p:spPr>
          <a:xfrm>
            <a:off x="142844" y="1071550"/>
            <a:ext cx="8858312" cy="2323713"/>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（三）科学基金监督体系是科学基金健康发展的必要保障。</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一直以来，科学基金高度重视对科研诚信建设和资助项目资金的监督和检查，通过坚持“</a:t>
            </a:r>
            <a:r>
              <a:rPr lang="zh-CN" altLang="en-US" b="1" dirty="0" smtClean="0">
                <a:solidFill>
                  <a:srgbClr val="0070C0"/>
                </a:solidFill>
                <a:latin typeface="微软雅黑" pitchFamily="34" charset="-122"/>
                <a:ea typeface="微软雅黑" pitchFamily="34" charset="-122"/>
              </a:rPr>
              <a:t>问题导向</a:t>
            </a:r>
            <a:r>
              <a:rPr lang="zh-CN" altLang="en-US" b="1" dirty="0" smtClean="0">
                <a:solidFill>
                  <a:schemeClr val="tx2">
                    <a:lumMod val="75000"/>
                  </a:schemeClr>
                </a:solidFill>
                <a:latin typeface="微软雅黑" pitchFamily="34" charset="-122"/>
                <a:ea typeface="微软雅黑" pitchFamily="34" charset="-122"/>
              </a:rPr>
              <a:t>” 和“</a:t>
            </a:r>
            <a:r>
              <a:rPr lang="zh-CN" altLang="en-US" b="1" dirty="0" smtClean="0">
                <a:solidFill>
                  <a:srgbClr val="0070C0"/>
                </a:solidFill>
                <a:latin typeface="微软雅黑" pitchFamily="34" charset="-122"/>
                <a:ea typeface="微软雅黑" pitchFamily="34" charset="-122"/>
              </a:rPr>
              <a:t>主动出击</a:t>
            </a:r>
            <a:r>
              <a:rPr lang="zh-CN" altLang="en-US" b="1" dirty="0" smtClean="0">
                <a:solidFill>
                  <a:schemeClr val="tx2">
                    <a:lumMod val="75000"/>
                  </a:schemeClr>
                </a:solidFill>
                <a:latin typeface="微软雅黑" pitchFamily="34" charset="-122"/>
                <a:ea typeface="微软雅黑" pitchFamily="34" charset="-122"/>
              </a:rPr>
              <a:t>”并举，加大监督力度，在体制机制、监督惩戒、制度规范、教育引导等方面大力探索与实践，相关工作取得了重要进展。</a:t>
            </a:r>
            <a:endParaRPr lang="en-US" altLang="zh-CN" b="1" dirty="0" smtClean="0">
              <a:solidFill>
                <a:schemeClr val="tx2">
                  <a:lumMod val="75000"/>
                </a:schemeClr>
              </a:solidFill>
              <a:latin typeface="微软雅黑" pitchFamily="34" charset="-122"/>
              <a:ea typeface="微软雅黑" pitchFamily="34" charset="-122"/>
            </a:endParaRP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经过多年的实践与探索，科学基金监督体系不断健全，逐步形成了专门的机构建制和相对完整的制度体系，为保障科学基金健康发展起到了重要作用。</a:t>
            </a:r>
            <a:endParaRPr lang="zh-CN" altLang="en-US" b="1" dirty="0" smtClean="0">
              <a:solidFill>
                <a:schemeClr val="accent1">
                  <a:lumMod val="50000"/>
                </a:schemeClr>
              </a:solidFill>
              <a:latin typeface="微软雅黑" pitchFamily="34" charset="-122"/>
              <a:ea typeface="微软雅黑" pitchFamily="34" charset="-122"/>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
            <a:ext cx="8229600" cy="785818"/>
          </a:xfrm>
        </p:spPr>
        <p:txBody>
          <a:bodyPr>
            <a:normAutofit fontScale="90000"/>
          </a:bodyPr>
          <a:lstStyle/>
          <a:p>
            <a:pPr>
              <a:lnSpc>
                <a:spcPct val="150000"/>
              </a:lnSpc>
            </a:pPr>
            <a:r>
              <a:rPr lang="zh-CN" altLang="en-US" sz="4000" b="1" dirty="0" smtClean="0">
                <a:solidFill>
                  <a:schemeClr val="accent1">
                    <a:lumMod val="50000"/>
                  </a:schemeClr>
                </a:solidFill>
                <a:latin typeface="微软雅黑" pitchFamily="34" charset="-122"/>
                <a:ea typeface="微软雅黑" pitchFamily="34" charset="-122"/>
              </a:rPr>
              <a:t>一</a:t>
            </a:r>
            <a:r>
              <a:rPr lang="en-US" altLang="zh-CN" sz="4000" b="1" dirty="0" smtClean="0">
                <a:solidFill>
                  <a:schemeClr val="accent1">
                    <a:lumMod val="50000"/>
                  </a:schemeClr>
                </a:solidFill>
                <a:latin typeface="微软雅黑" pitchFamily="34" charset="-122"/>
                <a:ea typeface="微软雅黑" pitchFamily="34" charset="-122"/>
              </a:rPr>
              <a:t>. </a:t>
            </a:r>
            <a:r>
              <a:rPr lang="zh-CN" altLang="en-US" sz="4000" b="1" dirty="0" smtClean="0">
                <a:solidFill>
                  <a:schemeClr val="accent1">
                    <a:lumMod val="50000"/>
                  </a:schemeClr>
                </a:solidFill>
                <a:latin typeface="微软雅黑" pitchFamily="34" charset="-122"/>
                <a:ea typeface="微软雅黑" pitchFamily="34" charset="-122"/>
              </a:rPr>
              <a:t>背景与形势</a:t>
            </a:r>
          </a:p>
        </p:txBody>
      </p:sp>
      <p:sp>
        <p:nvSpPr>
          <p:cNvPr id="5" name="矩形 4"/>
          <p:cNvSpPr/>
          <p:nvPr/>
        </p:nvSpPr>
        <p:spPr>
          <a:xfrm>
            <a:off x="142844" y="1099123"/>
            <a:ext cx="8858312" cy="1528624"/>
          </a:xfrm>
          <a:prstGeom prst="rect">
            <a:avLst/>
          </a:prstGeom>
        </p:spPr>
        <p:txBody>
          <a:bodyPr wrap="square">
            <a:spAutoFit/>
          </a:bodyPr>
          <a:lstStyle/>
          <a:p>
            <a:pPr>
              <a:lnSpc>
                <a:spcPts val="2500"/>
              </a:lnSpc>
              <a:spcBef>
                <a:spcPts val="1200"/>
              </a:spcBef>
            </a:pPr>
            <a:r>
              <a:rPr lang="zh-CN" altLang="en-US" sz="2400" b="1" dirty="0" smtClean="0">
                <a:solidFill>
                  <a:srgbClr val="800000"/>
                </a:solidFill>
                <a:latin typeface="微软雅黑" pitchFamily="34" charset="-122"/>
                <a:ea typeface="微软雅黑" pitchFamily="34" charset="-122"/>
              </a:rPr>
              <a:t>（四）科学基金监督体系是国际同行普遍推行的重要举措。</a:t>
            </a: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纵观欧美科技发达国家，科研资助机构为防范欺诈、滥用和浪费项目资金以及科研不端行为，普遍强化监督体系建设。国际同行在强化监督体系建设方面的一些举措，值得我们立足监督实践加以学习和借鉴。</a:t>
            </a:r>
            <a:endParaRPr lang="en-US" altLang="zh-CN" b="1" dirty="0" smtClean="0">
              <a:solidFill>
                <a:schemeClr val="tx2">
                  <a:lumMod val="75000"/>
                </a:schemeClr>
              </a:solidFill>
              <a:latin typeface="微软雅黑" pitchFamily="34" charset="-122"/>
              <a:ea typeface="微软雅黑" pitchFamily="34" charset="-122"/>
            </a:endParaRPr>
          </a:p>
        </p:txBody>
      </p:sp>
      <p:cxnSp>
        <p:nvCxnSpPr>
          <p:cNvPr id="4" name="直接连接符 3"/>
          <p:cNvCxnSpPr/>
          <p:nvPr/>
        </p:nvCxnSpPr>
        <p:spPr>
          <a:xfrm>
            <a:off x="0" y="810346"/>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4282" y="2714624"/>
            <a:ext cx="5143536" cy="2862322"/>
          </a:xfrm>
          <a:prstGeom prst="rect">
            <a:avLst/>
          </a:prstGeom>
        </p:spPr>
        <p:txBody>
          <a:bodyPr wrap="square">
            <a:spAutoFit/>
          </a:bodyPr>
          <a:lstStyle/>
          <a:p>
            <a:pPr marL="0" lvl="1">
              <a:spcBef>
                <a:spcPts val="600"/>
              </a:spcBef>
              <a:buFont typeface="Wingdings" pitchFamily="2" charset="2"/>
              <a:buChar char="Ø"/>
            </a:pPr>
            <a:r>
              <a:rPr lang="zh-CN" altLang="en-US" sz="1600" b="1" dirty="0" smtClean="0">
                <a:solidFill>
                  <a:schemeClr val="accent1">
                    <a:lumMod val="50000"/>
                  </a:schemeClr>
                </a:solidFill>
                <a:latin typeface="微软雅黑" pitchFamily="34" charset="-122"/>
                <a:ea typeface="微软雅黑" pitchFamily="34" charset="-122"/>
              </a:rPr>
              <a:t> </a:t>
            </a:r>
            <a:r>
              <a:rPr lang="zh-CN" altLang="en-US" sz="1600" b="1" dirty="0" smtClean="0">
                <a:solidFill>
                  <a:srgbClr val="0070C0"/>
                </a:solidFill>
                <a:latin typeface="微软雅黑" pitchFamily="34" charset="-122"/>
                <a:ea typeface="微软雅黑" pitchFamily="34" charset="-122"/>
              </a:rPr>
              <a:t>设立专门的监督机构</a:t>
            </a:r>
            <a:r>
              <a:rPr lang="zh-CN" altLang="en-US" sz="1600" dirty="0" smtClean="0">
                <a:solidFill>
                  <a:schemeClr val="tx2">
                    <a:lumMod val="75000"/>
                  </a:schemeClr>
                </a:solidFill>
                <a:latin typeface="微软雅黑" pitchFamily="34" charset="-122"/>
                <a:ea typeface="微软雅黑" pitchFamily="34" charset="-122"/>
              </a:rPr>
              <a:t>（美国</a:t>
            </a:r>
            <a:r>
              <a:rPr lang="en-US" altLang="zh-CN" sz="1600" dirty="0" smtClean="0">
                <a:solidFill>
                  <a:schemeClr val="tx2">
                    <a:lumMod val="75000"/>
                  </a:schemeClr>
                </a:solidFill>
                <a:latin typeface="微软雅黑" pitchFamily="34" charset="-122"/>
                <a:ea typeface="微软雅黑" pitchFamily="34" charset="-122"/>
              </a:rPr>
              <a:t>HHS</a:t>
            </a:r>
            <a:r>
              <a:rPr lang="zh-CN" altLang="en-US" sz="1600" dirty="0" smtClean="0">
                <a:solidFill>
                  <a:schemeClr val="tx2">
                    <a:lumMod val="75000"/>
                  </a:schemeClr>
                </a:solidFill>
                <a:latin typeface="微软雅黑" pitchFamily="34" charset="-122"/>
                <a:ea typeface="微软雅黑" pitchFamily="34" charset="-122"/>
              </a:rPr>
              <a:t>科研诚信办公室</a:t>
            </a:r>
            <a:r>
              <a:rPr lang="en-US" altLang="zh-CN" sz="1600" dirty="0" smtClean="0">
                <a:solidFill>
                  <a:schemeClr val="tx2">
                    <a:lumMod val="75000"/>
                  </a:schemeClr>
                </a:solidFill>
                <a:latin typeface="微软雅黑" pitchFamily="34" charset="-122"/>
                <a:ea typeface="微软雅黑" pitchFamily="34" charset="-122"/>
              </a:rPr>
              <a:t>【ORI】</a:t>
            </a:r>
            <a:r>
              <a:rPr lang="zh-CN" altLang="en-US" sz="1600" dirty="0" smtClean="0">
                <a:solidFill>
                  <a:schemeClr val="tx2">
                    <a:lumMod val="75000"/>
                  </a:schemeClr>
                </a:solidFill>
                <a:latin typeface="微软雅黑" pitchFamily="34" charset="-122"/>
                <a:ea typeface="微软雅黑" pitchFamily="34" charset="-122"/>
              </a:rPr>
              <a:t>、</a:t>
            </a:r>
            <a:r>
              <a:rPr lang="en-US" altLang="zh-CN" sz="1600" dirty="0" smtClean="0">
                <a:solidFill>
                  <a:schemeClr val="tx2">
                    <a:lumMod val="75000"/>
                  </a:schemeClr>
                </a:solidFill>
                <a:latin typeface="微软雅黑" pitchFamily="34" charset="-122"/>
                <a:ea typeface="微软雅黑" pitchFamily="34" charset="-122"/>
              </a:rPr>
              <a:t>NSF</a:t>
            </a:r>
            <a:r>
              <a:rPr lang="zh-CN" altLang="en-US" sz="1600" dirty="0" smtClean="0">
                <a:solidFill>
                  <a:schemeClr val="tx2">
                    <a:lumMod val="75000"/>
                  </a:schemeClr>
                </a:solidFill>
                <a:latin typeface="微软雅黑" pitchFamily="34" charset="-122"/>
                <a:ea typeface="微软雅黑" pitchFamily="34" charset="-122"/>
              </a:rPr>
              <a:t>总检察长办公室</a:t>
            </a:r>
            <a:r>
              <a:rPr lang="en-US" altLang="zh-CN" sz="1600" dirty="0" smtClean="0">
                <a:solidFill>
                  <a:schemeClr val="tx2">
                    <a:lumMod val="75000"/>
                  </a:schemeClr>
                </a:solidFill>
                <a:latin typeface="微软雅黑" pitchFamily="34" charset="-122"/>
                <a:ea typeface="微软雅黑" pitchFamily="34" charset="-122"/>
              </a:rPr>
              <a:t>【OIG】</a:t>
            </a:r>
            <a:r>
              <a:rPr lang="zh-CN" altLang="en-US" sz="1600" dirty="0" smtClean="0">
                <a:solidFill>
                  <a:schemeClr val="tx2">
                    <a:lumMod val="75000"/>
                  </a:schemeClr>
                </a:solidFill>
                <a:latin typeface="微软雅黑" pitchFamily="34" charset="-122"/>
                <a:ea typeface="微软雅黑" pitchFamily="34" charset="-122"/>
              </a:rPr>
              <a:t>，法国国家科研诚信办公室</a:t>
            </a:r>
            <a:r>
              <a:rPr lang="en-US" altLang="zh-CN" sz="1600" dirty="0" smtClean="0">
                <a:solidFill>
                  <a:schemeClr val="tx2">
                    <a:lumMod val="75000"/>
                  </a:schemeClr>
                </a:solidFill>
                <a:latin typeface="微软雅黑" pitchFamily="34" charset="-122"/>
                <a:ea typeface="微软雅黑" pitchFamily="34" charset="-122"/>
              </a:rPr>
              <a:t>【OFIS】</a:t>
            </a:r>
            <a:r>
              <a:rPr lang="zh-CN" altLang="en-US" sz="1600" dirty="0" smtClean="0">
                <a:solidFill>
                  <a:schemeClr val="tx2">
                    <a:lumMod val="75000"/>
                  </a:schemeClr>
                </a:solidFill>
                <a:latin typeface="微软雅黑" pitchFamily="34" charset="-122"/>
                <a:ea typeface="微软雅黑" pitchFamily="34" charset="-122"/>
              </a:rPr>
              <a:t>）。</a:t>
            </a:r>
            <a:endParaRPr lang="en-US" altLang="zh-CN" sz="1600" dirty="0" smtClean="0">
              <a:solidFill>
                <a:schemeClr val="tx2">
                  <a:lumMod val="75000"/>
                </a:schemeClr>
              </a:solidFill>
              <a:latin typeface="微软雅黑" pitchFamily="34" charset="-122"/>
              <a:ea typeface="微软雅黑" pitchFamily="34" charset="-122"/>
            </a:endParaRPr>
          </a:p>
          <a:p>
            <a:pPr marL="0" lvl="1">
              <a:spcBef>
                <a:spcPts val="600"/>
              </a:spcBef>
              <a:buFont typeface="Wingdings" pitchFamily="2" charset="2"/>
              <a:buChar char="Ø"/>
            </a:pPr>
            <a:r>
              <a:rPr lang="zh-CN" altLang="en-US" sz="1600" b="1" dirty="0" smtClean="0">
                <a:solidFill>
                  <a:schemeClr val="accent1">
                    <a:lumMod val="50000"/>
                  </a:schemeClr>
                </a:solidFill>
                <a:latin typeface="微软雅黑" pitchFamily="34" charset="-122"/>
                <a:ea typeface="微软雅黑" pitchFamily="34" charset="-122"/>
              </a:rPr>
              <a:t> </a:t>
            </a:r>
            <a:r>
              <a:rPr lang="zh-CN" altLang="en-US" sz="1600" b="1" dirty="0" smtClean="0">
                <a:solidFill>
                  <a:srgbClr val="0070C0"/>
                </a:solidFill>
                <a:latin typeface="微软雅黑" pitchFamily="34" charset="-122"/>
                <a:ea typeface="微软雅黑" pitchFamily="34" charset="-122"/>
              </a:rPr>
              <a:t>持续推进规章制度建设</a:t>
            </a:r>
            <a:r>
              <a:rPr lang="zh-CN" altLang="en-US" sz="1600" dirty="0" smtClean="0">
                <a:solidFill>
                  <a:schemeClr val="tx2">
                    <a:lumMod val="75000"/>
                  </a:schemeClr>
                </a:solidFill>
                <a:latin typeface="微软雅黑" pitchFamily="34" charset="-122"/>
                <a:ea typeface="微软雅黑" pitchFamily="34" charset="-122"/>
              </a:rPr>
              <a:t>（既包括科研行为准则，又包括科研不端行为调查程序和处理细则）。</a:t>
            </a:r>
            <a:endParaRPr lang="en-US" altLang="zh-CN" sz="1600" dirty="0" smtClean="0">
              <a:solidFill>
                <a:schemeClr val="tx2">
                  <a:lumMod val="75000"/>
                </a:schemeClr>
              </a:solidFill>
              <a:latin typeface="微软雅黑" pitchFamily="34" charset="-122"/>
              <a:ea typeface="微软雅黑" pitchFamily="34" charset="-122"/>
            </a:endParaRPr>
          </a:p>
          <a:p>
            <a:pPr marL="0" lvl="1">
              <a:spcBef>
                <a:spcPts val="600"/>
              </a:spcBef>
              <a:buFont typeface="Wingdings" pitchFamily="2" charset="2"/>
              <a:buChar char="Ø"/>
            </a:pPr>
            <a:r>
              <a:rPr lang="zh-CN" altLang="en-US" sz="1600" b="1" dirty="0" smtClean="0">
                <a:solidFill>
                  <a:schemeClr val="accent1">
                    <a:lumMod val="50000"/>
                  </a:schemeClr>
                </a:solidFill>
                <a:latin typeface="微软雅黑" pitchFamily="34" charset="-122"/>
                <a:ea typeface="微软雅黑" pitchFamily="34" charset="-122"/>
              </a:rPr>
              <a:t> </a:t>
            </a:r>
            <a:r>
              <a:rPr lang="zh-CN" altLang="en-US" sz="1600" b="1" dirty="0" smtClean="0">
                <a:solidFill>
                  <a:srgbClr val="0070C0"/>
                </a:solidFill>
                <a:latin typeface="微软雅黑" pitchFamily="34" charset="-122"/>
                <a:ea typeface="微软雅黑" pitchFamily="34" charset="-122"/>
              </a:rPr>
              <a:t>完善监督机制</a:t>
            </a:r>
            <a:r>
              <a:rPr lang="zh-CN" altLang="en-US" sz="1600" b="1" dirty="0" smtClean="0">
                <a:solidFill>
                  <a:schemeClr val="tx2">
                    <a:lumMod val="75000"/>
                  </a:schemeClr>
                </a:solidFill>
                <a:latin typeface="微软雅黑" pitchFamily="34" charset="-122"/>
                <a:ea typeface="微软雅黑" pitchFamily="34" charset="-122"/>
              </a:rPr>
              <a:t>，强化科研机构和大学在诚信建设、调查处理方面履行</a:t>
            </a:r>
            <a:r>
              <a:rPr lang="zh-CN" altLang="en-US" sz="1600" b="1" dirty="0" smtClean="0">
                <a:solidFill>
                  <a:srgbClr val="0070C0"/>
                </a:solidFill>
                <a:latin typeface="微软雅黑" pitchFamily="34" charset="-122"/>
                <a:ea typeface="微软雅黑" pitchFamily="34" charset="-122"/>
              </a:rPr>
              <a:t>第一主体责任</a:t>
            </a:r>
            <a:r>
              <a:rPr lang="zh-CN" altLang="en-US" sz="1600" b="1" dirty="0" smtClean="0">
                <a:solidFill>
                  <a:schemeClr val="tx2">
                    <a:lumMod val="75000"/>
                  </a:schemeClr>
                </a:solidFill>
                <a:latin typeface="微软雅黑" pitchFamily="34" charset="-122"/>
                <a:ea typeface="微软雅黑" pitchFamily="34" charset="-122"/>
              </a:rPr>
              <a:t>。</a:t>
            </a:r>
            <a:endParaRPr lang="en-US" altLang="zh-CN" sz="1600" b="1" dirty="0" smtClean="0">
              <a:solidFill>
                <a:schemeClr val="tx2">
                  <a:lumMod val="75000"/>
                </a:schemeClr>
              </a:solidFill>
              <a:latin typeface="微软雅黑" pitchFamily="34" charset="-122"/>
              <a:ea typeface="微软雅黑" pitchFamily="34" charset="-122"/>
            </a:endParaRPr>
          </a:p>
          <a:p>
            <a:pPr marL="0" lvl="1">
              <a:spcBef>
                <a:spcPts val="600"/>
              </a:spcBef>
              <a:buFont typeface="Wingdings" pitchFamily="2" charset="2"/>
              <a:buChar char="Ø"/>
            </a:pPr>
            <a:r>
              <a:rPr lang="zh-CN" altLang="en-US" sz="1600" b="1" dirty="0" smtClean="0">
                <a:solidFill>
                  <a:schemeClr val="tx2">
                    <a:lumMod val="75000"/>
                  </a:schemeClr>
                </a:solidFill>
                <a:latin typeface="微软雅黑" pitchFamily="34" charset="-122"/>
                <a:ea typeface="微软雅黑" pitchFamily="34" charset="-122"/>
              </a:rPr>
              <a:t> 认真开展</a:t>
            </a:r>
            <a:r>
              <a:rPr lang="zh-CN" altLang="en-US" sz="1600" b="1" dirty="0" smtClean="0">
                <a:solidFill>
                  <a:srgbClr val="0070C0"/>
                </a:solidFill>
                <a:latin typeface="微软雅黑" pitchFamily="34" charset="-122"/>
                <a:ea typeface="微软雅黑" pitchFamily="34" charset="-122"/>
              </a:rPr>
              <a:t>教育宣传</a:t>
            </a:r>
            <a:r>
              <a:rPr lang="zh-CN" altLang="en-US" sz="1600" b="1" dirty="0" smtClean="0">
                <a:solidFill>
                  <a:schemeClr val="tx2">
                    <a:lumMod val="75000"/>
                  </a:schemeClr>
                </a:solidFill>
                <a:latin typeface="微软雅黑" pitchFamily="34" charset="-122"/>
                <a:ea typeface="微软雅黑" pitchFamily="34" charset="-122"/>
              </a:rPr>
              <a:t>和培训。</a:t>
            </a:r>
            <a:endParaRPr lang="en-US" altLang="zh-CN" sz="1600" b="1" dirty="0" smtClean="0">
              <a:solidFill>
                <a:schemeClr val="tx2">
                  <a:lumMod val="75000"/>
                </a:schemeClr>
              </a:solidFill>
              <a:latin typeface="微软雅黑" pitchFamily="34" charset="-122"/>
              <a:ea typeface="微软雅黑" pitchFamily="34" charset="-122"/>
            </a:endParaRPr>
          </a:p>
          <a:p>
            <a:pPr marL="0" lvl="1">
              <a:spcBef>
                <a:spcPts val="600"/>
              </a:spcBef>
              <a:buFont typeface="Wingdings" pitchFamily="2" charset="2"/>
              <a:buChar char="Ø"/>
            </a:pPr>
            <a:r>
              <a:rPr lang="zh-CN" altLang="en-US" sz="1600" b="1" dirty="0" smtClean="0">
                <a:solidFill>
                  <a:schemeClr val="tx2">
                    <a:lumMod val="75000"/>
                  </a:schemeClr>
                </a:solidFill>
                <a:latin typeface="微软雅黑" pitchFamily="34" charset="-122"/>
                <a:ea typeface="微软雅黑" pitchFamily="34" charset="-122"/>
              </a:rPr>
              <a:t> 建立监督</a:t>
            </a:r>
            <a:r>
              <a:rPr lang="zh-CN" altLang="en-US" sz="1600" b="1" dirty="0" smtClean="0">
                <a:solidFill>
                  <a:srgbClr val="0070C0"/>
                </a:solidFill>
                <a:latin typeface="微软雅黑" pitchFamily="34" charset="-122"/>
                <a:ea typeface="微软雅黑" pitchFamily="34" charset="-122"/>
              </a:rPr>
              <a:t>信息平台</a:t>
            </a:r>
            <a:r>
              <a:rPr lang="zh-CN" altLang="en-US" sz="1600" b="1" dirty="0" smtClean="0">
                <a:solidFill>
                  <a:schemeClr val="tx2">
                    <a:lumMod val="75000"/>
                  </a:schemeClr>
                </a:solidFill>
                <a:latin typeface="微软雅黑" pitchFamily="34" charset="-122"/>
                <a:ea typeface="微软雅黑" pitchFamily="34" charset="-122"/>
              </a:rPr>
              <a:t>，加强痕迹化管理，实现动态调整和监督信息共享。</a:t>
            </a:r>
            <a:endParaRPr lang="zh-CN" altLang="en-US" sz="1600" b="1" dirty="0" smtClean="0">
              <a:solidFill>
                <a:schemeClr val="accent1">
                  <a:lumMod val="50000"/>
                </a:schemeClr>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5545035" y="2428872"/>
            <a:ext cx="1813047" cy="571504"/>
          </a:xfrm>
          <a:prstGeom prst="rect">
            <a:avLst/>
          </a:prstGeom>
          <a:noFill/>
          <a:ln w="9525">
            <a:noFill/>
            <a:miter lim="800000"/>
            <a:headEnd/>
            <a:tailEnd/>
          </a:ln>
          <a:effectLst/>
        </p:spPr>
      </p:pic>
      <p:pic>
        <p:nvPicPr>
          <p:cNvPr id="1028" name="Picture 4" descr="HCERES"/>
          <p:cNvPicPr>
            <a:picLocks noChangeAspect="1" noChangeArrowheads="1"/>
          </p:cNvPicPr>
          <p:nvPr/>
        </p:nvPicPr>
        <p:blipFill>
          <a:blip r:embed="rId3" cstate="print"/>
          <a:srcRect/>
          <a:stretch>
            <a:fillRect/>
          </a:stretch>
        </p:blipFill>
        <p:spPr bwMode="auto">
          <a:xfrm>
            <a:off x="7786710" y="2357433"/>
            <a:ext cx="1071570" cy="1071571"/>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5500694" y="3210295"/>
            <a:ext cx="976262" cy="1361717"/>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6524696" y="3357566"/>
            <a:ext cx="976262" cy="1357322"/>
          </a:xfrm>
          <a:prstGeom prst="rect">
            <a:avLst/>
          </a:prstGeom>
          <a:noFill/>
          <a:ln w="9525">
            <a:noFill/>
            <a:miter lim="800000"/>
            <a:headEnd/>
            <a:tailEnd/>
          </a:ln>
          <a:effectLst/>
        </p:spPr>
      </p:pic>
      <p:pic>
        <p:nvPicPr>
          <p:cNvPr id="1032" name="Picture 8" descr="See the source image"/>
          <p:cNvPicPr>
            <a:picLocks noChangeAspect="1" noChangeArrowheads="1"/>
          </p:cNvPicPr>
          <p:nvPr/>
        </p:nvPicPr>
        <p:blipFill>
          <a:blip r:embed="rId6" cstate="print"/>
          <a:srcRect/>
          <a:stretch>
            <a:fillRect/>
          </a:stretch>
        </p:blipFill>
        <p:spPr bwMode="auto">
          <a:xfrm>
            <a:off x="5500694" y="4786326"/>
            <a:ext cx="1714512" cy="909695"/>
          </a:xfrm>
          <a:prstGeom prst="rect">
            <a:avLst/>
          </a:prstGeom>
          <a:noFill/>
        </p:spPr>
      </p:pic>
      <p:pic>
        <p:nvPicPr>
          <p:cNvPr id="1033" name="Picture 9"/>
          <p:cNvPicPr>
            <a:picLocks noChangeAspect="1" noChangeArrowheads="1"/>
          </p:cNvPicPr>
          <p:nvPr/>
        </p:nvPicPr>
        <p:blipFill>
          <a:blip r:embed="rId7" cstate="print"/>
          <a:srcRect/>
          <a:stretch>
            <a:fillRect/>
          </a:stretch>
        </p:blipFill>
        <p:spPr bwMode="auto">
          <a:xfrm>
            <a:off x="7500958" y="3918156"/>
            <a:ext cx="1343021" cy="1796864"/>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srcRect/>
          <a:stretch>
            <a:fillRect/>
          </a:stretch>
        </p:blipFill>
        <p:spPr bwMode="auto">
          <a:xfrm>
            <a:off x="7566397" y="3429004"/>
            <a:ext cx="1577635"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8"/>
            <a:ext cx="8229600" cy="785818"/>
          </a:xfrm>
        </p:spPr>
        <p:txBody>
          <a:bodyPr>
            <a:normAutofit/>
          </a:bodyPr>
          <a:lstStyle/>
          <a:p>
            <a:r>
              <a:rPr lang="zh-CN" altLang="en-US" sz="4000" b="1" dirty="0" smtClean="0">
                <a:solidFill>
                  <a:schemeClr val="accent1">
                    <a:lumMod val="50000"/>
                  </a:schemeClr>
                </a:solidFill>
                <a:latin typeface="微软雅黑" pitchFamily="34" charset="-122"/>
                <a:ea typeface="微软雅黑" pitchFamily="34" charset="-122"/>
              </a:rPr>
              <a:t>汇 报 内 容</a:t>
            </a:r>
            <a:endParaRPr lang="zh-CN" altLang="en-US" sz="4000" b="1" dirty="0">
              <a:solidFill>
                <a:schemeClr val="accent1">
                  <a:lumMod val="50000"/>
                </a:schemeClr>
              </a:solidFill>
              <a:latin typeface="微软雅黑" pitchFamily="34" charset="-122"/>
              <a:ea typeface="微软雅黑" pitchFamily="34" charset="-122"/>
            </a:endParaRPr>
          </a:p>
        </p:txBody>
      </p:sp>
      <p:sp>
        <p:nvSpPr>
          <p:cNvPr id="5" name="矩形 4"/>
          <p:cNvSpPr/>
          <p:nvPr/>
        </p:nvSpPr>
        <p:spPr>
          <a:xfrm>
            <a:off x="285720" y="1357302"/>
            <a:ext cx="8572560" cy="3785652"/>
          </a:xfrm>
          <a:prstGeom prst="rect">
            <a:avLst/>
          </a:prstGeom>
        </p:spPr>
        <p:txBody>
          <a:bodyPr wrap="square">
            <a:spAutoFit/>
          </a:bodyPr>
          <a:lstStyle/>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一</a:t>
            </a:r>
            <a:r>
              <a:rPr lang="en-US" altLang="zh-CN" sz="3200" b="1" dirty="0" smtClean="0">
                <a:solidFill>
                  <a:schemeClr val="bg1">
                    <a:lumMod val="65000"/>
                  </a:schemeClr>
                </a:solidFill>
                <a:latin typeface="微软雅黑" pitchFamily="34" charset="-122"/>
                <a:ea typeface="微软雅黑" pitchFamily="34" charset="-122"/>
              </a:rPr>
              <a:t>.</a:t>
            </a:r>
            <a:r>
              <a:rPr lang="zh-CN" altLang="en-US" sz="3200" b="1" dirty="0" smtClean="0">
                <a:solidFill>
                  <a:schemeClr val="bg1">
                    <a:lumMod val="65000"/>
                  </a:schemeClr>
                </a:solidFill>
                <a:latin typeface="微软雅黑" pitchFamily="34" charset="-122"/>
                <a:ea typeface="微软雅黑" pitchFamily="34" charset="-122"/>
              </a:rPr>
              <a:t> 背景与形势</a:t>
            </a:r>
          </a:p>
          <a:p>
            <a:pPr algn="ctr">
              <a:lnSpc>
                <a:spcPct val="150000"/>
              </a:lnSpc>
            </a:pPr>
            <a:r>
              <a:rPr lang="zh-CN" altLang="en-US" sz="3200" b="1" dirty="0" smtClean="0">
                <a:solidFill>
                  <a:schemeClr val="accent1">
                    <a:lumMod val="50000"/>
                  </a:schemeClr>
                </a:solidFill>
                <a:latin typeface="微软雅黑" pitchFamily="34" charset="-122"/>
                <a:ea typeface="微软雅黑" pitchFamily="34" charset="-122"/>
              </a:rPr>
              <a:t>二</a:t>
            </a:r>
            <a:r>
              <a:rPr lang="en-US" altLang="zh-CN" sz="3200" b="1" dirty="0" smtClean="0">
                <a:solidFill>
                  <a:schemeClr val="accent1">
                    <a:lumMod val="50000"/>
                  </a:schemeClr>
                </a:solidFill>
                <a:latin typeface="微软雅黑" pitchFamily="34" charset="-122"/>
                <a:ea typeface="微软雅黑" pitchFamily="34" charset="-122"/>
              </a:rPr>
              <a:t>. </a:t>
            </a:r>
            <a:r>
              <a:rPr lang="zh-CN" altLang="en-US" sz="3200" b="1" dirty="0" smtClean="0">
                <a:solidFill>
                  <a:schemeClr val="accent1">
                    <a:lumMod val="50000"/>
                  </a:schemeClr>
                </a:solidFill>
                <a:latin typeface="微软雅黑" pitchFamily="34" charset="-122"/>
                <a:ea typeface="微软雅黑" pitchFamily="34" charset="-122"/>
              </a:rPr>
              <a:t>实践与成效</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三</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问题与挑战</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四</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调研与判断</a:t>
            </a:r>
          </a:p>
          <a:p>
            <a:pPr algn="ctr">
              <a:lnSpc>
                <a:spcPct val="150000"/>
              </a:lnSpc>
            </a:pPr>
            <a:r>
              <a:rPr lang="zh-CN" altLang="en-US" sz="3200" b="1" dirty="0" smtClean="0">
                <a:solidFill>
                  <a:schemeClr val="bg1">
                    <a:lumMod val="65000"/>
                  </a:schemeClr>
                </a:solidFill>
                <a:latin typeface="微软雅黑" pitchFamily="34" charset="-122"/>
                <a:ea typeface="微软雅黑" pitchFamily="34" charset="-122"/>
              </a:rPr>
              <a:t>五</a:t>
            </a:r>
            <a:r>
              <a:rPr lang="en-US" altLang="zh-CN" sz="3200" b="1" dirty="0" smtClean="0">
                <a:solidFill>
                  <a:schemeClr val="bg1">
                    <a:lumMod val="65000"/>
                  </a:schemeClr>
                </a:solidFill>
                <a:latin typeface="微软雅黑" pitchFamily="34" charset="-122"/>
                <a:ea typeface="微软雅黑" pitchFamily="34" charset="-122"/>
              </a:rPr>
              <a:t>. </a:t>
            </a:r>
            <a:r>
              <a:rPr lang="zh-CN" altLang="en-US" sz="3200" b="1" dirty="0" smtClean="0">
                <a:solidFill>
                  <a:schemeClr val="bg1">
                    <a:lumMod val="65000"/>
                  </a:schemeClr>
                </a:solidFill>
                <a:latin typeface="微软雅黑" pitchFamily="34" charset="-122"/>
                <a:ea typeface="微软雅黑" pitchFamily="34" charset="-122"/>
              </a:rPr>
              <a:t>思路与重点</a:t>
            </a:r>
            <a:endParaRPr lang="zh-CN" altLang="en-US" sz="3200" b="1" dirty="0">
              <a:solidFill>
                <a:schemeClr val="bg1">
                  <a:lumMod val="65000"/>
                </a:schemeClr>
              </a:solidFill>
              <a:latin typeface="微软雅黑" pitchFamily="34" charset="-122"/>
              <a:ea typeface="微软雅黑" pitchFamily="34" charset="-122"/>
            </a:endParaRPr>
          </a:p>
        </p:txBody>
      </p:sp>
      <p:cxnSp>
        <p:nvCxnSpPr>
          <p:cNvPr id="4" name="直接连接符 3"/>
          <p:cNvCxnSpPr/>
          <p:nvPr/>
        </p:nvCxnSpPr>
        <p:spPr>
          <a:xfrm>
            <a:off x="0" y="985292"/>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_TBzgPbe0qlEEyRwIsV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iiLxbsb9Ey3O2tN31Ng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QSMBu8wJU6zBlL4y_7u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ElCIHMeUOnxX6FQ5HS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Pe6hOBrD0OV6e4JXaK5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rp.mLTUy4Zb3QdGGKv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6760</Words>
  <Application>Microsoft Office PowerPoint</Application>
  <PresentationFormat>全屏显示(16:10)</PresentationFormat>
  <Paragraphs>624</Paragraphs>
  <Slides>54</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56" baseType="lpstr">
      <vt:lpstr>Office 主题</vt:lpstr>
      <vt:lpstr>think-cell Slide</vt:lpstr>
      <vt:lpstr>新时期科学基金监督体系建设工作</vt:lpstr>
      <vt:lpstr>汇 报 内 容</vt:lpstr>
      <vt:lpstr>一. 背景与形势</vt:lpstr>
      <vt:lpstr>一. 背景与形势</vt:lpstr>
      <vt:lpstr>一. 背景与形势</vt:lpstr>
      <vt:lpstr>一. 背景与形势</vt:lpstr>
      <vt:lpstr>一. 背景与形势</vt:lpstr>
      <vt:lpstr>一. 背景与形势</vt:lpstr>
      <vt:lpstr>汇 报 内 容</vt:lpstr>
      <vt:lpstr>二. 实践与成效</vt:lpstr>
      <vt:lpstr>二. 实践与成效</vt:lpstr>
      <vt:lpstr>二. 实践与成效（科研诚信建设）</vt:lpstr>
      <vt:lpstr>二. 实践与成效（科研诚信建设）</vt:lpstr>
      <vt:lpstr>二. 实践与成效（科研诚信建设）</vt:lpstr>
      <vt:lpstr>二. 实践与成效（科研诚信建设）</vt:lpstr>
      <vt:lpstr>二. 实践与成效（科研诚信建设）</vt:lpstr>
      <vt:lpstr>二. 实践与成效（科研诚信建设）</vt:lpstr>
      <vt:lpstr>二. 实践与成效（科研诚信建设）</vt:lpstr>
      <vt:lpstr>二. 实践与成效（科研诚信建设）</vt:lpstr>
      <vt:lpstr>二. 实践与成效（科研诚信建设）</vt:lpstr>
      <vt:lpstr>二. 实践与成效（科研诚信建设）</vt:lpstr>
      <vt:lpstr>二. 实践与成效（项目资金监督检查）</vt:lpstr>
      <vt:lpstr>二. 实践与成效（项目资金监督检查）</vt:lpstr>
      <vt:lpstr>二. 实践与成效（项目资金监督检查）</vt:lpstr>
      <vt:lpstr>二. 实践与成效（项目资金监督检查）</vt:lpstr>
      <vt:lpstr>二. 实践与成效（项目资金监督检查）</vt:lpstr>
      <vt:lpstr>二. 实践与成效（项目资金监督检查）</vt:lpstr>
      <vt:lpstr>二. 实践与成效（项目资金监督检查）</vt:lpstr>
      <vt:lpstr>二. 实践与成效</vt:lpstr>
      <vt:lpstr>汇 报 内 容</vt:lpstr>
      <vt:lpstr>三. 问题和挑战</vt:lpstr>
      <vt:lpstr>三. 问题和挑战</vt:lpstr>
      <vt:lpstr>汇 报 内 容</vt:lpstr>
      <vt:lpstr>四. 调研与判断</vt:lpstr>
      <vt:lpstr>四. 调研与判断</vt:lpstr>
      <vt:lpstr>四. 调研与判断</vt:lpstr>
      <vt:lpstr>汇 报 内 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五. 思路与重点</vt:lpstr>
      <vt:lpstr>PowerPoint 演示文稿</vt:lpstr>
      <vt:lpstr>汇报完毕。 衷心感谢各依托单位长期以来 对科学基金监督工作的 大力支持！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落实改革任务工作进展汇报</dc:title>
  <dc:creator>WEIQIN</dc:creator>
  <cp:lastModifiedBy>unknown</cp:lastModifiedBy>
  <cp:revision>352</cp:revision>
  <dcterms:created xsi:type="dcterms:W3CDTF">2018-10-31T07:10:41Z</dcterms:created>
  <dcterms:modified xsi:type="dcterms:W3CDTF">2018-12-14T06:48:55Z</dcterms:modified>
</cp:coreProperties>
</file>