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62" r:id="rId3"/>
    <p:sldId id="325" r:id="rId4"/>
    <p:sldId id="328" r:id="rId5"/>
    <p:sldId id="349" r:id="rId6"/>
    <p:sldId id="360" r:id="rId7"/>
    <p:sldId id="350" r:id="rId8"/>
    <p:sldId id="361" r:id="rId9"/>
    <p:sldId id="340" r:id="rId10"/>
    <p:sldId id="357" r:id="rId11"/>
    <p:sldId id="362" r:id="rId12"/>
    <p:sldId id="296" r:id="rId13"/>
    <p:sldId id="363" r:id="rId14"/>
    <p:sldId id="341" r:id="rId15"/>
    <p:sldId id="354" r:id="rId16"/>
    <p:sldId id="355" r:id="rId17"/>
    <p:sldId id="342" r:id="rId18"/>
    <p:sldId id="343" r:id="rId19"/>
    <p:sldId id="344" r:id="rId20"/>
    <p:sldId id="312" r:id="rId21"/>
    <p:sldId id="346" r:id="rId22"/>
    <p:sldId id="345" r:id="rId23"/>
    <p:sldId id="347" r:id="rId24"/>
    <p:sldId id="304" r:id="rId25"/>
    <p:sldId id="348" r:id="rId26"/>
    <p:sldId id="352" r:id="rId27"/>
    <p:sldId id="353" r:id="rId28"/>
    <p:sldId id="356" r:id="rId29"/>
    <p:sldId id="359" r:id="rId30"/>
    <p:sldId id="336" r:id="rId31"/>
    <p:sldId id="358" r:id="rId32"/>
    <p:sldId id="308" r:id="rId33"/>
  </p:sldIdLst>
  <p:sldSz cx="9144000" cy="6858000" type="screen4x3"/>
  <p:notesSz cx="6807200" cy="99393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957" autoAdjust="0"/>
  </p:normalViewPr>
  <p:slideViewPr>
    <p:cSldViewPr>
      <p:cViewPr>
        <p:scale>
          <a:sx n="100" d="100"/>
          <a:sy n="100" d="100"/>
        </p:scale>
        <p:origin x="-110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05B8D2-AB7A-41FE-8FC3-3CF39DB24E86}" type="doc">
      <dgm:prSet loTypeId="urn:microsoft.com/office/officeart/2005/8/layout/vList2#1" loCatId="list" qsTypeId="urn:microsoft.com/office/officeart/2005/8/quickstyle/3d2#1" qsCatId="3D" csTypeId="urn:microsoft.com/office/officeart/2005/8/colors/accent1_2#1" csCatId="accent1" phldr="1"/>
      <dgm:spPr/>
      <dgm:t>
        <a:bodyPr/>
        <a:lstStyle/>
        <a:p>
          <a:endParaRPr lang="zh-CN" altLang="en-US"/>
        </a:p>
      </dgm:t>
    </dgm:pt>
    <dgm:pt modelId="{1BC4053C-6782-42BE-90F1-2711F4120CE1}">
      <dgm:prSet phldrT="[文本]" custT="1"/>
      <dgm:spPr/>
      <dgm:t>
        <a:bodyPr/>
        <a:lstStyle/>
        <a:p>
          <a:r>
            <a:rPr lang="en-US" altLang="zh-CN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3.</a:t>
          </a:r>
          <a:r>
            <a:rPr lang="zh-CN" altLang="en-US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开展项目资金管理专题调研</a:t>
          </a:r>
          <a:endParaRPr lang="zh-CN" altLang="en-US" sz="36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D937D9DD-8672-4F9F-8667-E6B244CC0565}" type="parTrans" cxnId="{3C68890C-BB01-45C3-B873-0B50C1357926}">
      <dgm:prSet/>
      <dgm:spPr/>
      <dgm:t>
        <a:bodyPr/>
        <a:lstStyle/>
        <a:p>
          <a:endParaRPr lang="zh-CN" altLang="en-US"/>
        </a:p>
      </dgm:t>
    </dgm:pt>
    <dgm:pt modelId="{8E58814F-1B72-439C-95A1-F60E9395A58D}" type="sibTrans" cxnId="{3C68890C-BB01-45C3-B873-0B50C1357926}">
      <dgm:prSet/>
      <dgm:spPr/>
      <dgm:t>
        <a:bodyPr/>
        <a:lstStyle/>
        <a:p>
          <a:endParaRPr lang="zh-CN" altLang="en-US"/>
        </a:p>
      </dgm:t>
    </dgm:pt>
    <dgm:pt modelId="{C2263F23-BE81-4DB4-90CD-0571A536E9D6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达成结余资金收回共识，明确收回时间、范围、流程；</a:t>
          </a:r>
          <a:endParaRPr lang="zh-CN" altLang="en-US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A91643B7-9D9F-4B0A-814C-B7EB5C20A736}" type="parTrans" cxnId="{0526C2CE-F62C-40BF-AFC3-127DE6A11D3C}">
      <dgm:prSet/>
      <dgm:spPr/>
      <dgm:t>
        <a:bodyPr/>
        <a:lstStyle/>
        <a:p>
          <a:endParaRPr lang="zh-CN" altLang="en-US"/>
        </a:p>
      </dgm:t>
    </dgm:pt>
    <dgm:pt modelId="{D946EADF-3022-4E79-9957-007932F02676}" type="sibTrans" cxnId="{0526C2CE-F62C-40BF-AFC3-127DE6A11D3C}">
      <dgm:prSet/>
      <dgm:spPr/>
      <dgm:t>
        <a:bodyPr/>
        <a:lstStyle/>
        <a:p>
          <a:endParaRPr lang="zh-CN" altLang="en-US"/>
        </a:p>
      </dgm:t>
    </dgm:pt>
    <dgm:pt modelId="{794443A6-3B6A-4A88-ADC1-1129744FA076}">
      <dgm:prSet phldrT="[文本]" custT="1"/>
      <dgm:spPr/>
      <dgm:t>
        <a:bodyPr/>
        <a:lstStyle/>
        <a:p>
          <a:r>
            <a:rPr lang="en-US" altLang="zh-CN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4.</a:t>
          </a:r>
          <a:r>
            <a:rPr lang="zh-CN" altLang="en-US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组织召开</a:t>
          </a:r>
          <a:r>
            <a:rPr lang="en-US" altLang="zh-CN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2018</a:t>
          </a:r>
          <a:r>
            <a:rPr lang="zh-CN" altLang="en-US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年项目资金管理研讨会</a:t>
          </a:r>
          <a:endParaRPr lang="zh-CN" altLang="en-US" sz="36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99922A45-0E5E-4CA3-A359-56BE12AB0D37}" type="parTrans" cxnId="{DF450DE1-9BE9-4294-8532-B5108CA1E903}">
      <dgm:prSet/>
      <dgm:spPr/>
      <dgm:t>
        <a:bodyPr/>
        <a:lstStyle/>
        <a:p>
          <a:endParaRPr lang="zh-CN" altLang="en-US"/>
        </a:p>
      </dgm:t>
    </dgm:pt>
    <dgm:pt modelId="{87A62BE4-7837-49CE-AE90-0498B7F1E39E}" type="sibTrans" cxnId="{DF450DE1-9BE9-4294-8532-B5108CA1E903}">
      <dgm:prSet/>
      <dgm:spPr/>
      <dgm:t>
        <a:bodyPr/>
        <a:lstStyle/>
        <a:p>
          <a:endParaRPr lang="zh-CN" altLang="en-US"/>
        </a:p>
      </dgm:t>
    </dgm:pt>
    <dgm:pt modelId="{B07AABD1-DC58-4F12-88C8-7AD306E911D3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宣传培训</a:t>
          </a:r>
          <a:r>
            <a: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rPr>
            <a:t>《</a:t>
          </a:r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资金管理办法</a:t>
          </a:r>
          <a:r>
            <a: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rPr>
            <a:t>》</a:t>
          </a:r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的政策规定；</a:t>
          </a:r>
          <a:endParaRPr lang="zh-CN" altLang="en-US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4B567090-3FBB-4AEA-96A5-C9F509D4BC25}" type="parTrans" cxnId="{A124F12F-C81D-4435-B7B4-AC2F8F9D0E92}">
      <dgm:prSet/>
      <dgm:spPr/>
      <dgm:t>
        <a:bodyPr/>
        <a:lstStyle/>
        <a:p>
          <a:endParaRPr lang="zh-CN" altLang="en-US"/>
        </a:p>
      </dgm:t>
    </dgm:pt>
    <dgm:pt modelId="{83751CAD-3647-4E76-8930-8A78F4525498}" type="sibTrans" cxnId="{A124F12F-C81D-4435-B7B4-AC2F8F9D0E92}">
      <dgm:prSet/>
      <dgm:spPr/>
      <dgm:t>
        <a:bodyPr/>
        <a:lstStyle/>
        <a:p>
          <a:endParaRPr lang="zh-CN" altLang="en-US"/>
        </a:p>
      </dgm:t>
    </dgm:pt>
    <dgm:pt modelId="{08483E1F-7D8E-47BE-8EDD-EB3E2FEA03F2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交流了依托单位信用评价工作和间接费用核定管理工作等。</a:t>
          </a:r>
          <a:endParaRPr lang="zh-CN" altLang="en-US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9F70EDC0-A3E1-40B0-801B-001D3AF0C045}" type="parTrans" cxnId="{DD2BC893-C235-4CD3-958E-D3B05D957AFF}">
      <dgm:prSet/>
      <dgm:spPr/>
      <dgm:t>
        <a:bodyPr/>
        <a:lstStyle/>
        <a:p>
          <a:endParaRPr lang="zh-CN" altLang="en-US"/>
        </a:p>
      </dgm:t>
    </dgm:pt>
    <dgm:pt modelId="{A0CD482D-CF6D-4002-B3E8-B195E84B00C1}" type="sibTrans" cxnId="{DD2BC893-C235-4CD3-958E-D3B05D957AFF}">
      <dgm:prSet/>
      <dgm:spPr/>
      <dgm:t>
        <a:bodyPr/>
        <a:lstStyle/>
        <a:p>
          <a:endParaRPr lang="zh-CN" altLang="en-US"/>
        </a:p>
      </dgm:t>
    </dgm:pt>
    <dgm:pt modelId="{F8B337E5-D0F9-44F3-92AB-D81F31480F0E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为依托单位互相交流、学习借鉴提供机会。</a:t>
          </a:r>
          <a:endParaRPr lang="zh-CN" altLang="en-US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8CC62AB4-560E-45D7-8D78-D6E7DB42C02F}" type="parTrans" cxnId="{F0A83657-8986-4712-9882-15AA9A288842}">
      <dgm:prSet/>
      <dgm:spPr/>
      <dgm:t>
        <a:bodyPr/>
        <a:lstStyle/>
        <a:p>
          <a:endParaRPr lang="zh-CN" altLang="en-US"/>
        </a:p>
      </dgm:t>
    </dgm:pt>
    <dgm:pt modelId="{5E26EFF5-00EA-4F67-B733-700DAD211B0D}" type="sibTrans" cxnId="{F0A83657-8986-4712-9882-15AA9A288842}">
      <dgm:prSet/>
      <dgm:spPr/>
      <dgm:t>
        <a:bodyPr/>
        <a:lstStyle/>
        <a:p>
          <a:endParaRPr lang="zh-CN" altLang="en-US"/>
        </a:p>
      </dgm:t>
    </dgm:pt>
    <dgm:pt modelId="{B1556530-53E9-4BC3-A22E-CF920438682B}" type="pres">
      <dgm:prSet presAssocID="{7E05B8D2-AB7A-41FE-8FC3-3CF39DB24E8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0814A54-A59E-4E56-8D90-12E3D04B0F1C}" type="pres">
      <dgm:prSet presAssocID="{1BC4053C-6782-42BE-90F1-2711F4120CE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930D0F0-7AD5-4988-8E70-62716AF3A8CA}" type="pres">
      <dgm:prSet presAssocID="{1BC4053C-6782-42BE-90F1-2711F4120CE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F364BC0-DB8E-4708-91A7-0CD10126601F}" type="pres">
      <dgm:prSet presAssocID="{794443A6-3B6A-4A88-ADC1-1129744FA076}" presName="parentText" presStyleLbl="node1" presStyleIdx="1" presStyleCnt="2" custLinFactNeighborY="-766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1A905F2-8FCF-43BC-9E35-4077E6A961FC}" type="pres">
      <dgm:prSet presAssocID="{794443A6-3B6A-4A88-ADC1-1129744FA07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0A83657-8986-4712-9882-15AA9A288842}" srcId="{794443A6-3B6A-4A88-ADC1-1129744FA076}" destId="{F8B337E5-D0F9-44F3-92AB-D81F31480F0E}" srcOrd="1" destOrd="0" parTransId="{8CC62AB4-560E-45D7-8D78-D6E7DB42C02F}" sibTransId="{5E26EFF5-00EA-4F67-B733-700DAD211B0D}"/>
    <dgm:cxn modelId="{DD2BC893-C235-4CD3-958E-D3B05D957AFF}" srcId="{1BC4053C-6782-42BE-90F1-2711F4120CE1}" destId="{08483E1F-7D8E-47BE-8EDD-EB3E2FEA03F2}" srcOrd="1" destOrd="0" parTransId="{9F70EDC0-A3E1-40B0-801B-001D3AF0C045}" sibTransId="{A0CD482D-CF6D-4002-B3E8-B195E84B00C1}"/>
    <dgm:cxn modelId="{A124F12F-C81D-4435-B7B4-AC2F8F9D0E92}" srcId="{794443A6-3B6A-4A88-ADC1-1129744FA076}" destId="{B07AABD1-DC58-4F12-88C8-7AD306E911D3}" srcOrd="0" destOrd="0" parTransId="{4B567090-3FBB-4AEA-96A5-C9F509D4BC25}" sibTransId="{83751CAD-3647-4E76-8930-8A78F4525498}"/>
    <dgm:cxn modelId="{A6B80FE0-48A8-42CF-96A0-8E32240C5BC2}" type="presOf" srcId="{7E05B8D2-AB7A-41FE-8FC3-3CF39DB24E86}" destId="{B1556530-53E9-4BC3-A22E-CF920438682B}" srcOrd="0" destOrd="0" presId="urn:microsoft.com/office/officeart/2005/8/layout/vList2#1"/>
    <dgm:cxn modelId="{B3757A74-8842-4B7A-9155-AE1E2A91EA84}" type="presOf" srcId="{794443A6-3B6A-4A88-ADC1-1129744FA076}" destId="{AF364BC0-DB8E-4708-91A7-0CD10126601F}" srcOrd="0" destOrd="0" presId="urn:microsoft.com/office/officeart/2005/8/layout/vList2#1"/>
    <dgm:cxn modelId="{EB8E736B-C959-406E-A7D1-64BB54D1841F}" type="presOf" srcId="{B07AABD1-DC58-4F12-88C8-7AD306E911D3}" destId="{31A905F2-8FCF-43BC-9E35-4077E6A961FC}" srcOrd="0" destOrd="0" presId="urn:microsoft.com/office/officeart/2005/8/layout/vList2#1"/>
    <dgm:cxn modelId="{5B688EDC-A0E5-4F75-AEDF-D7A649133328}" type="presOf" srcId="{F8B337E5-D0F9-44F3-92AB-D81F31480F0E}" destId="{31A905F2-8FCF-43BC-9E35-4077E6A961FC}" srcOrd="0" destOrd="1" presId="urn:microsoft.com/office/officeart/2005/8/layout/vList2#1"/>
    <dgm:cxn modelId="{91E4CC60-EC05-4014-89BE-CF48E385AF30}" type="presOf" srcId="{1BC4053C-6782-42BE-90F1-2711F4120CE1}" destId="{90814A54-A59E-4E56-8D90-12E3D04B0F1C}" srcOrd="0" destOrd="0" presId="urn:microsoft.com/office/officeart/2005/8/layout/vList2#1"/>
    <dgm:cxn modelId="{DF450DE1-9BE9-4294-8532-B5108CA1E903}" srcId="{7E05B8D2-AB7A-41FE-8FC3-3CF39DB24E86}" destId="{794443A6-3B6A-4A88-ADC1-1129744FA076}" srcOrd="1" destOrd="0" parTransId="{99922A45-0E5E-4CA3-A359-56BE12AB0D37}" sibTransId="{87A62BE4-7837-49CE-AE90-0498B7F1E39E}"/>
    <dgm:cxn modelId="{9D7D17FD-E510-46D0-9CCC-0567BC4789DC}" type="presOf" srcId="{08483E1F-7D8E-47BE-8EDD-EB3E2FEA03F2}" destId="{3930D0F0-7AD5-4988-8E70-62716AF3A8CA}" srcOrd="0" destOrd="1" presId="urn:microsoft.com/office/officeart/2005/8/layout/vList2#1"/>
    <dgm:cxn modelId="{3C68890C-BB01-45C3-B873-0B50C1357926}" srcId="{7E05B8D2-AB7A-41FE-8FC3-3CF39DB24E86}" destId="{1BC4053C-6782-42BE-90F1-2711F4120CE1}" srcOrd="0" destOrd="0" parTransId="{D937D9DD-8672-4F9F-8667-E6B244CC0565}" sibTransId="{8E58814F-1B72-439C-95A1-F60E9395A58D}"/>
    <dgm:cxn modelId="{0526C2CE-F62C-40BF-AFC3-127DE6A11D3C}" srcId="{1BC4053C-6782-42BE-90F1-2711F4120CE1}" destId="{C2263F23-BE81-4DB4-90CD-0571A536E9D6}" srcOrd="0" destOrd="0" parTransId="{A91643B7-9D9F-4B0A-814C-B7EB5C20A736}" sibTransId="{D946EADF-3022-4E79-9957-007932F02676}"/>
    <dgm:cxn modelId="{B233D3BF-B424-403F-A97C-EBB804F26763}" type="presOf" srcId="{C2263F23-BE81-4DB4-90CD-0571A536E9D6}" destId="{3930D0F0-7AD5-4988-8E70-62716AF3A8CA}" srcOrd="0" destOrd="0" presId="urn:microsoft.com/office/officeart/2005/8/layout/vList2#1"/>
    <dgm:cxn modelId="{C15B60D3-D96D-4627-B9E9-B71715E4B2BB}" type="presParOf" srcId="{B1556530-53E9-4BC3-A22E-CF920438682B}" destId="{90814A54-A59E-4E56-8D90-12E3D04B0F1C}" srcOrd="0" destOrd="0" presId="urn:microsoft.com/office/officeart/2005/8/layout/vList2#1"/>
    <dgm:cxn modelId="{7AE81A41-61F8-4065-9A43-9D508EC77A97}" type="presParOf" srcId="{B1556530-53E9-4BC3-A22E-CF920438682B}" destId="{3930D0F0-7AD5-4988-8E70-62716AF3A8CA}" srcOrd="1" destOrd="0" presId="urn:microsoft.com/office/officeart/2005/8/layout/vList2#1"/>
    <dgm:cxn modelId="{749E9E1D-C3B2-48B6-8FDD-369A1943CC65}" type="presParOf" srcId="{B1556530-53E9-4BC3-A22E-CF920438682B}" destId="{AF364BC0-DB8E-4708-91A7-0CD10126601F}" srcOrd="2" destOrd="0" presId="urn:microsoft.com/office/officeart/2005/8/layout/vList2#1"/>
    <dgm:cxn modelId="{A06DDD18-9039-43B6-8CB8-85D2AE35E6DF}" type="presParOf" srcId="{B1556530-53E9-4BC3-A22E-CF920438682B}" destId="{31A905F2-8FCF-43BC-9E35-4077E6A961FC}" srcOrd="3" destOrd="0" presId="urn:microsoft.com/office/officeart/2005/8/layout/v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32FCAC-E977-41D1-90C1-583E585F80C0}" type="doc">
      <dgm:prSet loTypeId="urn:microsoft.com/office/officeart/2005/8/layout/hList1" loCatId="list" qsTypeId="urn:microsoft.com/office/officeart/2005/8/quickstyle/3d3#1" qsCatId="3D" csTypeId="urn:microsoft.com/office/officeart/2005/8/colors/accent1_2#2" csCatId="accent1" phldr="1"/>
      <dgm:spPr/>
      <dgm:t>
        <a:bodyPr/>
        <a:lstStyle/>
        <a:p>
          <a:endParaRPr lang="zh-CN" altLang="en-US"/>
        </a:p>
      </dgm:t>
    </dgm:pt>
    <dgm:pt modelId="{B8AC058B-C0EA-4568-A395-326ABACE5C50}">
      <dgm:prSet phldrT="[文本]" custT="1"/>
      <dgm:spPr/>
      <dgm:t>
        <a:bodyPr/>
        <a:lstStyle/>
        <a:p>
          <a:r>
            <a:rPr lang="zh-CN" altLang="en-US" sz="3600" b="1" smtClean="0">
              <a:latin typeface="楷体" panose="02010609060101010101" pitchFamily="49" charset="-122"/>
              <a:ea typeface="楷体" panose="02010609060101010101" pitchFamily="49" charset="-122"/>
            </a:rPr>
            <a:t>预算评审</a:t>
          </a:r>
          <a:endParaRPr lang="zh-CN" altLang="en-US" sz="36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D54778E4-48E2-4498-AF77-B9E3ED4C640D}" type="parTrans" cxnId="{37C1FF33-79C1-4213-8B0B-CBD73B0260CF}">
      <dgm:prSet/>
      <dgm:spPr/>
      <dgm:t>
        <a:bodyPr/>
        <a:lstStyle/>
        <a:p>
          <a:endParaRPr lang="zh-CN" altLang="en-US" b="1"/>
        </a:p>
      </dgm:t>
    </dgm:pt>
    <dgm:pt modelId="{333492E9-58FA-45C3-86C1-6E328C4132B6}" type="sibTrans" cxnId="{37C1FF33-79C1-4213-8B0B-CBD73B0260CF}">
      <dgm:prSet/>
      <dgm:spPr/>
      <dgm:t>
        <a:bodyPr/>
        <a:lstStyle/>
        <a:p>
          <a:endParaRPr lang="zh-CN" altLang="en-US" b="1"/>
        </a:p>
      </dgm:t>
    </dgm:pt>
    <dgm:pt modelId="{D54E33D4-E888-43B2-809B-37E73C7CF6D4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国家重大科研仪器研制项目</a:t>
          </a:r>
          <a:r>
            <a: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rPr>
            <a:t>89</a:t>
          </a:r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项，核减直接经费预算</a:t>
          </a:r>
          <a:r>
            <a: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rPr>
            <a:t>1.8</a:t>
          </a:r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亿元。</a:t>
          </a:r>
          <a:endParaRPr lang="zh-CN" altLang="en-US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120EF197-15B6-456C-8479-63C695C49D92}" type="parTrans" cxnId="{8F0DE158-CE92-4E22-B151-D8C270EC7CAC}">
      <dgm:prSet/>
      <dgm:spPr/>
      <dgm:t>
        <a:bodyPr/>
        <a:lstStyle/>
        <a:p>
          <a:endParaRPr lang="zh-CN" altLang="en-US" b="1"/>
        </a:p>
      </dgm:t>
    </dgm:pt>
    <dgm:pt modelId="{389F2202-0AF3-40EA-8D69-0DA90A32639C}" type="sibTrans" cxnId="{8F0DE158-CE92-4E22-B151-D8C270EC7CAC}">
      <dgm:prSet/>
      <dgm:spPr/>
      <dgm:t>
        <a:bodyPr/>
        <a:lstStyle/>
        <a:p>
          <a:endParaRPr lang="zh-CN" altLang="en-US" b="1"/>
        </a:p>
      </dgm:t>
    </dgm:pt>
    <dgm:pt modelId="{E26E1CF4-11D0-4FAC-B7A0-29EB595ED89F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重大项目</a:t>
          </a:r>
          <a:r>
            <a: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rPr>
            <a:t>35</a:t>
          </a:r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项，核减直接经费预算</a:t>
          </a:r>
          <a:r>
            <a: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rPr>
            <a:t>0.1</a:t>
          </a:r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亿元</a:t>
          </a:r>
          <a:endParaRPr lang="zh-CN" altLang="en-US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A6E75682-C224-4BE1-A985-0428D08F2FB1}" type="parTrans" cxnId="{C155F50F-3717-46F7-8A28-7455ACE6447D}">
      <dgm:prSet/>
      <dgm:spPr/>
      <dgm:t>
        <a:bodyPr/>
        <a:lstStyle/>
        <a:p>
          <a:endParaRPr lang="zh-CN" altLang="en-US" b="1"/>
        </a:p>
      </dgm:t>
    </dgm:pt>
    <dgm:pt modelId="{6AD04205-C95C-488A-A141-7AA70F23792A}" type="sibTrans" cxnId="{C155F50F-3717-46F7-8A28-7455ACE6447D}">
      <dgm:prSet/>
      <dgm:spPr/>
      <dgm:t>
        <a:bodyPr/>
        <a:lstStyle/>
        <a:p>
          <a:endParaRPr lang="zh-CN" altLang="en-US" b="1"/>
        </a:p>
      </dgm:t>
    </dgm:pt>
    <dgm:pt modelId="{B098C33D-0E5E-40E5-B9BD-994A6299DEE0}">
      <dgm:prSet phldrT="[文本]" custT="1"/>
      <dgm:spPr/>
      <dgm:t>
        <a:bodyPr/>
        <a:lstStyle/>
        <a:p>
          <a:r>
            <a:rPr lang="zh-CN" altLang="en-US" sz="3600" b="1" smtClean="0">
              <a:latin typeface="楷体" panose="02010609060101010101" pitchFamily="49" charset="-122"/>
              <a:ea typeface="楷体" panose="02010609060101010101" pitchFamily="49" charset="-122"/>
            </a:rPr>
            <a:t>中期检查</a:t>
          </a:r>
          <a:endParaRPr lang="zh-CN" altLang="en-US" sz="36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0F827666-F071-4C21-AD6B-3FB53CC8795A}" type="parTrans" cxnId="{B54DEB2B-9DA5-440F-A0BD-E14E937593D3}">
      <dgm:prSet/>
      <dgm:spPr/>
      <dgm:t>
        <a:bodyPr/>
        <a:lstStyle/>
        <a:p>
          <a:endParaRPr lang="zh-CN" altLang="en-US" b="1"/>
        </a:p>
      </dgm:t>
    </dgm:pt>
    <dgm:pt modelId="{0E99D132-9F23-4F10-B432-8037A3AF62B4}" type="sibTrans" cxnId="{B54DEB2B-9DA5-440F-A0BD-E14E937593D3}">
      <dgm:prSet/>
      <dgm:spPr/>
      <dgm:t>
        <a:bodyPr/>
        <a:lstStyle/>
        <a:p>
          <a:endParaRPr lang="zh-CN" altLang="en-US" b="1"/>
        </a:p>
      </dgm:t>
    </dgm:pt>
    <dgm:pt modelId="{BA6DD334-8CF2-4820-83A5-06784D582485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重大科研仪器研制项目（部委推荐类）</a:t>
          </a:r>
          <a:r>
            <a: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rPr>
            <a:t>2</a:t>
          </a:r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项</a:t>
          </a:r>
          <a:endParaRPr lang="zh-CN" altLang="en-US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BAAEB511-542A-4FAC-8730-31AEF179E263}" type="parTrans" cxnId="{C3A48ED8-A3C9-44D7-B917-6B9A64C0D2B0}">
      <dgm:prSet/>
      <dgm:spPr/>
      <dgm:t>
        <a:bodyPr/>
        <a:lstStyle/>
        <a:p>
          <a:endParaRPr lang="zh-CN" altLang="en-US" b="1"/>
        </a:p>
      </dgm:t>
    </dgm:pt>
    <dgm:pt modelId="{A3B2110C-58F6-4169-B3D1-C067032ED7A1}" type="sibTrans" cxnId="{C3A48ED8-A3C9-44D7-B917-6B9A64C0D2B0}">
      <dgm:prSet/>
      <dgm:spPr/>
      <dgm:t>
        <a:bodyPr/>
        <a:lstStyle/>
        <a:p>
          <a:endParaRPr lang="zh-CN" altLang="en-US" b="1"/>
        </a:p>
      </dgm:t>
    </dgm:pt>
    <dgm:pt modelId="{079C8A09-285E-47DC-9AF8-834659A14683}">
      <dgm:prSet phldrT="[文本]" custT="1"/>
      <dgm:spPr/>
      <dgm:t>
        <a:bodyPr/>
        <a:lstStyle/>
        <a:p>
          <a:r>
            <a:rPr lang="zh-CN" altLang="en-US" sz="3600" b="1" smtClean="0">
              <a:latin typeface="楷体" panose="02010609060101010101" pitchFamily="49" charset="-122"/>
              <a:ea typeface="楷体" panose="02010609060101010101" pitchFamily="49" charset="-122"/>
            </a:rPr>
            <a:t>财务验收</a:t>
          </a:r>
          <a:endParaRPr lang="zh-CN" altLang="en-US" sz="36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EBAD4AF7-3DEA-4BB9-BB7E-E002197EAB7B}" type="parTrans" cxnId="{D768D83D-8A22-4BCB-9D28-AA366A572E20}">
      <dgm:prSet/>
      <dgm:spPr/>
      <dgm:t>
        <a:bodyPr/>
        <a:lstStyle/>
        <a:p>
          <a:endParaRPr lang="zh-CN" altLang="en-US" b="1"/>
        </a:p>
      </dgm:t>
    </dgm:pt>
    <dgm:pt modelId="{EAFA1780-4C6F-4355-9B0F-C46A476EB2E6}" type="sibTrans" cxnId="{D768D83D-8A22-4BCB-9D28-AA366A572E20}">
      <dgm:prSet/>
      <dgm:spPr/>
      <dgm:t>
        <a:bodyPr/>
        <a:lstStyle/>
        <a:p>
          <a:endParaRPr lang="zh-CN" altLang="en-US" b="1"/>
        </a:p>
      </dgm:t>
    </dgm:pt>
    <dgm:pt modelId="{E8C351AF-A105-45A6-A649-0302D6AF1430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重大科研仪器研制项目（部委推荐类）</a:t>
          </a:r>
          <a:r>
            <a: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rPr>
            <a:t>8</a:t>
          </a:r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项</a:t>
          </a:r>
          <a:endParaRPr lang="zh-CN" altLang="en-US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2BC183AF-9F64-48D5-A36E-21A50086D4F5}" type="parTrans" cxnId="{2489F953-D55E-4DDF-A206-172CBBFBC9E9}">
      <dgm:prSet/>
      <dgm:spPr/>
      <dgm:t>
        <a:bodyPr/>
        <a:lstStyle/>
        <a:p>
          <a:endParaRPr lang="zh-CN" altLang="en-US" b="1"/>
        </a:p>
      </dgm:t>
    </dgm:pt>
    <dgm:pt modelId="{DE8D0194-B934-45E6-BE05-2C1BCD22709D}" type="sibTrans" cxnId="{2489F953-D55E-4DDF-A206-172CBBFBC9E9}">
      <dgm:prSet/>
      <dgm:spPr/>
      <dgm:t>
        <a:bodyPr/>
        <a:lstStyle/>
        <a:p>
          <a:endParaRPr lang="zh-CN" altLang="en-US" b="1"/>
        </a:p>
      </dgm:t>
    </dgm:pt>
    <dgm:pt modelId="{09B09152-1505-4367-B08A-DEDA45628468}" type="pres">
      <dgm:prSet presAssocID="{8332FCAC-E977-41D1-90C1-583E585F80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9ED43DF-AC2A-414E-A1BE-9070A3F8DEC6}" type="pres">
      <dgm:prSet presAssocID="{B8AC058B-C0EA-4568-A395-326ABACE5C50}" presName="composite" presStyleCnt="0"/>
      <dgm:spPr/>
    </dgm:pt>
    <dgm:pt modelId="{F7EE4E56-20A2-47FD-B5AE-5C7EF66C2D9F}" type="pres">
      <dgm:prSet presAssocID="{B8AC058B-C0EA-4568-A395-326ABACE5C5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9014C8B-D54A-400C-8A8B-4A864EE63086}" type="pres">
      <dgm:prSet presAssocID="{B8AC058B-C0EA-4568-A395-326ABACE5C5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A517E01-BDAA-4A5D-8F1D-A2D50A7B07B0}" type="pres">
      <dgm:prSet presAssocID="{333492E9-58FA-45C3-86C1-6E328C4132B6}" presName="space" presStyleCnt="0"/>
      <dgm:spPr/>
    </dgm:pt>
    <dgm:pt modelId="{18365D7A-E141-4D79-9E36-D21690B7B79E}" type="pres">
      <dgm:prSet presAssocID="{B098C33D-0E5E-40E5-B9BD-994A6299DEE0}" presName="composite" presStyleCnt="0"/>
      <dgm:spPr/>
    </dgm:pt>
    <dgm:pt modelId="{9F00A67C-D815-4718-BEA5-8FEDBEDB8223}" type="pres">
      <dgm:prSet presAssocID="{B098C33D-0E5E-40E5-B9BD-994A6299DEE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C9E745E-8EB4-40AD-9A75-4B638D18328F}" type="pres">
      <dgm:prSet presAssocID="{B098C33D-0E5E-40E5-B9BD-994A6299DEE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19301F9-0164-4112-B260-21B0C7F2B5AC}" type="pres">
      <dgm:prSet presAssocID="{0E99D132-9F23-4F10-B432-8037A3AF62B4}" presName="space" presStyleCnt="0"/>
      <dgm:spPr/>
    </dgm:pt>
    <dgm:pt modelId="{00D611EA-4108-4D29-BDB9-E2376631A4C1}" type="pres">
      <dgm:prSet presAssocID="{079C8A09-285E-47DC-9AF8-834659A14683}" presName="composite" presStyleCnt="0"/>
      <dgm:spPr/>
    </dgm:pt>
    <dgm:pt modelId="{4498967F-3A2C-4B49-9F1A-F8ACAC844E29}" type="pres">
      <dgm:prSet presAssocID="{079C8A09-285E-47DC-9AF8-834659A1468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768C295-D0CC-431E-8DD1-17CE6801B8EE}" type="pres">
      <dgm:prSet presAssocID="{079C8A09-285E-47DC-9AF8-834659A14683}" presName="desTx" presStyleLbl="alignAccFollowNode1" presStyleIdx="2" presStyleCnt="3" custLinFactNeighborX="2397" custLinFactNeighborY="11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7C1FF33-79C1-4213-8B0B-CBD73B0260CF}" srcId="{8332FCAC-E977-41D1-90C1-583E585F80C0}" destId="{B8AC058B-C0EA-4568-A395-326ABACE5C50}" srcOrd="0" destOrd="0" parTransId="{D54778E4-48E2-4498-AF77-B9E3ED4C640D}" sibTransId="{333492E9-58FA-45C3-86C1-6E328C4132B6}"/>
    <dgm:cxn modelId="{D768D83D-8A22-4BCB-9D28-AA366A572E20}" srcId="{8332FCAC-E977-41D1-90C1-583E585F80C0}" destId="{079C8A09-285E-47DC-9AF8-834659A14683}" srcOrd="2" destOrd="0" parTransId="{EBAD4AF7-3DEA-4BB9-BB7E-E002197EAB7B}" sibTransId="{EAFA1780-4C6F-4355-9B0F-C46A476EB2E6}"/>
    <dgm:cxn modelId="{1C82E09F-889B-4489-B653-5A3B7D72E83F}" type="presOf" srcId="{B098C33D-0E5E-40E5-B9BD-994A6299DEE0}" destId="{9F00A67C-D815-4718-BEA5-8FEDBEDB8223}" srcOrd="0" destOrd="0" presId="urn:microsoft.com/office/officeart/2005/8/layout/hList1"/>
    <dgm:cxn modelId="{8F0DE158-CE92-4E22-B151-D8C270EC7CAC}" srcId="{B8AC058B-C0EA-4568-A395-326ABACE5C50}" destId="{D54E33D4-E888-43B2-809B-37E73C7CF6D4}" srcOrd="0" destOrd="0" parTransId="{120EF197-15B6-456C-8479-63C695C49D92}" sibTransId="{389F2202-0AF3-40EA-8D69-0DA90A32639C}"/>
    <dgm:cxn modelId="{1108D879-9705-4A0A-9584-5DD29172A5A9}" type="presOf" srcId="{079C8A09-285E-47DC-9AF8-834659A14683}" destId="{4498967F-3A2C-4B49-9F1A-F8ACAC844E29}" srcOrd="0" destOrd="0" presId="urn:microsoft.com/office/officeart/2005/8/layout/hList1"/>
    <dgm:cxn modelId="{C3A48ED8-A3C9-44D7-B917-6B9A64C0D2B0}" srcId="{B098C33D-0E5E-40E5-B9BD-994A6299DEE0}" destId="{BA6DD334-8CF2-4820-83A5-06784D582485}" srcOrd="0" destOrd="0" parTransId="{BAAEB511-542A-4FAC-8730-31AEF179E263}" sibTransId="{A3B2110C-58F6-4169-B3D1-C067032ED7A1}"/>
    <dgm:cxn modelId="{2489F953-D55E-4DDF-A206-172CBBFBC9E9}" srcId="{079C8A09-285E-47DC-9AF8-834659A14683}" destId="{E8C351AF-A105-45A6-A649-0302D6AF1430}" srcOrd="0" destOrd="0" parTransId="{2BC183AF-9F64-48D5-A36E-21A50086D4F5}" sibTransId="{DE8D0194-B934-45E6-BE05-2C1BCD22709D}"/>
    <dgm:cxn modelId="{B54DEB2B-9DA5-440F-A0BD-E14E937593D3}" srcId="{8332FCAC-E977-41D1-90C1-583E585F80C0}" destId="{B098C33D-0E5E-40E5-B9BD-994A6299DEE0}" srcOrd="1" destOrd="0" parTransId="{0F827666-F071-4C21-AD6B-3FB53CC8795A}" sibTransId="{0E99D132-9F23-4F10-B432-8037A3AF62B4}"/>
    <dgm:cxn modelId="{02C1728D-A695-46D0-A23F-DE71E1F6238E}" type="presOf" srcId="{BA6DD334-8CF2-4820-83A5-06784D582485}" destId="{BC9E745E-8EB4-40AD-9A75-4B638D18328F}" srcOrd="0" destOrd="0" presId="urn:microsoft.com/office/officeart/2005/8/layout/hList1"/>
    <dgm:cxn modelId="{0E1B5095-1EA5-4F52-A58E-769B04C40174}" type="presOf" srcId="{D54E33D4-E888-43B2-809B-37E73C7CF6D4}" destId="{39014C8B-D54A-400C-8A8B-4A864EE63086}" srcOrd="0" destOrd="0" presId="urn:microsoft.com/office/officeart/2005/8/layout/hList1"/>
    <dgm:cxn modelId="{017D43BA-174E-45E3-B252-CCC70D18B9E1}" type="presOf" srcId="{E26E1CF4-11D0-4FAC-B7A0-29EB595ED89F}" destId="{39014C8B-D54A-400C-8A8B-4A864EE63086}" srcOrd="0" destOrd="1" presId="urn:microsoft.com/office/officeart/2005/8/layout/hList1"/>
    <dgm:cxn modelId="{B814B061-6778-4C3F-86E4-C542C7AB6DD3}" type="presOf" srcId="{8332FCAC-E977-41D1-90C1-583E585F80C0}" destId="{09B09152-1505-4367-B08A-DEDA45628468}" srcOrd="0" destOrd="0" presId="urn:microsoft.com/office/officeart/2005/8/layout/hList1"/>
    <dgm:cxn modelId="{56B4053B-119B-44B9-B172-70E3A0F9C210}" type="presOf" srcId="{B8AC058B-C0EA-4568-A395-326ABACE5C50}" destId="{F7EE4E56-20A2-47FD-B5AE-5C7EF66C2D9F}" srcOrd="0" destOrd="0" presId="urn:microsoft.com/office/officeart/2005/8/layout/hList1"/>
    <dgm:cxn modelId="{13F9C9C8-C821-4856-BE47-D96A22ECFF76}" type="presOf" srcId="{E8C351AF-A105-45A6-A649-0302D6AF1430}" destId="{9768C295-D0CC-431E-8DD1-17CE6801B8EE}" srcOrd="0" destOrd="0" presId="urn:microsoft.com/office/officeart/2005/8/layout/hList1"/>
    <dgm:cxn modelId="{C155F50F-3717-46F7-8A28-7455ACE6447D}" srcId="{B8AC058B-C0EA-4568-A395-326ABACE5C50}" destId="{E26E1CF4-11D0-4FAC-B7A0-29EB595ED89F}" srcOrd="1" destOrd="0" parTransId="{A6E75682-C224-4BE1-A985-0428D08F2FB1}" sibTransId="{6AD04205-C95C-488A-A141-7AA70F23792A}"/>
    <dgm:cxn modelId="{43195E0C-6270-4415-BBDC-DFA3852D20DC}" type="presParOf" srcId="{09B09152-1505-4367-B08A-DEDA45628468}" destId="{E9ED43DF-AC2A-414E-A1BE-9070A3F8DEC6}" srcOrd="0" destOrd="0" presId="urn:microsoft.com/office/officeart/2005/8/layout/hList1"/>
    <dgm:cxn modelId="{AD4104E6-B4E9-4B57-9955-D7A2D2043D12}" type="presParOf" srcId="{E9ED43DF-AC2A-414E-A1BE-9070A3F8DEC6}" destId="{F7EE4E56-20A2-47FD-B5AE-5C7EF66C2D9F}" srcOrd="0" destOrd="0" presId="urn:microsoft.com/office/officeart/2005/8/layout/hList1"/>
    <dgm:cxn modelId="{A49639CA-84ED-4F02-B5FB-89DDA35BAFDC}" type="presParOf" srcId="{E9ED43DF-AC2A-414E-A1BE-9070A3F8DEC6}" destId="{39014C8B-D54A-400C-8A8B-4A864EE63086}" srcOrd="1" destOrd="0" presId="urn:microsoft.com/office/officeart/2005/8/layout/hList1"/>
    <dgm:cxn modelId="{8575F50C-2E9C-40C6-B3D5-4705A3DA6D99}" type="presParOf" srcId="{09B09152-1505-4367-B08A-DEDA45628468}" destId="{EA517E01-BDAA-4A5D-8F1D-A2D50A7B07B0}" srcOrd="1" destOrd="0" presId="urn:microsoft.com/office/officeart/2005/8/layout/hList1"/>
    <dgm:cxn modelId="{9B1237C4-D11E-48BF-AB07-E13E408A5372}" type="presParOf" srcId="{09B09152-1505-4367-B08A-DEDA45628468}" destId="{18365D7A-E141-4D79-9E36-D21690B7B79E}" srcOrd="2" destOrd="0" presId="urn:microsoft.com/office/officeart/2005/8/layout/hList1"/>
    <dgm:cxn modelId="{6E1DC2A3-A501-41BF-99E3-CA3DE58C1BB7}" type="presParOf" srcId="{18365D7A-E141-4D79-9E36-D21690B7B79E}" destId="{9F00A67C-D815-4718-BEA5-8FEDBEDB8223}" srcOrd="0" destOrd="0" presId="urn:microsoft.com/office/officeart/2005/8/layout/hList1"/>
    <dgm:cxn modelId="{7ACF300C-E35A-4A5B-BEB7-2D20992AA449}" type="presParOf" srcId="{18365D7A-E141-4D79-9E36-D21690B7B79E}" destId="{BC9E745E-8EB4-40AD-9A75-4B638D18328F}" srcOrd="1" destOrd="0" presId="urn:microsoft.com/office/officeart/2005/8/layout/hList1"/>
    <dgm:cxn modelId="{8547B154-83F7-4169-AF79-B94B668E3FF2}" type="presParOf" srcId="{09B09152-1505-4367-B08A-DEDA45628468}" destId="{D19301F9-0164-4112-B260-21B0C7F2B5AC}" srcOrd="3" destOrd="0" presId="urn:microsoft.com/office/officeart/2005/8/layout/hList1"/>
    <dgm:cxn modelId="{53EEF664-96D1-4132-9D41-462AF4D6635D}" type="presParOf" srcId="{09B09152-1505-4367-B08A-DEDA45628468}" destId="{00D611EA-4108-4D29-BDB9-E2376631A4C1}" srcOrd="4" destOrd="0" presId="urn:microsoft.com/office/officeart/2005/8/layout/hList1"/>
    <dgm:cxn modelId="{434A93AE-E677-4B2A-A790-F7FB5D96A18D}" type="presParOf" srcId="{00D611EA-4108-4D29-BDB9-E2376631A4C1}" destId="{4498967F-3A2C-4B49-9F1A-F8ACAC844E29}" srcOrd="0" destOrd="0" presId="urn:microsoft.com/office/officeart/2005/8/layout/hList1"/>
    <dgm:cxn modelId="{1B6C1B67-68DA-4FAC-AC91-386B91FCB155}" type="presParOf" srcId="{00D611EA-4108-4D29-BDB9-E2376631A4C1}" destId="{9768C295-D0CC-431E-8DD1-17CE6801B8E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393F58-9172-429D-80D7-62DD5CB8921B}" type="doc">
      <dgm:prSet loTypeId="urn:microsoft.com/office/officeart/2005/8/layout/vList2#2" loCatId="list" qsTypeId="urn:microsoft.com/office/officeart/2005/8/quickstyle/simple1#1" qsCatId="simple" csTypeId="urn:microsoft.com/office/officeart/2005/8/colors/accent1_2#3" csCatId="accent1" phldr="1"/>
      <dgm:spPr/>
      <dgm:t>
        <a:bodyPr/>
        <a:lstStyle/>
        <a:p>
          <a:endParaRPr lang="zh-CN" altLang="en-US"/>
        </a:p>
      </dgm:t>
    </dgm:pt>
    <dgm:pt modelId="{8038E168-2F37-48CB-B046-96E513D506A6}">
      <dgm:prSet phldrT="[文本]" custT="1"/>
      <dgm:spPr/>
      <dgm:t>
        <a:bodyPr/>
        <a:lstStyle/>
        <a:p>
          <a:r>
            <a:rPr lang="en-US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1.</a:t>
          </a:r>
          <a:r>
            <a:rPr lang="zh-CN" altLang="en-US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项目组和依托单位对资金管理重视不够</a:t>
          </a:r>
          <a:endParaRPr lang="zh-CN" altLang="en-US" sz="3600" b="1" dirty="0"/>
        </a:p>
      </dgm:t>
    </dgm:pt>
    <dgm:pt modelId="{D47F5275-91F1-4336-A3EF-BED0A92E8C26}" type="parTrans" cxnId="{331909AE-1814-4CEF-B828-9B5318B61AE1}">
      <dgm:prSet/>
      <dgm:spPr/>
      <dgm:t>
        <a:bodyPr/>
        <a:lstStyle/>
        <a:p>
          <a:endParaRPr lang="zh-CN" altLang="en-US"/>
        </a:p>
      </dgm:t>
    </dgm:pt>
    <dgm:pt modelId="{6ABC2317-BA19-45FC-AEB5-1FDC54573EB0}" type="sibTrans" cxnId="{331909AE-1814-4CEF-B828-9B5318B61AE1}">
      <dgm:prSet/>
      <dgm:spPr/>
      <dgm:t>
        <a:bodyPr/>
        <a:lstStyle/>
        <a:p>
          <a:endParaRPr lang="zh-CN" altLang="en-US"/>
        </a:p>
      </dgm:t>
    </dgm:pt>
    <dgm:pt modelId="{1851DB5E-7C07-4968-ABB3-A8DF20198324}">
      <dgm:prSet phldrT="[文本]" custT="1"/>
      <dgm:spPr/>
      <dgm:t>
        <a:bodyPr/>
        <a:lstStyle/>
        <a:p>
          <a:r>
            <a:rPr lang="zh-CN" altLang="en-US" sz="32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rPr>
            <a:t>预算编报环节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：个别项目预算编报粗糙，预算资料未经依托单位审核把关；</a:t>
          </a:r>
          <a:endParaRPr lang="zh-CN" altLang="en-US" sz="32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7BA65DB9-E767-4FA4-8F32-15652B7DB2E6}" type="parTrans" cxnId="{B7E691B5-8C25-4F2A-B897-93FE062A4B6C}">
      <dgm:prSet/>
      <dgm:spPr/>
      <dgm:t>
        <a:bodyPr/>
        <a:lstStyle/>
        <a:p>
          <a:endParaRPr lang="zh-CN" altLang="en-US"/>
        </a:p>
      </dgm:t>
    </dgm:pt>
    <dgm:pt modelId="{4AD83A2B-1E5D-44FB-A4A1-A25E4824DF90}" type="sibTrans" cxnId="{B7E691B5-8C25-4F2A-B897-93FE062A4B6C}">
      <dgm:prSet/>
      <dgm:spPr/>
      <dgm:t>
        <a:bodyPr/>
        <a:lstStyle/>
        <a:p>
          <a:endParaRPr lang="zh-CN" altLang="en-US"/>
        </a:p>
      </dgm:t>
    </dgm:pt>
    <dgm:pt modelId="{37264D31-142D-4BA7-B839-EF90756A932C}">
      <dgm:prSet phldrT="[文本]" custT="1"/>
      <dgm:spPr/>
      <dgm:t>
        <a:bodyPr/>
        <a:lstStyle/>
        <a:p>
          <a:r>
            <a:rPr lang="zh-CN" altLang="en-US" sz="32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rPr>
            <a:t>项目执行环节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：重业务指标完成、轻资金管理现象普遍存在；</a:t>
          </a:r>
          <a:endParaRPr lang="zh-CN" altLang="en-US" sz="32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A2EF663D-C4D4-48DA-84DB-B5EE704FD4B3}" type="parTrans" cxnId="{895F1E5E-2CAE-4D61-91E8-E25BBDD90231}">
      <dgm:prSet/>
      <dgm:spPr/>
      <dgm:t>
        <a:bodyPr/>
        <a:lstStyle/>
        <a:p>
          <a:endParaRPr lang="zh-CN" altLang="en-US"/>
        </a:p>
      </dgm:t>
    </dgm:pt>
    <dgm:pt modelId="{62E31861-F462-4361-98A5-8C15B1344FB2}" type="sibTrans" cxnId="{895F1E5E-2CAE-4D61-91E8-E25BBDD90231}">
      <dgm:prSet/>
      <dgm:spPr/>
      <dgm:t>
        <a:bodyPr/>
        <a:lstStyle/>
        <a:p>
          <a:endParaRPr lang="zh-CN" altLang="en-US"/>
        </a:p>
      </dgm:t>
    </dgm:pt>
    <dgm:pt modelId="{C9060D9B-E7A1-4CA0-99A7-23F410A4F4EE}">
      <dgm:prSet phldrT="[文本]" custT="1"/>
      <dgm:spPr/>
      <dgm:t>
        <a:bodyPr/>
        <a:lstStyle/>
        <a:p>
          <a:r>
            <a:rPr lang="zh-CN" altLang="en-US" sz="32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rPr>
            <a:t>检查验收环节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：准备工作不充分，无法高质高效准备材料。</a:t>
          </a:r>
          <a:endParaRPr lang="zh-CN" altLang="en-US" sz="32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5E3D0993-A855-4B09-BC2C-94A8468116B1}" type="parTrans" cxnId="{F1692825-0AA6-4F0C-8F3F-E8A5DD37897D}">
      <dgm:prSet/>
      <dgm:spPr/>
      <dgm:t>
        <a:bodyPr/>
        <a:lstStyle/>
        <a:p>
          <a:endParaRPr lang="zh-CN" altLang="en-US"/>
        </a:p>
      </dgm:t>
    </dgm:pt>
    <dgm:pt modelId="{CEF749D8-CAC2-4196-848D-AEC0B51AA0E1}" type="sibTrans" cxnId="{F1692825-0AA6-4F0C-8F3F-E8A5DD37897D}">
      <dgm:prSet/>
      <dgm:spPr/>
      <dgm:t>
        <a:bodyPr/>
        <a:lstStyle/>
        <a:p>
          <a:endParaRPr lang="zh-CN" altLang="en-US"/>
        </a:p>
      </dgm:t>
    </dgm:pt>
    <dgm:pt modelId="{829B4508-9EA2-4A59-BCF2-662405373E41}" type="pres">
      <dgm:prSet presAssocID="{69393F58-9172-429D-80D7-62DD5CB892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25D9836A-AE2B-4748-8115-2E3AF356B544}" type="pres">
      <dgm:prSet presAssocID="{8038E168-2F37-48CB-B046-96E513D506A6}" presName="parentText" presStyleLbl="node1" presStyleIdx="0" presStyleCnt="1" custScaleY="102318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63B17AF-9969-412E-89E3-844E2B078265}" type="pres">
      <dgm:prSet presAssocID="{8038E168-2F37-48CB-B046-96E513D506A6}" presName="childText" presStyleLbl="revTx" presStyleIdx="0" presStyleCnt="1" custLinFactNeighborX="441" custLinFactNeighborY="1233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FF7B362-7BBA-487F-9B8D-FBA21A37DA50}" type="presOf" srcId="{8038E168-2F37-48CB-B046-96E513D506A6}" destId="{25D9836A-AE2B-4748-8115-2E3AF356B544}" srcOrd="0" destOrd="0" presId="urn:microsoft.com/office/officeart/2005/8/layout/vList2#2"/>
    <dgm:cxn modelId="{F1692825-0AA6-4F0C-8F3F-E8A5DD37897D}" srcId="{8038E168-2F37-48CB-B046-96E513D506A6}" destId="{C9060D9B-E7A1-4CA0-99A7-23F410A4F4EE}" srcOrd="2" destOrd="0" parTransId="{5E3D0993-A855-4B09-BC2C-94A8468116B1}" sibTransId="{CEF749D8-CAC2-4196-848D-AEC0B51AA0E1}"/>
    <dgm:cxn modelId="{22733928-C482-4A39-9A16-60C9D194C178}" type="presOf" srcId="{1851DB5E-7C07-4968-ABB3-A8DF20198324}" destId="{063B17AF-9969-412E-89E3-844E2B078265}" srcOrd="0" destOrd="0" presId="urn:microsoft.com/office/officeart/2005/8/layout/vList2#2"/>
    <dgm:cxn modelId="{331909AE-1814-4CEF-B828-9B5318B61AE1}" srcId="{69393F58-9172-429D-80D7-62DD5CB8921B}" destId="{8038E168-2F37-48CB-B046-96E513D506A6}" srcOrd="0" destOrd="0" parTransId="{D47F5275-91F1-4336-A3EF-BED0A92E8C26}" sibTransId="{6ABC2317-BA19-45FC-AEB5-1FDC54573EB0}"/>
    <dgm:cxn modelId="{221D32BC-D8C6-4E13-887C-0E6AB94F6A23}" type="presOf" srcId="{C9060D9B-E7A1-4CA0-99A7-23F410A4F4EE}" destId="{063B17AF-9969-412E-89E3-844E2B078265}" srcOrd="0" destOrd="2" presId="urn:microsoft.com/office/officeart/2005/8/layout/vList2#2"/>
    <dgm:cxn modelId="{08E295C5-5793-44C4-94BF-4209A13A7C97}" type="presOf" srcId="{69393F58-9172-429D-80D7-62DD5CB8921B}" destId="{829B4508-9EA2-4A59-BCF2-662405373E41}" srcOrd="0" destOrd="0" presId="urn:microsoft.com/office/officeart/2005/8/layout/vList2#2"/>
    <dgm:cxn modelId="{895F1E5E-2CAE-4D61-91E8-E25BBDD90231}" srcId="{8038E168-2F37-48CB-B046-96E513D506A6}" destId="{37264D31-142D-4BA7-B839-EF90756A932C}" srcOrd="1" destOrd="0" parTransId="{A2EF663D-C4D4-48DA-84DB-B5EE704FD4B3}" sibTransId="{62E31861-F462-4361-98A5-8C15B1344FB2}"/>
    <dgm:cxn modelId="{912285B7-2D96-4C44-9829-BCB34032EF06}" type="presOf" srcId="{37264D31-142D-4BA7-B839-EF90756A932C}" destId="{063B17AF-9969-412E-89E3-844E2B078265}" srcOrd="0" destOrd="1" presId="urn:microsoft.com/office/officeart/2005/8/layout/vList2#2"/>
    <dgm:cxn modelId="{B7E691B5-8C25-4F2A-B897-93FE062A4B6C}" srcId="{8038E168-2F37-48CB-B046-96E513D506A6}" destId="{1851DB5E-7C07-4968-ABB3-A8DF20198324}" srcOrd="0" destOrd="0" parTransId="{7BA65DB9-E767-4FA4-8F32-15652B7DB2E6}" sibTransId="{4AD83A2B-1E5D-44FB-A4A1-A25E4824DF90}"/>
    <dgm:cxn modelId="{28A9299D-254D-483C-BAE4-54E6AE1506DE}" type="presParOf" srcId="{829B4508-9EA2-4A59-BCF2-662405373E41}" destId="{25D9836A-AE2B-4748-8115-2E3AF356B544}" srcOrd="0" destOrd="0" presId="urn:microsoft.com/office/officeart/2005/8/layout/vList2#2"/>
    <dgm:cxn modelId="{9DEF5B8B-080C-4625-9A10-2D2A33699035}" type="presParOf" srcId="{829B4508-9EA2-4A59-BCF2-662405373E41}" destId="{063B17AF-9969-412E-89E3-844E2B078265}" srcOrd="1" destOrd="0" presId="urn:microsoft.com/office/officeart/2005/8/layout/vList2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393F58-9172-429D-80D7-62DD5CB8921B}" type="doc">
      <dgm:prSet loTypeId="urn:microsoft.com/office/officeart/2005/8/layout/vList2#3" loCatId="list" qsTypeId="urn:microsoft.com/office/officeart/2005/8/quickstyle/simple1#2" qsCatId="simple" csTypeId="urn:microsoft.com/office/officeart/2005/8/colors/accent1_2#4" csCatId="accent1" phldr="1"/>
      <dgm:spPr/>
      <dgm:t>
        <a:bodyPr/>
        <a:lstStyle/>
        <a:p>
          <a:endParaRPr lang="zh-CN" altLang="en-US"/>
        </a:p>
      </dgm:t>
    </dgm:pt>
    <dgm:pt modelId="{8038E168-2F37-48CB-B046-96E513D506A6}">
      <dgm:prSet phldrT="[文本]" custT="1"/>
      <dgm:spPr/>
      <dgm:t>
        <a:bodyPr/>
        <a:lstStyle/>
        <a:p>
          <a:r>
            <a: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2.</a:t>
          </a:r>
          <a:r>
            <a:rPr lang="zh-CN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资金管理不具有整体统一性，缺乏计划性</a:t>
          </a:r>
          <a:endParaRPr lang="zh-CN" altLang="en-US" sz="36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D47F5275-91F1-4336-A3EF-BED0A92E8C26}" type="parTrans" cxnId="{331909AE-1814-4CEF-B828-9B5318B61AE1}">
      <dgm:prSet/>
      <dgm:spPr/>
      <dgm:t>
        <a:bodyPr/>
        <a:lstStyle/>
        <a:p>
          <a:endParaRPr lang="zh-CN" altLang="en-US"/>
        </a:p>
      </dgm:t>
    </dgm:pt>
    <dgm:pt modelId="{6ABC2317-BA19-45FC-AEB5-1FDC54573EB0}" type="sibTrans" cxnId="{331909AE-1814-4CEF-B828-9B5318B61AE1}">
      <dgm:prSet/>
      <dgm:spPr/>
      <dgm:t>
        <a:bodyPr/>
        <a:lstStyle/>
        <a:p>
          <a:endParaRPr lang="zh-CN" altLang="en-US"/>
        </a:p>
      </dgm:t>
    </dgm:pt>
    <dgm:pt modelId="{1851DB5E-7C07-4968-ABB3-A8DF20198324}">
      <dgm:prSet phldrT="[文本]" custT="1"/>
      <dgm:spPr/>
      <dgm:t>
        <a:bodyPr/>
        <a:lstStyle/>
        <a:p>
          <a:r>
            <a:rPr lang="zh-CN" altLang="en-US" sz="32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rPr>
            <a:t>预算编报环节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：</a:t>
          </a:r>
          <a:r>
            <a:rPr lang="zh-CN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同一项目内不同课题的预算标准差异较大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；</a:t>
          </a:r>
          <a:endParaRPr lang="zh-CN" altLang="en-US" sz="32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7BA65DB9-E767-4FA4-8F32-15652B7DB2E6}" type="parTrans" cxnId="{B7E691B5-8C25-4F2A-B897-93FE062A4B6C}">
      <dgm:prSet/>
      <dgm:spPr/>
      <dgm:t>
        <a:bodyPr/>
        <a:lstStyle/>
        <a:p>
          <a:endParaRPr lang="zh-CN" altLang="en-US"/>
        </a:p>
      </dgm:t>
    </dgm:pt>
    <dgm:pt modelId="{4AD83A2B-1E5D-44FB-A4A1-A25E4824DF90}" type="sibTrans" cxnId="{B7E691B5-8C25-4F2A-B897-93FE062A4B6C}">
      <dgm:prSet/>
      <dgm:spPr/>
      <dgm:t>
        <a:bodyPr/>
        <a:lstStyle/>
        <a:p>
          <a:endParaRPr lang="zh-CN" altLang="en-US"/>
        </a:p>
      </dgm:t>
    </dgm:pt>
    <dgm:pt modelId="{37264D31-142D-4BA7-B839-EF90756A932C}">
      <dgm:prSet phldrT="[文本]" custT="1"/>
      <dgm:spPr/>
      <dgm:t>
        <a:bodyPr/>
        <a:lstStyle/>
        <a:p>
          <a:r>
            <a:rPr lang="zh-CN" altLang="en-US" sz="32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rPr>
            <a:t>项目执行环节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：</a:t>
          </a:r>
          <a:r>
            <a:rPr lang="zh-CN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中期财务检查时预算执行率普遍较低，与项目进展不吻合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；</a:t>
          </a:r>
          <a:endParaRPr lang="zh-CN" altLang="en-US" sz="32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A2EF663D-C4D4-48DA-84DB-B5EE704FD4B3}" type="parTrans" cxnId="{895F1E5E-2CAE-4D61-91E8-E25BBDD90231}">
      <dgm:prSet/>
      <dgm:spPr/>
      <dgm:t>
        <a:bodyPr/>
        <a:lstStyle/>
        <a:p>
          <a:endParaRPr lang="zh-CN" altLang="en-US"/>
        </a:p>
      </dgm:t>
    </dgm:pt>
    <dgm:pt modelId="{62E31861-F462-4361-98A5-8C15B1344FB2}" type="sibTrans" cxnId="{895F1E5E-2CAE-4D61-91E8-E25BBDD90231}">
      <dgm:prSet/>
      <dgm:spPr/>
      <dgm:t>
        <a:bodyPr/>
        <a:lstStyle/>
        <a:p>
          <a:endParaRPr lang="zh-CN" altLang="en-US"/>
        </a:p>
      </dgm:t>
    </dgm:pt>
    <dgm:pt modelId="{C9060D9B-E7A1-4CA0-99A7-23F410A4F4EE}">
      <dgm:prSet phldrT="[文本]" custT="1"/>
      <dgm:spPr/>
      <dgm:t>
        <a:bodyPr/>
        <a:lstStyle/>
        <a:p>
          <a:r>
            <a:rPr lang="zh-CN" altLang="en-US" sz="32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rPr>
            <a:t>检查验收环节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：</a:t>
          </a:r>
          <a:r>
            <a:rPr lang="zh-CN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结余资金普遍较多；项目结题前大批量采购耗材和设备的问题较普遍存在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。</a:t>
          </a:r>
          <a:endParaRPr lang="zh-CN" altLang="en-US" sz="32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5E3D0993-A855-4B09-BC2C-94A8468116B1}" type="parTrans" cxnId="{F1692825-0AA6-4F0C-8F3F-E8A5DD37897D}">
      <dgm:prSet/>
      <dgm:spPr/>
      <dgm:t>
        <a:bodyPr/>
        <a:lstStyle/>
        <a:p>
          <a:endParaRPr lang="zh-CN" altLang="en-US"/>
        </a:p>
      </dgm:t>
    </dgm:pt>
    <dgm:pt modelId="{CEF749D8-CAC2-4196-848D-AEC0B51AA0E1}" type="sibTrans" cxnId="{F1692825-0AA6-4F0C-8F3F-E8A5DD37897D}">
      <dgm:prSet/>
      <dgm:spPr/>
      <dgm:t>
        <a:bodyPr/>
        <a:lstStyle/>
        <a:p>
          <a:endParaRPr lang="zh-CN" altLang="en-US"/>
        </a:p>
      </dgm:t>
    </dgm:pt>
    <dgm:pt modelId="{829B4508-9EA2-4A59-BCF2-662405373E41}" type="pres">
      <dgm:prSet presAssocID="{69393F58-9172-429D-80D7-62DD5CB892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25D9836A-AE2B-4748-8115-2E3AF356B544}" type="pres">
      <dgm:prSet presAssocID="{8038E168-2F37-48CB-B046-96E513D506A6}" presName="parentText" presStyleLbl="node1" presStyleIdx="0" presStyleCnt="1" custScaleY="102318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63B17AF-9969-412E-89E3-844E2B078265}" type="pres">
      <dgm:prSet presAssocID="{8038E168-2F37-48CB-B046-96E513D506A6}" presName="childText" presStyleLbl="revTx" presStyleIdx="0" presStyleCnt="1" custScaleY="117375" custLinFactNeighborX="441" custLinFactNeighborY="1233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DA0AA24-C6A4-47A5-891D-3B6366D6852B}" type="presOf" srcId="{69393F58-9172-429D-80D7-62DD5CB8921B}" destId="{829B4508-9EA2-4A59-BCF2-662405373E41}" srcOrd="0" destOrd="0" presId="urn:microsoft.com/office/officeart/2005/8/layout/vList2#3"/>
    <dgm:cxn modelId="{F1692825-0AA6-4F0C-8F3F-E8A5DD37897D}" srcId="{8038E168-2F37-48CB-B046-96E513D506A6}" destId="{C9060D9B-E7A1-4CA0-99A7-23F410A4F4EE}" srcOrd="2" destOrd="0" parTransId="{5E3D0993-A855-4B09-BC2C-94A8468116B1}" sibTransId="{CEF749D8-CAC2-4196-848D-AEC0B51AA0E1}"/>
    <dgm:cxn modelId="{331909AE-1814-4CEF-B828-9B5318B61AE1}" srcId="{69393F58-9172-429D-80D7-62DD5CB8921B}" destId="{8038E168-2F37-48CB-B046-96E513D506A6}" srcOrd="0" destOrd="0" parTransId="{D47F5275-91F1-4336-A3EF-BED0A92E8C26}" sibTransId="{6ABC2317-BA19-45FC-AEB5-1FDC54573EB0}"/>
    <dgm:cxn modelId="{706E0C7A-6CAD-42DF-B743-FB0AB755E784}" type="presOf" srcId="{C9060D9B-E7A1-4CA0-99A7-23F410A4F4EE}" destId="{063B17AF-9969-412E-89E3-844E2B078265}" srcOrd="0" destOrd="2" presId="urn:microsoft.com/office/officeart/2005/8/layout/vList2#3"/>
    <dgm:cxn modelId="{895F1E5E-2CAE-4D61-91E8-E25BBDD90231}" srcId="{8038E168-2F37-48CB-B046-96E513D506A6}" destId="{37264D31-142D-4BA7-B839-EF90756A932C}" srcOrd="1" destOrd="0" parTransId="{A2EF663D-C4D4-48DA-84DB-B5EE704FD4B3}" sibTransId="{62E31861-F462-4361-98A5-8C15B1344FB2}"/>
    <dgm:cxn modelId="{ABE3C75E-1C0C-4C89-9C0A-42173564A3E4}" type="presOf" srcId="{37264D31-142D-4BA7-B839-EF90756A932C}" destId="{063B17AF-9969-412E-89E3-844E2B078265}" srcOrd="0" destOrd="1" presId="urn:microsoft.com/office/officeart/2005/8/layout/vList2#3"/>
    <dgm:cxn modelId="{B7E691B5-8C25-4F2A-B897-93FE062A4B6C}" srcId="{8038E168-2F37-48CB-B046-96E513D506A6}" destId="{1851DB5E-7C07-4968-ABB3-A8DF20198324}" srcOrd="0" destOrd="0" parTransId="{7BA65DB9-E767-4FA4-8F32-15652B7DB2E6}" sibTransId="{4AD83A2B-1E5D-44FB-A4A1-A25E4824DF90}"/>
    <dgm:cxn modelId="{F5A8940F-52A0-431B-B727-E7E74AF7537A}" type="presOf" srcId="{1851DB5E-7C07-4968-ABB3-A8DF20198324}" destId="{063B17AF-9969-412E-89E3-844E2B078265}" srcOrd="0" destOrd="0" presId="urn:microsoft.com/office/officeart/2005/8/layout/vList2#3"/>
    <dgm:cxn modelId="{CDE069F6-10D2-4DF9-936F-775EF163E925}" type="presOf" srcId="{8038E168-2F37-48CB-B046-96E513D506A6}" destId="{25D9836A-AE2B-4748-8115-2E3AF356B544}" srcOrd="0" destOrd="0" presId="urn:microsoft.com/office/officeart/2005/8/layout/vList2#3"/>
    <dgm:cxn modelId="{BF6E007C-E03B-447B-AC4D-CBD37DD3A097}" type="presParOf" srcId="{829B4508-9EA2-4A59-BCF2-662405373E41}" destId="{25D9836A-AE2B-4748-8115-2E3AF356B544}" srcOrd="0" destOrd="0" presId="urn:microsoft.com/office/officeart/2005/8/layout/vList2#3"/>
    <dgm:cxn modelId="{7475344D-C305-4D3E-882E-F8E616D06F64}" type="presParOf" srcId="{829B4508-9EA2-4A59-BCF2-662405373E41}" destId="{063B17AF-9969-412E-89E3-844E2B078265}" srcOrd="1" destOrd="0" presId="urn:microsoft.com/office/officeart/2005/8/layout/vList2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393F58-9172-429D-80D7-62DD5CB8921B}" type="doc">
      <dgm:prSet loTypeId="urn:microsoft.com/office/officeart/2005/8/layout/vList2#4" loCatId="list" qsTypeId="urn:microsoft.com/office/officeart/2005/8/quickstyle/simple1#3" qsCatId="simple" csTypeId="urn:microsoft.com/office/officeart/2005/8/colors/accent1_2#5" csCatId="accent1" phldr="1"/>
      <dgm:spPr/>
      <dgm:t>
        <a:bodyPr/>
        <a:lstStyle/>
        <a:p>
          <a:endParaRPr lang="zh-CN" altLang="en-US"/>
        </a:p>
      </dgm:t>
    </dgm:pt>
    <dgm:pt modelId="{8038E168-2F37-48CB-B046-96E513D506A6}">
      <dgm:prSet phldrT="[文本]" custT="1"/>
      <dgm:spPr/>
      <dgm:t>
        <a:bodyPr/>
        <a:lstStyle/>
        <a:p>
          <a:r>
            <a:rPr lang="en-US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3.</a:t>
          </a:r>
          <a:r>
            <a:rPr lang="zh-CN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对资金管理规定理解不透，混淆概念</a:t>
          </a:r>
          <a:endParaRPr lang="zh-CN" altLang="en-US" sz="36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D47F5275-91F1-4336-A3EF-BED0A92E8C26}" type="parTrans" cxnId="{331909AE-1814-4CEF-B828-9B5318B61AE1}">
      <dgm:prSet/>
      <dgm:spPr/>
      <dgm:t>
        <a:bodyPr/>
        <a:lstStyle/>
        <a:p>
          <a:endParaRPr lang="zh-CN" altLang="en-US"/>
        </a:p>
      </dgm:t>
    </dgm:pt>
    <dgm:pt modelId="{6ABC2317-BA19-45FC-AEB5-1FDC54573EB0}" type="sibTrans" cxnId="{331909AE-1814-4CEF-B828-9B5318B61AE1}">
      <dgm:prSet/>
      <dgm:spPr/>
      <dgm:t>
        <a:bodyPr/>
        <a:lstStyle/>
        <a:p>
          <a:endParaRPr lang="zh-CN" altLang="en-US"/>
        </a:p>
      </dgm:t>
    </dgm:pt>
    <dgm:pt modelId="{1851DB5E-7C07-4968-ABB3-A8DF20198324}">
      <dgm:prSet phldrT="[文本]" custT="1"/>
      <dgm:spPr/>
      <dgm:t>
        <a:bodyPr/>
        <a:lstStyle/>
        <a:p>
          <a:r>
            <a:rPr lang="zh-CN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没有清晰划分间接费用与直接费用开支范围，间接费用挤占直接费用</a:t>
          </a:r>
          <a:r>
            <a:rPr lang="zh-CN" altLang="en-US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；</a:t>
          </a:r>
          <a:endParaRPr lang="zh-CN" altLang="en-US" sz="32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7BA65DB9-E767-4FA4-8F32-15652B7DB2E6}" type="parTrans" cxnId="{B7E691B5-8C25-4F2A-B897-93FE062A4B6C}">
      <dgm:prSet/>
      <dgm:spPr/>
      <dgm:t>
        <a:bodyPr/>
        <a:lstStyle/>
        <a:p>
          <a:endParaRPr lang="zh-CN" altLang="en-US"/>
        </a:p>
      </dgm:t>
    </dgm:pt>
    <dgm:pt modelId="{4AD83A2B-1E5D-44FB-A4A1-A25E4824DF90}" type="sibTrans" cxnId="{B7E691B5-8C25-4F2A-B897-93FE062A4B6C}">
      <dgm:prSet/>
      <dgm:spPr/>
      <dgm:t>
        <a:bodyPr/>
        <a:lstStyle/>
        <a:p>
          <a:endParaRPr lang="zh-CN" altLang="en-US"/>
        </a:p>
      </dgm:t>
    </dgm:pt>
    <dgm:pt modelId="{37264D31-142D-4BA7-B839-EF90756A932C}">
      <dgm:prSet phldrT="[文本]" custT="1"/>
      <dgm:spPr/>
      <dgm:t>
        <a:bodyPr/>
        <a:lstStyle/>
        <a:p>
          <a:r>
            <a:rPr lang="en-US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4.</a:t>
          </a:r>
          <a:r>
            <a:rPr lang="zh-CN" sz="3600" b="1" dirty="0" smtClean="0">
              <a:latin typeface="楷体" panose="02010609060101010101" pitchFamily="49" charset="-122"/>
              <a:ea typeface="楷体" panose="02010609060101010101" pitchFamily="49" charset="-122"/>
            </a:rPr>
            <a:t>第三方机构的审计报告独立性差</a:t>
          </a:r>
          <a:endParaRPr lang="zh-CN" altLang="en-US" sz="36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A2EF663D-C4D4-48DA-84DB-B5EE704FD4B3}" type="parTrans" cxnId="{895F1E5E-2CAE-4D61-91E8-E25BBDD90231}">
      <dgm:prSet/>
      <dgm:spPr/>
      <dgm:t>
        <a:bodyPr/>
        <a:lstStyle/>
        <a:p>
          <a:endParaRPr lang="zh-CN" altLang="en-US"/>
        </a:p>
      </dgm:t>
    </dgm:pt>
    <dgm:pt modelId="{62E31861-F462-4361-98A5-8C15B1344FB2}" type="sibTrans" cxnId="{895F1E5E-2CAE-4D61-91E8-E25BBDD90231}">
      <dgm:prSet/>
      <dgm:spPr/>
      <dgm:t>
        <a:bodyPr/>
        <a:lstStyle/>
        <a:p>
          <a:endParaRPr lang="zh-CN" altLang="en-US"/>
        </a:p>
      </dgm:t>
    </dgm:pt>
    <dgm:pt modelId="{95F54FC9-77A1-4077-9857-85126779F012}">
      <dgm:prSet phldrT="[文本]" custT="1"/>
      <dgm:spPr/>
      <dgm:t>
        <a:bodyPr/>
        <a:lstStyle/>
        <a:p>
          <a:r>
            <a:rPr lang="zh-CN" sz="3200" b="1" dirty="0" smtClean="0">
              <a:latin typeface="楷体" panose="02010609060101010101" pitchFamily="49" charset="-122"/>
              <a:ea typeface="楷体" panose="02010609060101010101" pitchFamily="49" charset="-122"/>
            </a:rPr>
            <a:t>第三方机构的审计报告独立性较差，鉴证功能发挥有限，不能充分披露项目经费管理存在的问题</a:t>
          </a:r>
          <a:endParaRPr lang="zh-CN" altLang="en-US" sz="3200" b="1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5CD73292-C06A-4375-9545-DA309CB86450}" type="parTrans" cxnId="{4497B31B-309C-4F3E-8524-A0C79A07CC72}">
      <dgm:prSet/>
      <dgm:spPr/>
      <dgm:t>
        <a:bodyPr/>
        <a:lstStyle/>
        <a:p>
          <a:endParaRPr lang="zh-CN" altLang="en-US"/>
        </a:p>
      </dgm:t>
    </dgm:pt>
    <dgm:pt modelId="{F4FFC1CF-602B-4298-9C18-45CF72F46714}" type="sibTrans" cxnId="{4497B31B-309C-4F3E-8524-A0C79A07CC72}">
      <dgm:prSet/>
      <dgm:spPr/>
      <dgm:t>
        <a:bodyPr/>
        <a:lstStyle/>
        <a:p>
          <a:endParaRPr lang="zh-CN" altLang="en-US"/>
        </a:p>
      </dgm:t>
    </dgm:pt>
    <dgm:pt modelId="{829B4508-9EA2-4A59-BCF2-662405373E41}" type="pres">
      <dgm:prSet presAssocID="{69393F58-9172-429D-80D7-62DD5CB892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25D9836A-AE2B-4748-8115-2E3AF356B544}" type="pres">
      <dgm:prSet presAssocID="{8038E168-2F37-48CB-B046-96E513D506A6}" presName="parentText" presStyleLbl="node1" presStyleIdx="0" presStyleCnt="2" custScaleY="8327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63B17AF-9969-412E-89E3-844E2B078265}" type="pres">
      <dgm:prSet presAssocID="{8038E168-2F37-48CB-B046-96E513D506A6}" presName="childText" presStyleLbl="revTx" presStyleIdx="0" presStyleCnt="2" custLinFactNeighborX="441" custLinFactNeighborY="1233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EEF825A-6E50-4413-BB2B-8BB8F53949D4}" type="pres">
      <dgm:prSet presAssocID="{37264D31-142D-4BA7-B839-EF90756A932C}" presName="parentText" presStyleLbl="node1" presStyleIdx="1" presStyleCnt="2" custScaleY="77535" custLinFactNeighborY="1541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3AC5B7-AAC0-4B77-9135-ED5F642334A6}" type="pres">
      <dgm:prSet presAssocID="{37264D31-142D-4BA7-B839-EF90756A932C}" presName="childText" presStyleLbl="revTx" presStyleIdx="1" presStyleCnt="2" custLinFactNeighborX="-360" custLinFactNeighborY="2547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497B31B-309C-4F3E-8524-A0C79A07CC72}" srcId="{37264D31-142D-4BA7-B839-EF90756A932C}" destId="{95F54FC9-77A1-4077-9857-85126779F012}" srcOrd="0" destOrd="0" parTransId="{5CD73292-C06A-4375-9545-DA309CB86450}" sibTransId="{F4FFC1CF-602B-4298-9C18-45CF72F46714}"/>
    <dgm:cxn modelId="{331909AE-1814-4CEF-B828-9B5318B61AE1}" srcId="{69393F58-9172-429D-80D7-62DD5CB8921B}" destId="{8038E168-2F37-48CB-B046-96E513D506A6}" srcOrd="0" destOrd="0" parTransId="{D47F5275-91F1-4336-A3EF-BED0A92E8C26}" sibTransId="{6ABC2317-BA19-45FC-AEB5-1FDC54573EB0}"/>
    <dgm:cxn modelId="{4EB42C38-93B5-403B-B86D-531CA62CA71F}" type="presOf" srcId="{8038E168-2F37-48CB-B046-96E513D506A6}" destId="{25D9836A-AE2B-4748-8115-2E3AF356B544}" srcOrd="0" destOrd="0" presId="urn:microsoft.com/office/officeart/2005/8/layout/vList2#4"/>
    <dgm:cxn modelId="{3FDDEB55-C5CF-4824-83B0-EBE39431B6F7}" type="presOf" srcId="{69393F58-9172-429D-80D7-62DD5CB8921B}" destId="{829B4508-9EA2-4A59-BCF2-662405373E41}" srcOrd="0" destOrd="0" presId="urn:microsoft.com/office/officeart/2005/8/layout/vList2#4"/>
    <dgm:cxn modelId="{895F1E5E-2CAE-4D61-91E8-E25BBDD90231}" srcId="{69393F58-9172-429D-80D7-62DD5CB8921B}" destId="{37264D31-142D-4BA7-B839-EF90756A932C}" srcOrd="1" destOrd="0" parTransId="{A2EF663D-C4D4-48DA-84DB-B5EE704FD4B3}" sibTransId="{62E31861-F462-4361-98A5-8C15B1344FB2}"/>
    <dgm:cxn modelId="{5C65089E-9BA4-498C-B45A-E97A12EF241E}" type="presOf" srcId="{1851DB5E-7C07-4968-ABB3-A8DF20198324}" destId="{063B17AF-9969-412E-89E3-844E2B078265}" srcOrd="0" destOrd="0" presId="urn:microsoft.com/office/officeart/2005/8/layout/vList2#4"/>
    <dgm:cxn modelId="{B7E691B5-8C25-4F2A-B897-93FE062A4B6C}" srcId="{8038E168-2F37-48CB-B046-96E513D506A6}" destId="{1851DB5E-7C07-4968-ABB3-A8DF20198324}" srcOrd="0" destOrd="0" parTransId="{7BA65DB9-E767-4FA4-8F32-15652B7DB2E6}" sibTransId="{4AD83A2B-1E5D-44FB-A4A1-A25E4824DF90}"/>
    <dgm:cxn modelId="{77D1632E-AB05-4574-8A83-F04FDB45E1A9}" type="presOf" srcId="{37264D31-142D-4BA7-B839-EF90756A932C}" destId="{AEEF825A-6E50-4413-BB2B-8BB8F53949D4}" srcOrd="0" destOrd="0" presId="urn:microsoft.com/office/officeart/2005/8/layout/vList2#4"/>
    <dgm:cxn modelId="{36C8E821-325D-4D57-9A47-97F32F9D71D6}" type="presOf" srcId="{95F54FC9-77A1-4077-9857-85126779F012}" destId="{DA3AC5B7-AAC0-4B77-9135-ED5F642334A6}" srcOrd="0" destOrd="0" presId="urn:microsoft.com/office/officeart/2005/8/layout/vList2#4"/>
    <dgm:cxn modelId="{BF734CA0-C2DD-4FDF-95EA-4F6803901682}" type="presParOf" srcId="{829B4508-9EA2-4A59-BCF2-662405373E41}" destId="{25D9836A-AE2B-4748-8115-2E3AF356B544}" srcOrd="0" destOrd="0" presId="urn:microsoft.com/office/officeart/2005/8/layout/vList2#4"/>
    <dgm:cxn modelId="{71B4BDB0-F366-472E-B15B-A454285BD5BD}" type="presParOf" srcId="{829B4508-9EA2-4A59-BCF2-662405373E41}" destId="{063B17AF-9969-412E-89E3-844E2B078265}" srcOrd="1" destOrd="0" presId="urn:microsoft.com/office/officeart/2005/8/layout/vList2#4"/>
    <dgm:cxn modelId="{E730A14D-B4BA-42AE-8559-B71EA1A32E9B}" type="presParOf" srcId="{829B4508-9EA2-4A59-BCF2-662405373E41}" destId="{AEEF825A-6E50-4413-BB2B-8BB8F53949D4}" srcOrd="2" destOrd="0" presId="urn:microsoft.com/office/officeart/2005/8/layout/vList2#4"/>
    <dgm:cxn modelId="{4AE55AED-9BC3-4593-8A45-0920B04AC77B}" type="presParOf" srcId="{829B4508-9EA2-4A59-BCF2-662405373E41}" destId="{DA3AC5B7-AAC0-4B77-9135-ED5F642334A6}" srcOrd="3" destOrd="0" presId="urn:microsoft.com/office/officeart/2005/8/layout/vList2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56FAFB-96E1-4971-B6AB-DF186A656464}" type="doc">
      <dgm:prSet loTypeId="urn:microsoft.com/office/officeart/2005/8/layout/vList6" loCatId="list" qsTypeId="urn:microsoft.com/office/officeart/2005/8/quickstyle/simple3#1" qsCatId="simple" csTypeId="urn:microsoft.com/office/officeart/2005/8/colors/accent1_2#6" csCatId="accent1" phldr="1"/>
      <dgm:spPr/>
      <dgm:t>
        <a:bodyPr/>
        <a:lstStyle/>
        <a:p>
          <a:endParaRPr lang="zh-CN" altLang="en-US"/>
        </a:p>
      </dgm:t>
    </dgm:pt>
    <dgm:pt modelId="{3B87EDFF-9776-453C-911E-3B41F687EC70}">
      <dgm:prSet phldrT="[文本]"/>
      <dgm:spPr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zh-CN" altLang="en-US" dirty="0" smtClean="0">
              <a:latin typeface="楷体" panose="02010609060101010101" pitchFamily="49" charset="-122"/>
              <a:ea typeface="楷体" panose="02010609060101010101" pitchFamily="49" charset="-122"/>
            </a:rPr>
            <a:t>收回项目范围</a:t>
          </a:r>
          <a:endParaRPr lang="zh-CN" altLang="en-US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6EAE511A-7BC0-4231-8F91-86973DB8F219}" type="parTrans" cxnId="{E2922E24-0986-4475-B89A-1910A5E2C606}">
      <dgm:prSet/>
      <dgm:spPr/>
      <dgm:t>
        <a:bodyPr/>
        <a:lstStyle/>
        <a:p>
          <a:endParaRPr lang="zh-CN" altLang="en-US"/>
        </a:p>
      </dgm:t>
    </dgm:pt>
    <dgm:pt modelId="{E0922765-31C8-41C9-8AA4-73585EFBB456}" type="sibTrans" cxnId="{E2922E24-0986-4475-B89A-1910A5E2C606}">
      <dgm:prSet/>
      <dgm:spPr/>
      <dgm:t>
        <a:bodyPr/>
        <a:lstStyle/>
        <a:p>
          <a:endParaRPr lang="zh-CN" altLang="en-US"/>
        </a:p>
      </dgm:t>
    </dgm:pt>
    <dgm:pt modelId="{43B69739-DF4D-4724-A6E2-BAFE17E0E236}">
      <dgm:prSet phldrT="[文本]" custT="1"/>
      <dgm:spPr/>
      <dgm:t>
        <a:bodyPr/>
        <a:lstStyle/>
        <a:p>
          <a:r>
            <a:rPr lang="zh-CN" altLang="en-US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资助期限届满日为</a:t>
          </a:r>
          <a:r>
            <a: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2015.1.1-12.31</a:t>
          </a:r>
          <a:endParaRPr lang="zh-CN" altLang="en-US" sz="3200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A43BB750-449B-46A5-BF07-7EF36107FE2B}" type="parTrans" cxnId="{D5F65268-2B31-4209-8937-26AD13682B0F}">
      <dgm:prSet/>
      <dgm:spPr/>
      <dgm:t>
        <a:bodyPr/>
        <a:lstStyle/>
        <a:p>
          <a:endParaRPr lang="zh-CN" altLang="en-US"/>
        </a:p>
      </dgm:t>
    </dgm:pt>
    <dgm:pt modelId="{451B2E8D-752B-449B-8B83-ED27DF376A43}" type="sibTrans" cxnId="{D5F65268-2B31-4209-8937-26AD13682B0F}">
      <dgm:prSet/>
      <dgm:spPr/>
      <dgm:t>
        <a:bodyPr/>
        <a:lstStyle/>
        <a:p>
          <a:endParaRPr lang="zh-CN" altLang="en-US"/>
        </a:p>
      </dgm:t>
    </dgm:pt>
    <dgm:pt modelId="{8027E934-A09F-4846-94F5-94AFC04BF2C4}">
      <dgm:prSet phldrT="[文本]" custT="1"/>
      <dgm:spPr/>
      <dgm:t>
        <a:bodyPr/>
        <a:lstStyle/>
        <a:p>
          <a:r>
            <a: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2016</a:t>
          </a:r>
          <a:r>
            <a:rPr lang="zh-CN" altLang="en-US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年度准予结题</a:t>
          </a:r>
          <a:endParaRPr lang="zh-CN" altLang="en-US" sz="3200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E6AE5FFC-A864-4B84-941F-A6372EB469CF}" type="parTrans" cxnId="{DE0EDEF8-7275-46C3-9F1A-795DA7D21CBA}">
      <dgm:prSet/>
      <dgm:spPr/>
      <dgm:t>
        <a:bodyPr/>
        <a:lstStyle/>
        <a:p>
          <a:endParaRPr lang="zh-CN" altLang="en-US"/>
        </a:p>
      </dgm:t>
    </dgm:pt>
    <dgm:pt modelId="{383B404D-D4FE-4E3C-9F21-B13E54D28E09}" type="sibTrans" cxnId="{DE0EDEF8-7275-46C3-9F1A-795DA7D21CBA}">
      <dgm:prSet/>
      <dgm:spPr/>
      <dgm:t>
        <a:bodyPr/>
        <a:lstStyle/>
        <a:p>
          <a:endParaRPr lang="zh-CN" altLang="en-US"/>
        </a:p>
      </dgm:t>
    </dgm:pt>
    <dgm:pt modelId="{EE379CFA-B418-4D7E-80B7-90081DB0ECF8}">
      <dgm:prSet phldrT="[文本]"/>
      <dgm:spPr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zh-CN" altLang="en-US" dirty="0" smtClean="0">
              <a:latin typeface="楷体" panose="02010609060101010101" pitchFamily="49" charset="-122"/>
              <a:ea typeface="楷体" panose="02010609060101010101" pitchFamily="49" charset="-122"/>
            </a:rPr>
            <a:t>收回资金范围</a:t>
          </a:r>
          <a:endParaRPr lang="zh-CN" altLang="en-US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191A75FC-E91A-4F0C-AE91-B5F1F6CD9A03}" type="parTrans" cxnId="{5E23AEA6-BEB2-4DBA-B7B3-A26C33332A77}">
      <dgm:prSet/>
      <dgm:spPr/>
      <dgm:t>
        <a:bodyPr/>
        <a:lstStyle/>
        <a:p>
          <a:endParaRPr lang="zh-CN" altLang="en-US"/>
        </a:p>
      </dgm:t>
    </dgm:pt>
    <dgm:pt modelId="{FB5B5229-9618-448A-A5E3-BEBE7816098E}" type="sibTrans" cxnId="{5E23AEA6-BEB2-4DBA-B7B3-A26C33332A77}">
      <dgm:prSet/>
      <dgm:spPr/>
      <dgm:t>
        <a:bodyPr/>
        <a:lstStyle/>
        <a:p>
          <a:endParaRPr lang="zh-CN" altLang="en-US"/>
        </a:p>
      </dgm:t>
    </dgm:pt>
    <dgm:pt modelId="{4AE55C1D-C773-4868-80F7-6A0C7C361031}">
      <dgm:prSet phldrT="[文本]" custT="1"/>
      <dgm:spPr/>
      <dgm:t>
        <a:bodyPr/>
        <a:lstStyle/>
        <a:p>
          <a:r>
            <a:rPr lang="zh-CN" altLang="en-US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截至</a:t>
          </a:r>
          <a:r>
            <a: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2018</a:t>
          </a:r>
          <a:r>
            <a:rPr lang="zh-CN" altLang="en-US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年</a:t>
          </a:r>
          <a:r>
            <a: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12</a:t>
          </a:r>
          <a:r>
            <a:rPr lang="zh-CN" altLang="en-US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月</a:t>
          </a:r>
          <a:r>
            <a: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31</a:t>
          </a:r>
          <a:r>
            <a:rPr lang="zh-CN" altLang="en-US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日仍未使用的</a:t>
          </a:r>
          <a:r>
            <a: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2015</a:t>
          </a:r>
          <a:r>
            <a:rPr lang="zh-CN" altLang="en-US" sz="3200" dirty="0" smtClean="0">
              <a:latin typeface="楷体" panose="02010609060101010101" pitchFamily="49" charset="-122"/>
              <a:ea typeface="楷体" panose="02010609060101010101" pitchFamily="49" charset="-122"/>
            </a:rPr>
            <a:t>年度结题项目结余资金</a:t>
          </a:r>
          <a:endParaRPr lang="zh-CN" altLang="en-US" sz="3200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D6E396D0-B229-4906-B219-E33D92794FDD}" type="parTrans" cxnId="{F18E78B7-1536-4062-9836-676CEF9A1527}">
      <dgm:prSet/>
      <dgm:spPr/>
      <dgm:t>
        <a:bodyPr/>
        <a:lstStyle/>
        <a:p>
          <a:endParaRPr lang="zh-CN" altLang="en-US"/>
        </a:p>
      </dgm:t>
    </dgm:pt>
    <dgm:pt modelId="{98F805BC-6BCF-4946-B36F-33A2A1C6E674}" type="sibTrans" cxnId="{F18E78B7-1536-4062-9836-676CEF9A1527}">
      <dgm:prSet/>
      <dgm:spPr/>
      <dgm:t>
        <a:bodyPr/>
        <a:lstStyle/>
        <a:p>
          <a:endParaRPr lang="zh-CN" altLang="en-US"/>
        </a:p>
      </dgm:t>
    </dgm:pt>
    <dgm:pt modelId="{802089D5-805A-4CCF-A2F6-05F3FF16D46C}" type="pres">
      <dgm:prSet presAssocID="{4956FAFB-96E1-4971-B6AB-DF186A65646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A4665BF7-9629-4EC2-A51C-7596A8B07EC3}" type="pres">
      <dgm:prSet presAssocID="{3B87EDFF-9776-453C-911E-3B41F687EC70}" presName="linNode" presStyleCnt="0"/>
      <dgm:spPr/>
    </dgm:pt>
    <dgm:pt modelId="{D04E451D-6BE4-4648-B667-787DB71680D5}" type="pres">
      <dgm:prSet presAssocID="{3B87EDFF-9776-453C-911E-3B41F687EC70}" presName="parentShp" presStyleLbl="node1" presStyleIdx="0" presStyleCnt="2" custScaleX="75756" custScaleY="7533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zh-CN" altLang="en-US"/>
        </a:p>
      </dgm:t>
    </dgm:pt>
    <dgm:pt modelId="{E99AB44D-28F3-4DB4-9CD2-CE2223BE7EC8}" type="pres">
      <dgm:prSet presAssocID="{3B87EDFF-9776-453C-911E-3B41F687EC70}" presName="childShp" presStyleLbl="bgAccFollowNode1" presStyleIdx="0" presStyleCnt="2" custScaleX="108081" custScaleY="60627" custLinFactNeighborX="-10139" custLinFactNeighborY="-3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8933A70B-266A-4CD3-B633-D45FBFA37CD4}" type="pres">
      <dgm:prSet presAssocID="{E0922765-31C8-41C9-8AA4-73585EFBB456}" presName="spacing" presStyleCnt="0"/>
      <dgm:spPr/>
    </dgm:pt>
    <dgm:pt modelId="{3057371E-9F23-49B7-8F6A-1FBBC9BBD497}" type="pres">
      <dgm:prSet presAssocID="{EE379CFA-B418-4D7E-80B7-90081DB0ECF8}" presName="linNode" presStyleCnt="0"/>
      <dgm:spPr/>
    </dgm:pt>
    <dgm:pt modelId="{F2A8A0D7-15B9-4A02-BD65-27579507E445}" type="pres">
      <dgm:prSet presAssocID="{EE379CFA-B418-4D7E-80B7-90081DB0ECF8}" presName="parentShp" presStyleLbl="node1" presStyleIdx="1" presStyleCnt="2" custScaleX="84804" custScaleY="7293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zh-CN" altLang="en-US"/>
        </a:p>
      </dgm:t>
    </dgm:pt>
    <dgm:pt modelId="{CFA1E83E-D136-4FD5-B0B3-3B10FED55475}" type="pres">
      <dgm:prSet presAssocID="{EE379CFA-B418-4D7E-80B7-90081DB0ECF8}" presName="childShp" presStyleLbl="bgAccFollowNode1" presStyleIdx="1" presStyleCnt="2" custScaleY="61807" custLinFactNeighborX="-11632" custLinFactNeighborY="-111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E2922E24-0986-4475-B89A-1910A5E2C606}" srcId="{4956FAFB-96E1-4971-B6AB-DF186A656464}" destId="{3B87EDFF-9776-453C-911E-3B41F687EC70}" srcOrd="0" destOrd="0" parTransId="{6EAE511A-7BC0-4231-8F91-86973DB8F219}" sibTransId="{E0922765-31C8-41C9-8AA4-73585EFBB456}"/>
    <dgm:cxn modelId="{F18E78B7-1536-4062-9836-676CEF9A1527}" srcId="{EE379CFA-B418-4D7E-80B7-90081DB0ECF8}" destId="{4AE55C1D-C773-4868-80F7-6A0C7C361031}" srcOrd="0" destOrd="0" parTransId="{D6E396D0-B229-4906-B219-E33D92794FDD}" sibTransId="{98F805BC-6BCF-4946-B36F-33A2A1C6E674}"/>
    <dgm:cxn modelId="{5DF49CFC-B33A-4F43-AAB1-BE1D10C881A3}" type="presOf" srcId="{3B87EDFF-9776-453C-911E-3B41F687EC70}" destId="{D04E451D-6BE4-4648-B667-787DB71680D5}" srcOrd="0" destOrd="0" presId="urn:microsoft.com/office/officeart/2005/8/layout/vList6"/>
    <dgm:cxn modelId="{4453C58D-2D28-455C-9FDC-52C84053716E}" type="presOf" srcId="{EE379CFA-B418-4D7E-80B7-90081DB0ECF8}" destId="{F2A8A0D7-15B9-4A02-BD65-27579507E445}" srcOrd="0" destOrd="0" presId="urn:microsoft.com/office/officeart/2005/8/layout/vList6"/>
    <dgm:cxn modelId="{99D3D23F-CDE7-4A15-A57C-537931BDEA24}" type="presOf" srcId="{43B69739-DF4D-4724-A6E2-BAFE17E0E236}" destId="{E99AB44D-28F3-4DB4-9CD2-CE2223BE7EC8}" srcOrd="0" destOrd="0" presId="urn:microsoft.com/office/officeart/2005/8/layout/vList6"/>
    <dgm:cxn modelId="{D5F65268-2B31-4209-8937-26AD13682B0F}" srcId="{3B87EDFF-9776-453C-911E-3B41F687EC70}" destId="{43B69739-DF4D-4724-A6E2-BAFE17E0E236}" srcOrd="0" destOrd="0" parTransId="{A43BB750-449B-46A5-BF07-7EF36107FE2B}" sibTransId="{451B2E8D-752B-449B-8B83-ED27DF376A43}"/>
    <dgm:cxn modelId="{DE0EDEF8-7275-46C3-9F1A-795DA7D21CBA}" srcId="{3B87EDFF-9776-453C-911E-3B41F687EC70}" destId="{8027E934-A09F-4846-94F5-94AFC04BF2C4}" srcOrd="1" destOrd="0" parTransId="{E6AE5FFC-A864-4B84-941F-A6372EB469CF}" sibTransId="{383B404D-D4FE-4E3C-9F21-B13E54D28E09}"/>
    <dgm:cxn modelId="{83EC00E1-6676-4593-A0F1-280D630E76B9}" type="presOf" srcId="{8027E934-A09F-4846-94F5-94AFC04BF2C4}" destId="{E99AB44D-28F3-4DB4-9CD2-CE2223BE7EC8}" srcOrd="0" destOrd="1" presId="urn:microsoft.com/office/officeart/2005/8/layout/vList6"/>
    <dgm:cxn modelId="{5E23AEA6-BEB2-4DBA-B7B3-A26C33332A77}" srcId="{4956FAFB-96E1-4971-B6AB-DF186A656464}" destId="{EE379CFA-B418-4D7E-80B7-90081DB0ECF8}" srcOrd="1" destOrd="0" parTransId="{191A75FC-E91A-4F0C-AE91-B5F1F6CD9A03}" sibTransId="{FB5B5229-9618-448A-A5E3-BEBE7816098E}"/>
    <dgm:cxn modelId="{53C8915B-636F-45C7-B8BE-D2DAB251F58A}" type="presOf" srcId="{4956FAFB-96E1-4971-B6AB-DF186A656464}" destId="{802089D5-805A-4CCF-A2F6-05F3FF16D46C}" srcOrd="0" destOrd="0" presId="urn:microsoft.com/office/officeart/2005/8/layout/vList6"/>
    <dgm:cxn modelId="{7E40A4B2-D4DD-4698-B504-1F3036AB52F1}" type="presOf" srcId="{4AE55C1D-C773-4868-80F7-6A0C7C361031}" destId="{CFA1E83E-D136-4FD5-B0B3-3B10FED55475}" srcOrd="0" destOrd="0" presId="urn:microsoft.com/office/officeart/2005/8/layout/vList6"/>
    <dgm:cxn modelId="{E6674190-E860-4AC9-BB5D-CDDF94BB5510}" type="presParOf" srcId="{802089D5-805A-4CCF-A2F6-05F3FF16D46C}" destId="{A4665BF7-9629-4EC2-A51C-7596A8B07EC3}" srcOrd="0" destOrd="0" presId="urn:microsoft.com/office/officeart/2005/8/layout/vList6"/>
    <dgm:cxn modelId="{D02E8371-3C47-4C8E-BB14-C6EE06B66B0D}" type="presParOf" srcId="{A4665BF7-9629-4EC2-A51C-7596A8B07EC3}" destId="{D04E451D-6BE4-4648-B667-787DB71680D5}" srcOrd="0" destOrd="0" presId="urn:microsoft.com/office/officeart/2005/8/layout/vList6"/>
    <dgm:cxn modelId="{B10F2EC5-82AD-431C-81EC-D1DD068CADEA}" type="presParOf" srcId="{A4665BF7-9629-4EC2-A51C-7596A8B07EC3}" destId="{E99AB44D-28F3-4DB4-9CD2-CE2223BE7EC8}" srcOrd="1" destOrd="0" presId="urn:microsoft.com/office/officeart/2005/8/layout/vList6"/>
    <dgm:cxn modelId="{AE041A70-F2CF-45CC-B3C1-D1BE556B60AB}" type="presParOf" srcId="{802089D5-805A-4CCF-A2F6-05F3FF16D46C}" destId="{8933A70B-266A-4CD3-B633-D45FBFA37CD4}" srcOrd="1" destOrd="0" presId="urn:microsoft.com/office/officeart/2005/8/layout/vList6"/>
    <dgm:cxn modelId="{7555B767-3BD7-4DF0-A147-0F8EF6945A4D}" type="presParOf" srcId="{802089D5-805A-4CCF-A2F6-05F3FF16D46C}" destId="{3057371E-9F23-49B7-8F6A-1FBBC9BBD497}" srcOrd="2" destOrd="0" presId="urn:microsoft.com/office/officeart/2005/8/layout/vList6"/>
    <dgm:cxn modelId="{3063F0DC-CE05-434D-825B-34C53A2F9FC1}" type="presParOf" srcId="{3057371E-9F23-49B7-8F6A-1FBBC9BBD497}" destId="{F2A8A0D7-15B9-4A02-BD65-27579507E445}" srcOrd="0" destOrd="0" presId="urn:microsoft.com/office/officeart/2005/8/layout/vList6"/>
    <dgm:cxn modelId="{AD53A3FA-A94C-4EAB-BE42-4D47DEA1368D}" type="presParOf" srcId="{3057371E-9F23-49B7-8F6A-1FBBC9BBD497}" destId="{CFA1E83E-D136-4FD5-B0B3-3B10FED5547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3F76712-AAE3-43F4-8E5F-CF7BCA0365A2}" type="doc">
      <dgm:prSet loTypeId="urn:microsoft.com/office/officeart/2005/8/layout/vList2#5" loCatId="list" qsTypeId="urn:microsoft.com/office/officeart/2005/8/quickstyle/simple3#2" qsCatId="simple" csTypeId="urn:microsoft.com/office/officeart/2005/8/colors/accent1_2#7" csCatId="accent1" phldr="1"/>
      <dgm:spPr/>
      <dgm:t>
        <a:bodyPr/>
        <a:lstStyle/>
        <a:p>
          <a:endParaRPr lang="zh-CN" altLang="en-US"/>
        </a:p>
      </dgm:t>
    </dgm:pt>
    <dgm:pt modelId="{1D2F1496-5033-4BE1-96EA-94ADC27A9C0D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要切实履行依托单位资金管理</a:t>
          </a:r>
          <a:r>
            <a:rPr lang="zh-CN" altLang="en-US" b="1" dirty="0" smtClean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rPr>
            <a:t>主体责任</a:t>
          </a:r>
          <a:endParaRPr lang="zh-CN" altLang="en-US" dirty="0">
            <a:solidFill>
              <a:srgbClr val="C00000"/>
            </a:solidFill>
          </a:endParaRPr>
        </a:p>
      </dgm:t>
    </dgm:pt>
    <dgm:pt modelId="{5C982F3E-55BB-4758-AC6E-F00BC31613FC}" type="parTrans" cxnId="{B8087FDC-D6B5-4B81-BD5E-AE0B1E0518F9}">
      <dgm:prSet/>
      <dgm:spPr/>
      <dgm:t>
        <a:bodyPr/>
        <a:lstStyle/>
        <a:p>
          <a:endParaRPr lang="zh-CN" altLang="en-US"/>
        </a:p>
      </dgm:t>
    </dgm:pt>
    <dgm:pt modelId="{641F2E85-A7FB-45AB-B917-52EF24D10D7D}" type="sibTrans" cxnId="{B8087FDC-D6B5-4B81-BD5E-AE0B1E0518F9}">
      <dgm:prSet/>
      <dgm:spPr/>
      <dgm:t>
        <a:bodyPr/>
        <a:lstStyle/>
        <a:p>
          <a:endParaRPr lang="zh-CN" altLang="en-US"/>
        </a:p>
      </dgm:t>
    </dgm:pt>
    <dgm:pt modelId="{43A8AAEC-DF02-464E-9FD5-A946C2EB6104}">
      <dgm:prSet phldrT="[文本]"/>
      <dgm:spPr/>
      <dgm:t>
        <a:bodyPr/>
        <a:lstStyle/>
        <a:p>
          <a:r>
            <a:rPr lang="zh-CN" altLang="en-US" b="1" dirty="0" smtClean="0"/>
            <a:t>明确经费调整权责关系</a:t>
          </a:r>
          <a:endParaRPr lang="zh-CN" altLang="en-US" b="1" dirty="0"/>
        </a:p>
      </dgm:t>
    </dgm:pt>
    <dgm:pt modelId="{1308316C-6E2C-420F-B626-19513A815225}" type="parTrans" cxnId="{808448E1-160A-4140-9A64-B56D8F49F328}">
      <dgm:prSet/>
      <dgm:spPr/>
      <dgm:t>
        <a:bodyPr/>
        <a:lstStyle/>
        <a:p>
          <a:endParaRPr lang="zh-CN" altLang="en-US"/>
        </a:p>
      </dgm:t>
    </dgm:pt>
    <dgm:pt modelId="{FE89F7AD-FBDD-45C5-A84A-978743B76CB4}" type="sibTrans" cxnId="{808448E1-160A-4140-9A64-B56D8F49F328}">
      <dgm:prSet/>
      <dgm:spPr/>
      <dgm:t>
        <a:bodyPr/>
        <a:lstStyle/>
        <a:p>
          <a:endParaRPr lang="zh-CN" altLang="en-US"/>
        </a:p>
      </dgm:t>
    </dgm:pt>
    <dgm:pt modelId="{CEE80DC7-0F83-4C23-AC21-FFDA106130FC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要加大对资金管理规定的</a:t>
          </a:r>
          <a:r>
            <a:rPr lang="zh-CN" altLang="en-US" b="1" dirty="0" smtClean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rPr>
            <a:t>培训力度</a:t>
          </a:r>
          <a:endParaRPr lang="zh-CN" altLang="en-US" b="1" dirty="0">
            <a:solidFill>
              <a:srgbClr val="C00000"/>
            </a:solidFill>
          </a:endParaRPr>
        </a:p>
      </dgm:t>
    </dgm:pt>
    <dgm:pt modelId="{6DBC957D-CCD0-4DF8-B936-0F7A6E980FEE}" type="parTrans" cxnId="{1C59BEE9-1972-495C-B075-009AF9E38F82}">
      <dgm:prSet/>
      <dgm:spPr/>
      <dgm:t>
        <a:bodyPr/>
        <a:lstStyle/>
        <a:p>
          <a:endParaRPr lang="zh-CN" altLang="en-US"/>
        </a:p>
      </dgm:t>
    </dgm:pt>
    <dgm:pt modelId="{0AF5C12F-C692-487F-8D24-B6DE399A3DF2}" type="sibTrans" cxnId="{1C59BEE9-1972-495C-B075-009AF9E38F82}">
      <dgm:prSet/>
      <dgm:spPr/>
      <dgm:t>
        <a:bodyPr/>
        <a:lstStyle/>
        <a:p>
          <a:endParaRPr lang="zh-CN" altLang="en-US"/>
        </a:p>
      </dgm:t>
    </dgm:pt>
    <dgm:pt modelId="{BEF1E577-C6D9-4552-9C79-6743538D01CC}">
      <dgm:prSet phldrT="[文本]"/>
      <dgm:spPr/>
      <dgm:t>
        <a:bodyPr/>
        <a:lstStyle/>
        <a:p>
          <a:r>
            <a:rPr lang="zh-CN" altLang="en-US" b="1" dirty="0" smtClean="0"/>
            <a:t>基金资金管理办法是否通知培训到位</a:t>
          </a:r>
          <a:endParaRPr lang="zh-CN" altLang="en-US" b="1" dirty="0"/>
        </a:p>
      </dgm:t>
    </dgm:pt>
    <dgm:pt modelId="{8C8CBB66-0F7E-4091-AAAE-EB33E9C1F6B8}" type="parTrans" cxnId="{0A9B8611-5BC8-48E7-A8EC-8948118A0489}">
      <dgm:prSet/>
      <dgm:spPr/>
      <dgm:t>
        <a:bodyPr/>
        <a:lstStyle/>
        <a:p>
          <a:endParaRPr lang="zh-CN" altLang="en-US"/>
        </a:p>
      </dgm:t>
    </dgm:pt>
    <dgm:pt modelId="{5CE5E0D8-7883-4447-875B-23765F315037}" type="sibTrans" cxnId="{0A9B8611-5BC8-48E7-A8EC-8948118A0489}">
      <dgm:prSet/>
      <dgm:spPr/>
      <dgm:t>
        <a:bodyPr/>
        <a:lstStyle/>
        <a:p>
          <a:endParaRPr lang="zh-CN" altLang="en-US"/>
        </a:p>
      </dgm:t>
    </dgm:pt>
    <dgm:pt modelId="{FB293357-7DB1-4732-8004-47ED02616B20}">
      <dgm:prSet phldrT="[文本]"/>
      <dgm:spPr/>
      <dgm:t>
        <a:bodyPr/>
        <a:lstStyle/>
        <a:p>
          <a:r>
            <a: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</a:rPr>
            <a:t>要加快建立健全</a:t>
          </a:r>
          <a:r>
            <a:rPr lang="zh-CN" altLang="en-US" b="1" dirty="0" smtClean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rPr>
            <a:t>财务助理制度</a:t>
          </a:r>
          <a:endParaRPr lang="zh-CN" altLang="en-US" b="1" dirty="0">
            <a:solidFill>
              <a:srgbClr val="C00000"/>
            </a:solidFill>
          </a:endParaRPr>
        </a:p>
      </dgm:t>
    </dgm:pt>
    <dgm:pt modelId="{9E93B022-CEE6-4332-A655-A4199B90C733}" type="parTrans" cxnId="{80B29579-7F75-439A-820F-E10BAE1608B7}">
      <dgm:prSet/>
      <dgm:spPr/>
      <dgm:t>
        <a:bodyPr/>
        <a:lstStyle/>
        <a:p>
          <a:endParaRPr lang="zh-CN" altLang="en-US"/>
        </a:p>
      </dgm:t>
    </dgm:pt>
    <dgm:pt modelId="{6C0E4883-EF19-49FD-92BA-91ACE2B988AC}" type="sibTrans" cxnId="{80B29579-7F75-439A-820F-E10BAE1608B7}">
      <dgm:prSet/>
      <dgm:spPr/>
      <dgm:t>
        <a:bodyPr/>
        <a:lstStyle/>
        <a:p>
          <a:endParaRPr lang="zh-CN" altLang="en-US"/>
        </a:p>
      </dgm:t>
    </dgm:pt>
    <dgm:pt modelId="{E2056775-4001-45E6-A0FB-6D9615CDD722}">
      <dgm:prSet phldrT="[文本]"/>
      <dgm:spPr/>
      <dgm:t>
        <a:bodyPr/>
        <a:lstStyle/>
        <a:p>
          <a:r>
            <a:rPr lang="zh-CN" altLang="en-US" b="1" dirty="0" smtClean="0"/>
            <a:t>对成本补偿项目完善第三方审计工作</a:t>
          </a:r>
          <a:endParaRPr lang="zh-CN" altLang="en-US" b="1" dirty="0"/>
        </a:p>
      </dgm:t>
    </dgm:pt>
    <dgm:pt modelId="{7E9E77CE-F1FA-4CF1-8923-2DF56B3E6FC1}" type="parTrans" cxnId="{0C0386BA-B601-4DA6-9063-860C689AF80C}">
      <dgm:prSet/>
      <dgm:spPr/>
      <dgm:t>
        <a:bodyPr/>
        <a:lstStyle/>
        <a:p>
          <a:endParaRPr lang="zh-CN" altLang="en-US"/>
        </a:p>
      </dgm:t>
    </dgm:pt>
    <dgm:pt modelId="{25355AAB-F4D4-423A-A453-27825AB300C3}" type="sibTrans" cxnId="{0C0386BA-B601-4DA6-9063-860C689AF80C}">
      <dgm:prSet/>
      <dgm:spPr/>
      <dgm:t>
        <a:bodyPr/>
        <a:lstStyle/>
        <a:p>
          <a:endParaRPr lang="zh-CN" altLang="en-US"/>
        </a:p>
      </dgm:t>
    </dgm:pt>
    <dgm:pt modelId="{6986BBDE-E371-4517-BB92-80D046508818}">
      <dgm:prSet phldrT="[文本]"/>
      <dgm:spPr/>
      <dgm:t>
        <a:bodyPr/>
        <a:lstStyle/>
        <a:p>
          <a:r>
            <a:rPr lang="zh-CN" altLang="en-US" b="1" dirty="0" smtClean="0"/>
            <a:t>出台违规处理办法等</a:t>
          </a:r>
          <a:endParaRPr lang="zh-CN" altLang="en-US" b="1" dirty="0"/>
        </a:p>
      </dgm:t>
    </dgm:pt>
    <dgm:pt modelId="{745D4A43-3E67-42BE-AAEE-1CF4489F281D}" type="parTrans" cxnId="{78312113-12E2-4983-A780-4E22A11D2212}">
      <dgm:prSet/>
      <dgm:spPr/>
      <dgm:t>
        <a:bodyPr/>
        <a:lstStyle/>
        <a:p>
          <a:endParaRPr lang="zh-CN" altLang="en-US"/>
        </a:p>
      </dgm:t>
    </dgm:pt>
    <dgm:pt modelId="{DE14F8D5-FD94-4102-9126-95BA753B7F3F}" type="sibTrans" cxnId="{78312113-12E2-4983-A780-4E22A11D2212}">
      <dgm:prSet/>
      <dgm:spPr/>
      <dgm:t>
        <a:bodyPr/>
        <a:lstStyle/>
        <a:p>
          <a:endParaRPr lang="zh-CN" altLang="en-US"/>
        </a:p>
      </dgm:t>
    </dgm:pt>
    <dgm:pt modelId="{EF67A837-3A75-4711-AA38-4154BC97E697}">
      <dgm:prSet phldrT="[文本]"/>
      <dgm:spPr/>
      <dgm:t>
        <a:bodyPr/>
        <a:lstStyle/>
        <a:p>
          <a:r>
            <a:rPr lang="en-US" altLang="zh-CN" b="1" dirty="0" smtClean="0"/>
            <a:t>…………</a:t>
          </a:r>
          <a:endParaRPr lang="zh-CN" altLang="en-US" b="1" dirty="0"/>
        </a:p>
      </dgm:t>
    </dgm:pt>
    <dgm:pt modelId="{51B40249-798F-4104-A70B-C58AE23D133C}" type="parTrans" cxnId="{479D9982-EE13-4557-BD53-8C25AF3D6993}">
      <dgm:prSet/>
      <dgm:spPr/>
      <dgm:t>
        <a:bodyPr/>
        <a:lstStyle/>
        <a:p>
          <a:endParaRPr lang="zh-CN" altLang="en-US"/>
        </a:p>
      </dgm:t>
    </dgm:pt>
    <dgm:pt modelId="{873F7272-0AC1-4BCC-99A7-50A3CFA3A5E6}" type="sibTrans" cxnId="{479D9982-EE13-4557-BD53-8C25AF3D6993}">
      <dgm:prSet/>
      <dgm:spPr/>
      <dgm:t>
        <a:bodyPr/>
        <a:lstStyle/>
        <a:p>
          <a:endParaRPr lang="zh-CN" altLang="en-US"/>
        </a:p>
      </dgm:t>
    </dgm:pt>
    <dgm:pt modelId="{9DC553DC-1B16-465E-B441-88CC4DE448A3}">
      <dgm:prSet phldrT="[文本]"/>
      <dgm:spPr/>
      <dgm:t>
        <a:bodyPr/>
        <a:lstStyle/>
        <a:p>
          <a:r>
            <a:rPr lang="zh-CN" altLang="en-US" b="1" dirty="0" smtClean="0"/>
            <a:t>新规定、新要求是否得到有效执行</a:t>
          </a:r>
          <a:endParaRPr lang="zh-CN" altLang="en-US" b="1" dirty="0"/>
        </a:p>
      </dgm:t>
    </dgm:pt>
    <dgm:pt modelId="{615CCBA2-8561-4516-88E0-B12E35AC91F7}" type="parTrans" cxnId="{C7C6C9AF-B5E5-4B83-805E-FFCA68E022C5}">
      <dgm:prSet/>
      <dgm:spPr/>
      <dgm:t>
        <a:bodyPr/>
        <a:lstStyle/>
        <a:p>
          <a:endParaRPr lang="zh-CN" altLang="en-US"/>
        </a:p>
      </dgm:t>
    </dgm:pt>
    <dgm:pt modelId="{32244DC6-6B3B-41AC-AC8D-59CBC19C1571}" type="sibTrans" cxnId="{C7C6C9AF-B5E5-4B83-805E-FFCA68E022C5}">
      <dgm:prSet/>
      <dgm:spPr/>
      <dgm:t>
        <a:bodyPr/>
        <a:lstStyle/>
        <a:p>
          <a:endParaRPr lang="zh-CN" altLang="en-US"/>
        </a:p>
      </dgm:t>
    </dgm:pt>
    <dgm:pt modelId="{2FA78FDC-32C1-4609-8A45-9799B56333D9}" type="pres">
      <dgm:prSet presAssocID="{B3F76712-AAE3-43F4-8E5F-CF7BCA0365A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313AB50-E771-4EF3-82A2-45A81AC74925}" type="pres">
      <dgm:prSet presAssocID="{1D2F1496-5033-4BE1-96EA-94ADC27A9C0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53D7BCC-7F47-47D6-A7E2-CBD140494A01}" type="pres">
      <dgm:prSet presAssocID="{1D2F1496-5033-4BE1-96EA-94ADC27A9C0D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682F651-2A10-4189-812E-882A530FCBA7}" type="pres">
      <dgm:prSet presAssocID="{CEE80DC7-0F83-4C23-AC21-FFDA106130F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2164BD5-EB33-4A3E-8EE0-D94E7EEFA0C0}" type="pres">
      <dgm:prSet presAssocID="{CEE80DC7-0F83-4C23-AC21-FFDA106130F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103BD0E-3295-433F-A959-F0BF65CDBEDF}" type="pres">
      <dgm:prSet presAssocID="{FB293357-7DB1-4732-8004-47ED02616B2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087B5CF-AC0D-4057-BA51-8725082696AF}" type="presOf" srcId="{43A8AAEC-DF02-464E-9FD5-A946C2EB6104}" destId="{953D7BCC-7F47-47D6-A7E2-CBD140494A01}" srcOrd="0" destOrd="0" presId="urn:microsoft.com/office/officeart/2005/8/layout/vList2#5"/>
    <dgm:cxn modelId="{47AFF28D-747C-4030-830C-90BA53E2D282}" type="presOf" srcId="{1D2F1496-5033-4BE1-96EA-94ADC27A9C0D}" destId="{8313AB50-E771-4EF3-82A2-45A81AC74925}" srcOrd="0" destOrd="0" presId="urn:microsoft.com/office/officeart/2005/8/layout/vList2#5"/>
    <dgm:cxn modelId="{C7C6C9AF-B5E5-4B83-805E-FFCA68E022C5}" srcId="{CEE80DC7-0F83-4C23-AC21-FFDA106130FC}" destId="{9DC553DC-1B16-465E-B441-88CC4DE448A3}" srcOrd="1" destOrd="0" parTransId="{615CCBA2-8561-4516-88E0-B12E35AC91F7}" sibTransId="{32244DC6-6B3B-41AC-AC8D-59CBC19C1571}"/>
    <dgm:cxn modelId="{0C0386BA-B601-4DA6-9063-860C689AF80C}" srcId="{1D2F1496-5033-4BE1-96EA-94ADC27A9C0D}" destId="{E2056775-4001-45E6-A0FB-6D9615CDD722}" srcOrd="1" destOrd="0" parTransId="{7E9E77CE-F1FA-4CF1-8923-2DF56B3E6FC1}" sibTransId="{25355AAB-F4D4-423A-A453-27825AB300C3}"/>
    <dgm:cxn modelId="{78312113-12E2-4983-A780-4E22A11D2212}" srcId="{1D2F1496-5033-4BE1-96EA-94ADC27A9C0D}" destId="{6986BBDE-E371-4517-BB92-80D046508818}" srcOrd="2" destOrd="0" parTransId="{745D4A43-3E67-42BE-AAEE-1CF4489F281D}" sibTransId="{DE14F8D5-FD94-4102-9126-95BA753B7F3F}"/>
    <dgm:cxn modelId="{94DFA952-3B7D-45F0-82F9-09FDA74060E9}" type="presOf" srcId="{E2056775-4001-45E6-A0FB-6D9615CDD722}" destId="{953D7BCC-7F47-47D6-A7E2-CBD140494A01}" srcOrd="0" destOrd="1" presId="urn:microsoft.com/office/officeart/2005/8/layout/vList2#5"/>
    <dgm:cxn modelId="{479D9982-EE13-4557-BD53-8C25AF3D6993}" srcId="{1D2F1496-5033-4BE1-96EA-94ADC27A9C0D}" destId="{EF67A837-3A75-4711-AA38-4154BC97E697}" srcOrd="3" destOrd="0" parTransId="{51B40249-798F-4104-A70B-C58AE23D133C}" sibTransId="{873F7272-0AC1-4BCC-99A7-50A3CFA3A5E6}"/>
    <dgm:cxn modelId="{808448E1-160A-4140-9A64-B56D8F49F328}" srcId="{1D2F1496-5033-4BE1-96EA-94ADC27A9C0D}" destId="{43A8AAEC-DF02-464E-9FD5-A946C2EB6104}" srcOrd="0" destOrd="0" parTransId="{1308316C-6E2C-420F-B626-19513A815225}" sibTransId="{FE89F7AD-FBDD-45C5-A84A-978743B76CB4}"/>
    <dgm:cxn modelId="{38514870-46CD-42C4-8694-96DC9357DC5B}" type="presOf" srcId="{EF67A837-3A75-4711-AA38-4154BC97E697}" destId="{953D7BCC-7F47-47D6-A7E2-CBD140494A01}" srcOrd="0" destOrd="3" presId="urn:microsoft.com/office/officeart/2005/8/layout/vList2#5"/>
    <dgm:cxn modelId="{37968072-C059-4461-9AC4-9E53BC8DD475}" type="presOf" srcId="{B3F76712-AAE3-43F4-8E5F-CF7BCA0365A2}" destId="{2FA78FDC-32C1-4609-8A45-9799B56333D9}" srcOrd="0" destOrd="0" presId="urn:microsoft.com/office/officeart/2005/8/layout/vList2#5"/>
    <dgm:cxn modelId="{7B9CB70D-884E-4FEE-A6B6-F8E0795912E9}" type="presOf" srcId="{6986BBDE-E371-4517-BB92-80D046508818}" destId="{953D7BCC-7F47-47D6-A7E2-CBD140494A01}" srcOrd="0" destOrd="2" presId="urn:microsoft.com/office/officeart/2005/8/layout/vList2#5"/>
    <dgm:cxn modelId="{A86677A7-9921-4678-B560-1F6C96E995C7}" type="presOf" srcId="{9DC553DC-1B16-465E-B441-88CC4DE448A3}" destId="{02164BD5-EB33-4A3E-8EE0-D94E7EEFA0C0}" srcOrd="0" destOrd="1" presId="urn:microsoft.com/office/officeart/2005/8/layout/vList2#5"/>
    <dgm:cxn modelId="{4BFC3FD8-CB3A-4CCE-839B-2E90EEAE9F56}" type="presOf" srcId="{FB293357-7DB1-4732-8004-47ED02616B20}" destId="{2103BD0E-3295-433F-A959-F0BF65CDBEDF}" srcOrd="0" destOrd="0" presId="urn:microsoft.com/office/officeart/2005/8/layout/vList2#5"/>
    <dgm:cxn modelId="{80B29579-7F75-439A-820F-E10BAE1608B7}" srcId="{B3F76712-AAE3-43F4-8E5F-CF7BCA0365A2}" destId="{FB293357-7DB1-4732-8004-47ED02616B20}" srcOrd="2" destOrd="0" parTransId="{9E93B022-CEE6-4332-A655-A4199B90C733}" sibTransId="{6C0E4883-EF19-49FD-92BA-91ACE2B988AC}"/>
    <dgm:cxn modelId="{1C59BEE9-1972-495C-B075-009AF9E38F82}" srcId="{B3F76712-AAE3-43F4-8E5F-CF7BCA0365A2}" destId="{CEE80DC7-0F83-4C23-AC21-FFDA106130FC}" srcOrd="1" destOrd="0" parTransId="{6DBC957D-CCD0-4DF8-B936-0F7A6E980FEE}" sibTransId="{0AF5C12F-C692-487F-8D24-B6DE399A3DF2}"/>
    <dgm:cxn modelId="{1E405F20-177F-46D3-9C93-518A6ECDCDB0}" type="presOf" srcId="{BEF1E577-C6D9-4552-9C79-6743538D01CC}" destId="{02164BD5-EB33-4A3E-8EE0-D94E7EEFA0C0}" srcOrd="0" destOrd="0" presId="urn:microsoft.com/office/officeart/2005/8/layout/vList2#5"/>
    <dgm:cxn modelId="{0A9B8611-5BC8-48E7-A8EC-8948118A0489}" srcId="{CEE80DC7-0F83-4C23-AC21-FFDA106130FC}" destId="{BEF1E577-C6D9-4552-9C79-6743538D01CC}" srcOrd="0" destOrd="0" parTransId="{8C8CBB66-0F7E-4091-AAAE-EB33E9C1F6B8}" sibTransId="{5CE5E0D8-7883-4447-875B-23765F315037}"/>
    <dgm:cxn modelId="{B8087FDC-D6B5-4B81-BD5E-AE0B1E0518F9}" srcId="{B3F76712-AAE3-43F4-8E5F-CF7BCA0365A2}" destId="{1D2F1496-5033-4BE1-96EA-94ADC27A9C0D}" srcOrd="0" destOrd="0" parTransId="{5C982F3E-55BB-4758-AC6E-F00BC31613FC}" sibTransId="{641F2E85-A7FB-45AB-B917-52EF24D10D7D}"/>
    <dgm:cxn modelId="{D11D470A-43DC-4435-9BD5-86267B9AA7CE}" type="presOf" srcId="{CEE80DC7-0F83-4C23-AC21-FFDA106130FC}" destId="{0682F651-2A10-4189-812E-882A530FCBA7}" srcOrd="0" destOrd="0" presId="urn:microsoft.com/office/officeart/2005/8/layout/vList2#5"/>
    <dgm:cxn modelId="{C9AB67FC-33DB-4F17-9732-42CACB743712}" type="presParOf" srcId="{2FA78FDC-32C1-4609-8A45-9799B56333D9}" destId="{8313AB50-E771-4EF3-82A2-45A81AC74925}" srcOrd="0" destOrd="0" presId="urn:microsoft.com/office/officeart/2005/8/layout/vList2#5"/>
    <dgm:cxn modelId="{6677177E-7A77-42F0-AD41-948DAA7997F0}" type="presParOf" srcId="{2FA78FDC-32C1-4609-8A45-9799B56333D9}" destId="{953D7BCC-7F47-47D6-A7E2-CBD140494A01}" srcOrd="1" destOrd="0" presId="urn:microsoft.com/office/officeart/2005/8/layout/vList2#5"/>
    <dgm:cxn modelId="{97718EC0-5790-479C-9B8A-171B096B1C17}" type="presParOf" srcId="{2FA78FDC-32C1-4609-8A45-9799B56333D9}" destId="{0682F651-2A10-4189-812E-882A530FCBA7}" srcOrd="2" destOrd="0" presId="urn:microsoft.com/office/officeart/2005/8/layout/vList2#5"/>
    <dgm:cxn modelId="{F19F3B95-CA64-4B4F-8AE2-231E56877EF1}" type="presParOf" srcId="{2FA78FDC-32C1-4609-8A45-9799B56333D9}" destId="{02164BD5-EB33-4A3E-8EE0-D94E7EEFA0C0}" srcOrd="3" destOrd="0" presId="urn:microsoft.com/office/officeart/2005/8/layout/vList2#5"/>
    <dgm:cxn modelId="{B3B73C39-F41B-4CC1-A8B7-B7886F59B2B7}" type="presParOf" srcId="{2FA78FDC-32C1-4609-8A45-9799B56333D9}" destId="{2103BD0E-3295-433F-A959-F0BF65CDBEDF}" srcOrd="4" destOrd="0" presId="urn:microsoft.com/office/officeart/2005/8/layout/vList2#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814A54-A59E-4E56-8D90-12E3D04B0F1C}">
      <dsp:nvSpPr>
        <dsp:cNvPr id="0" name=""/>
        <dsp:cNvSpPr/>
      </dsp:nvSpPr>
      <dsp:spPr>
        <a:xfrm>
          <a:off x="0" y="44389"/>
          <a:ext cx="8352928" cy="911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6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3.</a:t>
          </a:r>
          <a:r>
            <a:rPr lang="zh-CN" altLang="en-US" sz="36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开展项目资金管理专题调研</a:t>
          </a:r>
          <a:endParaRPr lang="zh-CN" altLang="en-US" sz="3600" b="1" kern="1200" dirty="0">
            <a:latin typeface="楷体" panose="02010609060101010101" pitchFamily="49" charset="-122"/>
            <a:ea typeface="楷体" panose="02010609060101010101" pitchFamily="49" charset="-122"/>
          </a:endParaRPr>
        </a:p>
      </dsp:txBody>
      <dsp:txXfrm>
        <a:off x="44492" y="88881"/>
        <a:ext cx="8263944" cy="822446"/>
      </dsp:txXfrm>
    </dsp:sp>
    <dsp:sp modelId="{3930D0F0-7AD5-4988-8E70-62716AF3A8CA}">
      <dsp:nvSpPr>
        <dsp:cNvPr id="0" name=""/>
        <dsp:cNvSpPr/>
      </dsp:nvSpPr>
      <dsp:spPr>
        <a:xfrm>
          <a:off x="0" y="955819"/>
          <a:ext cx="8352928" cy="2121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32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达成结余资金收回共识，明确收回时间、范围、流程；</a:t>
          </a:r>
          <a:endParaRPr lang="zh-CN" altLang="en-US" sz="3200" b="1" kern="1200" dirty="0">
            <a:latin typeface="楷体" panose="02010609060101010101" pitchFamily="49" charset="-122"/>
            <a:ea typeface="楷体" panose="02010609060101010101" pitchFamily="49" charset="-122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32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交流了依托单位信用评价工作和间接费用核定管理工作等。</a:t>
          </a:r>
          <a:endParaRPr lang="zh-CN" altLang="en-US" sz="3200" b="1" kern="1200" dirty="0">
            <a:latin typeface="楷体" panose="02010609060101010101" pitchFamily="49" charset="-122"/>
            <a:ea typeface="楷体" panose="02010609060101010101" pitchFamily="49" charset="-122"/>
          </a:endParaRPr>
        </a:p>
      </dsp:txBody>
      <dsp:txXfrm>
        <a:off x="0" y="955819"/>
        <a:ext cx="8352928" cy="2121749"/>
      </dsp:txXfrm>
    </dsp:sp>
    <dsp:sp modelId="{AF364BC0-DB8E-4708-91A7-0CD10126601F}">
      <dsp:nvSpPr>
        <dsp:cNvPr id="0" name=""/>
        <dsp:cNvSpPr/>
      </dsp:nvSpPr>
      <dsp:spPr>
        <a:xfrm>
          <a:off x="0" y="2988168"/>
          <a:ext cx="8352928" cy="911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6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4.</a:t>
          </a:r>
          <a:r>
            <a:rPr lang="zh-CN" altLang="en-US" sz="36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组织召开</a:t>
          </a:r>
          <a:r>
            <a:rPr lang="en-US" altLang="zh-CN" sz="36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2018</a:t>
          </a:r>
          <a:r>
            <a:rPr lang="zh-CN" altLang="en-US" sz="36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年项目资金管理研讨会</a:t>
          </a:r>
          <a:endParaRPr lang="zh-CN" altLang="en-US" sz="3600" b="1" kern="1200" dirty="0">
            <a:latin typeface="楷体" panose="02010609060101010101" pitchFamily="49" charset="-122"/>
            <a:ea typeface="楷体" panose="02010609060101010101" pitchFamily="49" charset="-122"/>
          </a:endParaRPr>
        </a:p>
      </dsp:txBody>
      <dsp:txXfrm>
        <a:off x="44492" y="3032660"/>
        <a:ext cx="8263944" cy="822446"/>
      </dsp:txXfrm>
    </dsp:sp>
    <dsp:sp modelId="{31A905F2-8FCF-43BC-9E35-4077E6A961FC}">
      <dsp:nvSpPr>
        <dsp:cNvPr id="0" name=""/>
        <dsp:cNvSpPr/>
      </dsp:nvSpPr>
      <dsp:spPr>
        <a:xfrm>
          <a:off x="0" y="3988999"/>
          <a:ext cx="8352928" cy="1166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32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宣传培训</a:t>
          </a:r>
          <a:r>
            <a:rPr lang="en-US" altLang="zh-CN" sz="32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《</a:t>
          </a:r>
          <a:r>
            <a:rPr lang="zh-CN" altLang="en-US" sz="32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资金管理办法</a:t>
          </a:r>
          <a:r>
            <a:rPr lang="en-US" altLang="zh-CN" sz="32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》</a:t>
          </a:r>
          <a:r>
            <a:rPr lang="zh-CN" altLang="en-US" sz="32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的政策规定；</a:t>
          </a:r>
          <a:endParaRPr lang="zh-CN" altLang="en-US" sz="3200" b="1" kern="1200" dirty="0">
            <a:latin typeface="楷体" panose="02010609060101010101" pitchFamily="49" charset="-122"/>
            <a:ea typeface="楷体" panose="02010609060101010101" pitchFamily="49" charset="-122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3200" b="1" kern="1200" dirty="0" smtClean="0">
              <a:latin typeface="楷体" panose="02010609060101010101" pitchFamily="49" charset="-122"/>
              <a:ea typeface="楷体" panose="02010609060101010101" pitchFamily="49" charset="-122"/>
            </a:rPr>
            <a:t>为依托单位互相交流、学习借鉴提供机会。</a:t>
          </a:r>
          <a:endParaRPr lang="zh-CN" altLang="en-US" sz="3200" b="1" kern="1200" dirty="0">
            <a:latin typeface="楷体" panose="02010609060101010101" pitchFamily="49" charset="-122"/>
            <a:ea typeface="楷体" panose="02010609060101010101" pitchFamily="49" charset="-122"/>
          </a:endParaRPr>
        </a:p>
      </dsp:txBody>
      <dsp:txXfrm>
        <a:off x="0" y="3988999"/>
        <a:ext cx="8352928" cy="11669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#1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#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#3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#4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#5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#1">
  <dgm:title val=""/>
  <dgm:desc val=""/>
  <dgm:catLst>
    <dgm:cat type="3D" pri="11300"/>
  </dgm:catLst>
  <dgm:scene3d>
    <a:camera prst="orthographicFront"/>
    <a:lightRig rig="threePt" dir="t"/>
  </dgm:scene3d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#1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#2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5376AFA0-011E-4F9D-8CC7-AFB5804DC88F}" type="datetimeFigureOut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226"/>
            <a:ext cx="2950529" cy="497523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5082" y="9440226"/>
            <a:ext cx="2950529" cy="497523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60D8E2D-0EA3-4FED-A4DD-7B46C6C660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4091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90116D35-1B3C-4797-823E-755245953EE5}" type="datetimeFigureOut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0B25E6A9-E799-41F5-B05D-B0D14B192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6092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5E6A9-E799-41F5-B05D-B0D14B1927F2}" type="slidenum">
              <a:rPr lang="zh-CN" altLang="en-US" smtClean="0"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5E6A9-E799-41F5-B05D-B0D14B1927F2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5E6A9-E799-41F5-B05D-B0D14B1927F2}" type="slidenum">
              <a:rPr lang="zh-CN" altLang="en-US" smtClean="0"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F454-C1DB-447C-9EEC-A5F3AC4DF9C4}" type="slidenum">
              <a:rPr lang="zh-CN" altLang="en-US" smtClean="0"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圆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圆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135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801D330-4297-4CEE-A6EA-E03EB6F758A0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E1BCB-D4E2-4E4E-A5DB-E4A59311C804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9A5DD-970A-41E0-B9F0-C3CF520C374D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E099-82F0-4F73-9E04-34F75D52D6E3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C39B5-93BD-41FB-9BD3-540B4F891179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79EB-22D8-459E-81D2-C9E7BC36D95E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6" name="日期占位符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95F7F0-4DAB-4D3D-8696-1545232D0222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203D52B-B982-4F8F-9281-CAA6AD42EBE1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D26-1751-4519-B7A4-B5E75EC800F6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889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108A-BBF7-44A4-B96F-6F63C45F83CB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1657-667C-4D06-BD30-F427B8763CB3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圆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圆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3836409-8145-4072-B0FD-33E2D153872B}" type="datetime1">
              <a:rPr lang="zh-CN" altLang="en-US" smtClean="0"/>
              <a:t>2018-12-14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495" indent="-247015" algn="l" rtl="0" eaLnBrk="1" latinLnBrk="0" hangingPunct="1">
        <a:spcBef>
          <a:spcPts val="300"/>
        </a:spcBef>
        <a:buClr>
          <a:schemeClr val="accent2"/>
        </a:buClr>
        <a:buFont typeface="Georgia" panose="02040502050405020303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290" indent="-21971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830" indent="-201295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9001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09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574227"/>
            <a:ext cx="9144000" cy="31208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altLang="zh-CN" sz="3200" b="1" dirty="0" smtClean="0"/>
          </a:p>
          <a:p>
            <a:pPr algn="ctr">
              <a:spcAft>
                <a:spcPts val="0"/>
              </a:spcAft>
            </a:pPr>
            <a:r>
              <a:rPr lang="zh-CN" altLang="en-US" sz="4000" b="1" kern="100" dirty="0" smtClean="0">
                <a:ea typeface="宋体" panose="02010600030101010101" pitchFamily="2" charset="-122"/>
                <a:cs typeface="Times New Roman" panose="02020603050405020304"/>
              </a:rPr>
              <a:t>关于科学基金资金管理有关情况的报告</a:t>
            </a:r>
          </a:p>
          <a:p>
            <a:pPr algn="ctr">
              <a:lnSpc>
                <a:spcPct val="130000"/>
              </a:lnSpc>
            </a:pPr>
            <a:endParaRPr lang="en-US" altLang="zh-CN" sz="2400" dirty="0" smtClean="0">
              <a:solidFill>
                <a:schemeClr val="accent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ct val="130000"/>
              </a:lnSpc>
            </a:pPr>
            <a:endParaRPr lang="en-US" altLang="zh-CN" sz="2400" dirty="0" smtClean="0">
              <a:solidFill>
                <a:schemeClr val="accent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2400" dirty="0" smtClean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国家自然科学基金委员会财务局</a:t>
            </a:r>
            <a:endParaRPr lang="en-US" altLang="zh-CN" sz="2400" dirty="0" smtClean="0">
              <a:solidFill>
                <a:schemeClr val="accent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ct val="130000"/>
              </a:lnSpc>
            </a:pPr>
            <a:r>
              <a:rPr lang="en-US" altLang="zh-CN" sz="2400" dirty="0" smtClean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en-US" sz="2400" dirty="0" smtClean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400" dirty="0" smtClean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2400" dirty="0" smtClean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</a:p>
        </p:txBody>
      </p:sp>
      <p:pic>
        <p:nvPicPr>
          <p:cNvPr id="3" name="图片 2" descr="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71604" y="500042"/>
            <a:ext cx="2088232" cy="20933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824" y="548680"/>
            <a:ext cx="8292045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二、落实国家有关政策精神情况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304" y="2636912"/>
            <a:ext cx="8784976" cy="34563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为了贯彻科技领域“</a:t>
            </a:r>
            <a:r>
              <a:rPr lang="zh-CN" altLang="en-US" sz="3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放管服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”改革要求，赋予科研人员更大的人财物自主支配权，调动科研人员积极性，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年国务院印发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关于优化科研管理提升科研绩效若干措施的通知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2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05352" y="1374562"/>
            <a:ext cx="8352928" cy="911430"/>
            <a:chOff x="0" y="44389"/>
            <a:chExt cx="8352928" cy="91143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圆角矩形 6"/>
            <p:cNvSpPr/>
            <p:nvPr/>
          </p:nvSpPr>
          <p:spPr>
            <a:xfrm>
              <a:off x="0" y="44389"/>
              <a:ext cx="8352928" cy="911430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圆角矩形 4"/>
            <p:cNvSpPr/>
            <p:nvPr/>
          </p:nvSpPr>
          <p:spPr>
            <a:xfrm>
              <a:off x="44492" y="88881"/>
              <a:ext cx="8263944" cy="8224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1.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贯彻落实国务院</a:t>
              </a:r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25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号文精神</a:t>
              </a:r>
              <a:endPara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824" y="548680"/>
            <a:ext cx="8292045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二、落实国家有关政策精神情况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1996" y="2108182"/>
            <a:ext cx="8784976" cy="458112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简化科研项目申报和过程管理；</a:t>
            </a:r>
            <a:endPara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合并财务验收和技术验收；</a:t>
            </a:r>
            <a:endPara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推行“材料一次报送”制度，</a:t>
            </a:r>
            <a:r>
              <a:rPr lang="zh-CN" altLang="en-US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简化报表及流程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赋予科研人员更大技术路线决策权；</a:t>
            </a:r>
            <a:endPara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赋予科研单位科研项目经费管理使用自主权，</a:t>
            </a:r>
            <a:r>
              <a:rPr lang="zh-CN" altLang="en-US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下放预算调整权限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强化高校、科研院所和科研人员的</a:t>
            </a:r>
            <a:r>
              <a:rPr lang="zh-CN" altLang="en-US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主体责任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等。</a:t>
            </a:r>
            <a:endPara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368020" y="1196752"/>
            <a:ext cx="8352928" cy="911430"/>
            <a:chOff x="0" y="44389"/>
            <a:chExt cx="8352928" cy="91143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圆角矩形 6"/>
            <p:cNvSpPr/>
            <p:nvPr/>
          </p:nvSpPr>
          <p:spPr>
            <a:xfrm>
              <a:off x="0" y="44389"/>
              <a:ext cx="8352928" cy="911430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圆角矩形 4"/>
            <p:cNvSpPr/>
            <p:nvPr/>
          </p:nvSpPr>
          <p:spPr>
            <a:xfrm>
              <a:off x="44492" y="88881"/>
              <a:ext cx="8263944" cy="8224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1.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国务院</a:t>
              </a:r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25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号文</a:t>
              </a:r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——</a:t>
              </a:r>
              <a:r>
                <a:rPr lang="zh-CN" altLang="en-US" sz="3600" b="1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核心</a:t>
              </a:r>
              <a:r>
                <a:rPr lang="zh-CN" altLang="en-US" sz="3600" b="1" dirty="0" smtClean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内容</a:t>
              </a:r>
              <a:endPara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505352" y="1374562"/>
            <a:ext cx="8352928" cy="911430"/>
            <a:chOff x="0" y="44389"/>
            <a:chExt cx="8352928" cy="91143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圆角矩形 6"/>
            <p:cNvSpPr/>
            <p:nvPr/>
          </p:nvSpPr>
          <p:spPr>
            <a:xfrm>
              <a:off x="0" y="44389"/>
              <a:ext cx="8352928" cy="911430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圆角矩形 4"/>
            <p:cNvSpPr/>
            <p:nvPr/>
          </p:nvSpPr>
          <p:spPr>
            <a:xfrm>
              <a:off x="44492" y="88881"/>
              <a:ext cx="8263944" cy="8224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1.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贯彻落实国务院</a:t>
              </a:r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25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号文精神</a:t>
              </a:r>
              <a:endPara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824" y="548680"/>
            <a:ext cx="8292045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二、落实国家有关政策精神情况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4581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出台</a:t>
            </a:r>
            <a:r>
              <a:rPr lang="en-US" altLang="zh-CN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关于国家自然科学基金资助项目资金管理的补充通知</a:t>
            </a:r>
            <a:r>
              <a:rPr lang="en-US" altLang="zh-CN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（国科金发财</a:t>
            </a:r>
            <a:r>
              <a:rPr lang="en-US" altLang="zh-CN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〔2018〕88</a:t>
            </a:r>
            <a:r>
              <a:rPr lang="zh-CN" altLang="en-US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号</a:t>
            </a:r>
            <a:r>
              <a:rPr lang="zh-CN" altLang="en-US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sz="33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矩形标注 11"/>
          <p:cNvSpPr/>
          <p:nvPr/>
        </p:nvSpPr>
        <p:spPr>
          <a:xfrm>
            <a:off x="899592" y="4581128"/>
            <a:ext cx="7632848" cy="1633686"/>
          </a:xfrm>
          <a:prstGeom prst="wedgeRectCallout">
            <a:avLst>
              <a:gd name="adj1" fmla="val -39675"/>
              <a:gd name="adj2" fmla="val -7079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就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下放</a:t>
            </a:r>
            <a:r>
              <a:rPr lang="zh-CN" altLang="zh-CN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预算调整权限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zh-CN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简化报表及流程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、加快建立健全</a:t>
            </a:r>
            <a:r>
              <a:rPr lang="zh-CN" altLang="zh-CN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学术助理和财务助理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制度，以及在研项目政策衔接等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问题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进行明确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505352" y="1374562"/>
            <a:ext cx="8352928" cy="911430"/>
            <a:chOff x="0" y="44389"/>
            <a:chExt cx="8352928" cy="91143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圆角矩形 6"/>
            <p:cNvSpPr/>
            <p:nvPr/>
          </p:nvSpPr>
          <p:spPr>
            <a:xfrm>
              <a:off x="0" y="44389"/>
              <a:ext cx="8352928" cy="911430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圆角矩形 4"/>
            <p:cNvSpPr/>
            <p:nvPr/>
          </p:nvSpPr>
          <p:spPr>
            <a:xfrm>
              <a:off x="44492" y="88881"/>
              <a:ext cx="8263944" cy="8224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1.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贯彻落实国务院</a:t>
              </a:r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25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号文精神</a:t>
              </a:r>
              <a:endPara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824" y="548680"/>
            <a:ext cx="8292045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二、落实国家有关政策精神情况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458112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修订项目指南中</a:t>
            </a:r>
            <a:r>
              <a:rPr lang="en-US" altLang="zh-CN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预算编报须知</a:t>
            </a:r>
            <a:r>
              <a:rPr lang="en-US" altLang="zh-CN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国家自然科学基金项目预算表</a:t>
            </a:r>
            <a:r>
              <a:rPr lang="en-US" altLang="zh-CN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》《</a:t>
            </a:r>
            <a:r>
              <a:rPr lang="zh-CN" altLang="en-US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预算表编制说明</a:t>
            </a:r>
            <a:r>
              <a:rPr lang="en-US" altLang="zh-CN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有关</a:t>
            </a:r>
            <a:r>
              <a:rPr lang="zh-CN" altLang="en-US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内容</a:t>
            </a:r>
            <a:endParaRPr lang="en-US" altLang="zh-CN" sz="33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取消依托单位《国家自然科学基金项目资金年度收支报告》编制报送</a:t>
            </a:r>
            <a:r>
              <a:rPr lang="zh-CN" altLang="zh-CN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取消</a:t>
            </a:r>
            <a:r>
              <a:rPr lang="zh-CN" altLang="zh-CN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《国家自然科学基金资助项目经费决算汇总表》</a:t>
            </a:r>
            <a:r>
              <a:rPr lang="zh-CN" altLang="zh-CN" sz="3300" b="1" dirty="0">
                <a:latin typeface="楷体" panose="02010609060101010101" pitchFamily="49" charset="-122"/>
                <a:ea typeface="楷体" panose="02010609060101010101" pitchFamily="49" charset="-122"/>
              </a:rPr>
              <a:t>提交</a:t>
            </a:r>
            <a:r>
              <a:rPr lang="zh-CN" altLang="zh-CN" sz="33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GB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824" y="548680"/>
            <a:ext cx="8292045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二、落实国家有关政策精神情况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4581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GB" sz="3200" b="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408273" y="1268760"/>
            <a:ext cx="8352928" cy="1512168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在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优化管理与服务，放出活力与效率的同时，我们按照“通知”精神坚持管好</a:t>
            </a:r>
            <a:r>
              <a:rPr lang="zh-CN" altLang="zh-CN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底线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zh-CN" altLang="zh-CN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秩序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，为科研活动保驾护航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内容占位符 2"/>
          <p:cNvSpPr txBox="1"/>
          <p:nvPr/>
        </p:nvSpPr>
        <p:spPr>
          <a:xfrm>
            <a:off x="192248" y="2928421"/>
            <a:ext cx="8772239" cy="3941440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>
            <a:lvl1pPr marL="365760" indent="-255905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495" indent="-247015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 panose="02040502050405020303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290" indent="-219710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830" indent="-201295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90015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09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30095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000"/>
              </a:lnSpc>
            </a:pPr>
            <a:r>
              <a:rPr lang="zh-CN" altLang="en-US" sz="3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规范预算调整</a:t>
            </a:r>
            <a:r>
              <a:rPr lang="zh-CN" altLang="en-US" sz="32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要求。</a:t>
            </a:r>
            <a:r>
              <a:rPr lang="zh-CN" altLang="en-US" sz="3100" b="1" dirty="0">
                <a:latin typeface="楷体" panose="02010609060101010101" pitchFamily="49" charset="-122"/>
                <a:ea typeface="楷体" panose="02010609060101010101" pitchFamily="49" charset="-122"/>
              </a:rPr>
              <a:t>在项目计划书阶段，预算表中的各科目金额不超过申请书该科目金额。</a:t>
            </a:r>
            <a:r>
              <a:rPr lang="zh-CN" altLang="zh-CN" sz="3100" b="1" dirty="0">
                <a:latin typeface="楷体" panose="02010609060101010101" pitchFamily="49" charset="-122"/>
                <a:ea typeface="楷体" panose="02010609060101010101" pitchFamily="49" charset="-122"/>
              </a:rPr>
              <a:t>项目执行过程中，除设备费外的直接费用各科目预算如需调整的，由项目负责人提出申请，报依托单位审批。</a:t>
            </a:r>
            <a:endParaRPr lang="en-US" altLang="zh-CN" sz="31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ts val="4000"/>
              </a:lnSpc>
            </a:pPr>
            <a:r>
              <a:rPr lang="zh-CN" altLang="en-US" sz="3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加强终止撤销项目</a:t>
            </a:r>
            <a:r>
              <a:rPr lang="zh-CN" altLang="en-US" sz="32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退款</a:t>
            </a:r>
            <a:r>
              <a:rPr lang="zh-CN" altLang="en-US" sz="3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终止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撤销项目未及时退款的，在依托单位下一年度间接费用拨款中集中扣缴，并纳入信用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记录。</a:t>
            </a:r>
            <a:endParaRPr lang="en-US" altLang="zh-CN" sz="32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ts val="4000"/>
              </a:lnSpc>
            </a:pPr>
            <a:r>
              <a:rPr lang="zh-CN" altLang="en-US" sz="3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开展结题项目结余资金收回工作。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2019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年开展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2015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年度结题项目的结余资金收回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工作。</a:t>
            </a:r>
            <a:endParaRPr lang="en-GB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824" y="548680"/>
            <a:ext cx="8292045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二、落实国家有关政策精神情况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4581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GB" sz="3200" b="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内容占位符 2"/>
          <p:cNvSpPr txBox="1"/>
          <p:nvPr/>
        </p:nvSpPr>
        <p:spPr>
          <a:xfrm>
            <a:off x="192248" y="2928421"/>
            <a:ext cx="8772239" cy="39414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5905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495" indent="-247015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 panose="02040502050405020303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290" indent="-219710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830" indent="-201295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90015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09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30095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GB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8136" y="2470374"/>
            <a:ext cx="8568951" cy="1815882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项目申请阶段：</a:t>
            </a:r>
            <a:endParaRPr lang="en-US" altLang="zh-CN" sz="28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宣传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和贯彻基金委有关管理规定和项目指南要求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组织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、协调科研和财务管理部门对项目预算进行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审核。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1701" y="4714884"/>
            <a:ext cx="8568951" cy="1384995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项目立项阶段：</a:t>
            </a:r>
            <a:endParaRPr lang="en-US" altLang="zh-CN" sz="28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组织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批准项目及时填报项目计划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书；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审核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计划书填报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内容。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357158" y="1357298"/>
            <a:ext cx="8352928" cy="911430"/>
            <a:chOff x="0" y="44389"/>
            <a:chExt cx="8352928" cy="91143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2" name="圆角矩形 11"/>
            <p:cNvSpPr/>
            <p:nvPr/>
          </p:nvSpPr>
          <p:spPr>
            <a:xfrm>
              <a:off x="0" y="44389"/>
              <a:ext cx="8352928" cy="911430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圆角矩形 4"/>
            <p:cNvSpPr/>
            <p:nvPr/>
          </p:nvSpPr>
          <p:spPr>
            <a:xfrm>
              <a:off x="44492" y="88881"/>
              <a:ext cx="8263944" cy="8224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2.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依托单位资金管理主体责任</a:t>
              </a: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824" y="548680"/>
            <a:ext cx="8292045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二、落实国家有关政策精神情况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4581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GB" sz="3200" b="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内容占位符 2"/>
          <p:cNvSpPr txBox="1"/>
          <p:nvPr/>
        </p:nvSpPr>
        <p:spPr>
          <a:xfrm>
            <a:off x="192248" y="2928421"/>
            <a:ext cx="8772239" cy="39414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5905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495" indent="-247015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 panose="02040502050405020303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290" indent="-219710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830" indent="-201295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90015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09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30095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 panose="02040502050405020303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GB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2253801"/>
            <a:ext cx="8568951" cy="2246769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项目执行阶段：</a:t>
            </a:r>
            <a:endParaRPr lang="en-US" altLang="zh-CN" sz="28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建立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健全管理制度，加强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全程监督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管理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协助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自然科学基金委开展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财务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监督检查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明确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预算调整权限，规范审核流程，审核调整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内容；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按规定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协助退回终止撤销项目经费。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4951" y="4468379"/>
            <a:ext cx="8568951" cy="2246769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项目结题阶段：</a:t>
            </a:r>
            <a:endParaRPr lang="en-US" altLang="zh-CN" sz="28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组织或协助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基金委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完成项目结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题验收工作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督促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项目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负责人撰写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经费决算报告等；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审核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验收材料，保证信息真实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准确；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按规定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协助退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回应退结余经费。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357158" y="1214422"/>
            <a:ext cx="8352928" cy="911430"/>
            <a:chOff x="0" y="44389"/>
            <a:chExt cx="8352928" cy="91143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9" name="圆角矩形 8"/>
            <p:cNvSpPr/>
            <p:nvPr/>
          </p:nvSpPr>
          <p:spPr>
            <a:xfrm>
              <a:off x="0" y="44389"/>
              <a:ext cx="8352928" cy="911430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圆角矩形 4"/>
            <p:cNvSpPr/>
            <p:nvPr/>
          </p:nvSpPr>
          <p:spPr>
            <a:xfrm>
              <a:off x="44492" y="88881"/>
              <a:ext cx="8263944" cy="8224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r>
                <a:rPr lang="en-US" altLang="zh-CN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2.</a:t>
              </a:r>
              <a:r>
                <a:rPr lang="zh-CN" altLang="en-US" sz="3600" b="1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依托单位资金管理主体责任</a:t>
              </a: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824" y="548680"/>
            <a:ext cx="8292045" cy="653552"/>
          </a:xfrm>
        </p:spPr>
        <p:txBody>
          <a:bodyPr>
            <a:noAutofit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二、落实国家有关政策精神情况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4581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GB" sz="3200" b="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539552" y="1397000"/>
          <a:ext cx="835292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15"/>
          <p:cNvCxnSpPr>
            <a:cxnSpLocks noChangeShapeType="1"/>
          </p:cNvCxnSpPr>
          <p:nvPr/>
        </p:nvCxnSpPr>
        <p:spPr bwMode="auto">
          <a:xfrm>
            <a:off x="3146419" y="1293803"/>
            <a:ext cx="0" cy="4614862"/>
          </a:xfrm>
          <a:prstGeom prst="line">
            <a:avLst/>
          </a:prstGeom>
          <a:noFill/>
          <a:ln w="19050" algn="ctr">
            <a:solidFill>
              <a:schemeClr val="accent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文本框 16"/>
          <p:cNvSpPr txBox="1"/>
          <p:nvPr/>
        </p:nvSpPr>
        <p:spPr>
          <a:xfrm>
            <a:off x="3643306" y="1428736"/>
            <a:ext cx="482536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  <a:ea typeface="+mn-ea"/>
              </a:rPr>
              <a:t>科学基金预算执行及经费拨付</a:t>
            </a:r>
            <a:r>
              <a:rPr lang="zh-CN" altLang="en-US" sz="2400" b="1" kern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情况</a:t>
            </a:r>
          </a:p>
        </p:txBody>
      </p:sp>
      <p:sp>
        <p:nvSpPr>
          <p:cNvPr id="6" name="文本框 17"/>
          <p:cNvSpPr txBox="1"/>
          <p:nvPr/>
        </p:nvSpPr>
        <p:spPr>
          <a:xfrm>
            <a:off x="3635896" y="2348880"/>
            <a:ext cx="389722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落实国家有关政策精神情况</a:t>
            </a:r>
            <a:endParaRPr lang="zh-CN" altLang="en-US" sz="2400" b="1" kern="0" dirty="0">
              <a:solidFill>
                <a:schemeClr val="accent6">
                  <a:lumMod val="75000"/>
                </a:schemeClr>
              </a:solidFill>
              <a:latin typeface="Times New Roman" panose="02020603050405020304"/>
            </a:endParaRPr>
          </a:p>
        </p:txBody>
      </p:sp>
      <p:sp>
        <p:nvSpPr>
          <p:cNvPr id="7" name="文本框 18"/>
          <p:cNvSpPr txBox="1"/>
          <p:nvPr/>
        </p:nvSpPr>
        <p:spPr>
          <a:xfrm>
            <a:off x="3635896" y="3212976"/>
            <a:ext cx="420660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rgbClr val="FF0000"/>
                </a:solidFill>
                <a:latin typeface="Times New Roman" panose="02020603050405020304"/>
              </a:rPr>
              <a:t>成本补偿式项目资金管理情况</a:t>
            </a:r>
            <a:endParaRPr lang="zh-CN" altLang="en-US" sz="2400" b="1" kern="0" dirty="0">
              <a:solidFill>
                <a:srgbClr val="FF0000"/>
              </a:solidFill>
              <a:latin typeface="Times New Roman" panose="02020603050405020304"/>
            </a:endParaRPr>
          </a:p>
        </p:txBody>
      </p:sp>
      <p:sp>
        <p:nvSpPr>
          <p:cNvPr id="8" name="文本框 19"/>
          <p:cNvSpPr txBox="1"/>
          <p:nvPr/>
        </p:nvSpPr>
        <p:spPr>
          <a:xfrm>
            <a:off x="3635896" y="4149080"/>
            <a:ext cx="296908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1"/>
                </a:solidFill>
                <a:latin typeface="Times New Roman" panose="02020603050405020304"/>
              </a:rPr>
              <a:t>近期开展的具体工作</a:t>
            </a:r>
            <a:endParaRPr lang="zh-CN" altLang="en-US" sz="24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  <p:sp>
        <p:nvSpPr>
          <p:cNvPr id="9" name="文本框 20"/>
          <p:cNvSpPr txBox="1"/>
          <p:nvPr/>
        </p:nvSpPr>
        <p:spPr>
          <a:xfrm>
            <a:off x="785786" y="3071810"/>
            <a:ext cx="1339850" cy="785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500" b="1" kern="0" dirty="0">
                <a:solidFill>
                  <a:schemeClr val="accent1"/>
                </a:solidFill>
                <a:latin typeface="华文中宋" panose="02010600040101010101" charset="-122"/>
                <a:ea typeface="华文中宋" panose="02010600040101010101" charset="-122"/>
              </a:rPr>
              <a:t>目录</a:t>
            </a:r>
          </a:p>
        </p:txBody>
      </p:sp>
      <p:sp>
        <p:nvSpPr>
          <p:cNvPr id="10" name="任意多边形 9"/>
          <p:cNvSpPr/>
          <p:nvPr/>
        </p:nvSpPr>
        <p:spPr>
          <a:xfrm>
            <a:off x="2843808" y="14127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chemeClr val="bg1"/>
                </a:solidFill>
                <a:latin typeface="Times New Roman" panose="02020603050405020304"/>
                <a:ea typeface="幼圆" panose="02010509060101010101" charset="-122"/>
              </a:rPr>
              <a:t>1</a:t>
            </a:r>
            <a:endParaRPr lang="zh-CN" altLang="en-US" sz="3200" kern="0" dirty="0">
              <a:solidFill>
                <a:schemeClr val="bg1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1" name="任意多边形 10"/>
          <p:cNvSpPr/>
          <p:nvPr/>
        </p:nvSpPr>
        <p:spPr>
          <a:xfrm>
            <a:off x="2843808" y="22768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2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2843808" y="3140968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3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3" name="任意多边形 12"/>
          <p:cNvSpPr/>
          <p:nvPr/>
        </p:nvSpPr>
        <p:spPr>
          <a:xfrm>
            <a:off x="2843808" y="40770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4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4" name="任意多边形 13"/>
          <p:cNvSpPr/>
          <p:nvPr/>
        </p:nvSpPr>
        <p:spPr>
          <a:xfrm>
            <a:off x="2843808" y="50131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 smtClean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5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5" name="文本框 19"/>
          <p:cNvSpPr txBox="1"/>
          <p:nvPr/>
        </p:nvSpPr>
        <p:spPr>
          <a:xfrm>
            <a:off x="3563888" y="5085184"/>
            <a:ext cx="420660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1"/>
                </a:solidFill>
                <a:latin typeface="Times New Roman" panose="02020603050405020304"/>
              </a:rPr>
              <a:t>加强科研经费管理的几点建议</a:t>
            </a:r>
            <a:endParaRPr lang="zh-CN" altLang="en-US" sz="24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824" y="548680"/>
            <a:ext cx="8292045" cy="65355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三、</a:t>
            </a:r>
            <a:r>
              <a:rPr lang="zh-CN" altLang="en-US" b="1" kern="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成本补偿式项目资金管理情况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4581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altLang="zh-CN" sz="32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GB" sz="3200" b="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5" name="图示 4"/>
          <p:cNvGraphicFramePr/>
          <p:nvPr/>
        </p:nvGraphicFramePr>
        <p:xfrm>
          <a:off x="395536" y="1340768"/>
          <a:ext cx="8352928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右箭头 6"/>
          <p:cNvSpPr/>
          <p:nvPr/>
        </p:nvSpPr>
        <p:spPr>
          <a:xfrm>
            <a:off x="365776" y="6047584"/>
            <a:ext cx="2520280" cy="720080"/>
          </a:xfrm>
          <a:prstGeom prst="rightArrow">
            <a:avLst>
              <a:gd name="adj1" fmla="val 50000"/>
              <a:gd name="adj2" fmla="val 3636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事前把关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右箭头 8"/>
          <p:cNvSpPr/>
          <p:nvPr/>
        </p:nvSpPr>
        <p:spPr>
          <a:xfrm>
            <a:off x="3347864" y="6002416"/>
            <a:ext cx="2520280" cy="810416"/>
          </a:xfrm>
          <a:prstGeom prst="rightArrow">
            <a:avLst>
              <a:gd name="adj1" fmla="val 50000"/>
              <a:gd name="adj2" fmla="val 2878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事中监管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右箭头 9"/>
          <p:cNvSpPr/>
          <p:nvPr/>
        </p:nvSpPr>
        <p:spPr>
          <a:xfrm>
            <a:off x="6228184" y="6047584"/>
            <a:ext cx="2520280" cy="810416"/>
          </a:xfrm>
          <a:prstGeom prst="rightArrow">
            <a:avLst>
              <a:gd name="adj1" fmla="val 50000"/>
              <a:gd name="adj2" fmla="val 2878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事后监督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15"/>
          <p:cNvCxnSpPr>
            <a:cxnSpLocks noChangeShapeType="1"/>
          </p:cNvCxnSpPr>
          <p:nvPr/>
        </p:nvCxnSpPr>
        <p:spPr bwMode="auto">
          <a:xfrm>
            <a:off x="3146419" y="1293803"/>
            <a:ext cx="0" cy="4614862"/>
          </a:xfrm>
          <a:prstGeom prst="line">
            <a:avLst/>
          </a:prstGeom>
          <a:noFill/>
          <a:ln w="19050" algn="ctr">
            <a:solidFill>
              <a:schemeClr val="accent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文本框 16"/>
          <p:cNvSpPr txBox="1"/>
          <p:nvPr/>
        </p:nvSpPr>
        <p:spPr>
          <a:xfrm>
            <a:off x="3643306" y="1428736"/>
            <a:ext cx="482536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 smtClean="0">
                <a:solidFill>
                  <a:srgbClr val="FF0000"/>
                </a:solidFill>
                <a:latin typeface="Times New Roman" panose="02020603050405020304"/>
                <a:ea typeface="+mn-ea"/>
              </a:rPr>
              <a:t>科学基金预算执行及经费拨付</a:t>
            </a:r>
            <a:r>
              <a:rPr lang="zh-CN" altLang="en-US" sz="2400" b="1" kern="0" dirty="0">
                <a:solidFill>
                  <a:srgbClr val="FF0000"/>
                </a:solidFill>
                <a:latin typeface="Times New Roman" panose="02020603050405020304"/>
              </a:rPr>
              <a:t>情况</a:t>
            </a:r>
            <a:endParaRPr lang="zh-CN" altLang="en-US" sz="2400" b="1" kern="0" dirty="0">
              <a:solidFill>
                <a:srgbClr val="FF0000"/>
              </a:solidFill>
              <a:latin typeface="Times New Roman" panose="02020603050405020304"/>
              <a:ea typeface="+mn-ea"/>
            </a:endParaRPr>
          </a:p>
        </p:txBody>
      </p:sp>
      <p:sp>
        <p:nvSpPr>
          <p:cNvPr id="6" name="文本框 17"/>
          <p:cNvSpPr txBox="1"/>
          <p:nvPr/>
        </p:nvSpPr>
        <p:spPr>
          <a:xfrm>
            <a:off x="3635896" y="2348880"/>
            <a:ext cx="389722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1"/>
                </a:solidFill>
                <a:latin typeface="Times New Roman" panose="02020603050405020304"/>
              </a:rPr>
              <a:t>落实国家有关政策精神情况</a:t>
            </a:r>
            <a:endParaRPr lang="zh-CN" altLang="en-US" sz="24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  <p:sp>
        <p:nvSpPr>
          <p:cNvPr id="7" name="文本框 18"/>
          <p:cNvSpPr txBox="1"/>
          <p:nvPr/>
        </p:nvSpPr>
        <p:spPr>
          <a:xfrm>
            <a:off x="3635896" y="3212976"/>
            <a:ext cx="420660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1"/>
                </a:solidFill>
                <a:latin typeface="Times New Roman" panose="02020603050405020304"/>
              </a:rPr>
              <a:t>成本补偿式项目资金管理情况</a:t>
            </a:r>
            <a:endParaRPr lang="zh-CN" altLang="en-US" sz="24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  <p:sp>
        <p:nvSpPr>
          <p:cNvPr id="8" name="文本框 19"/>
          <p:cNvSpPr txBox="1"/>
          <p:nvPr/>
        </p:nvSpPr>
        <p:spPr>
          <a:xfrm>
            <a:off x="3635896" y="4149080"/>
            <a:ext cx="296908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1"/>
                </a:solidFill>
                <a:latin typeface="Times New Roman" panose="02020603050405020304"/>
              </a:rPr>
              <a:t>近期开展的具体工作</a:t>
            </a:r>
            <a:endParaRPr lang="zh-CN" altLang="en-US" sz="24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  <p:sp>
        <p:nvSpPr>
          <p:cNvPr id="9" name="文本框 20"/>
          <p:cNvSpPr txBox="1"/>
          <p:nvPr/>
        </p:nvSpPr>
        <p:spPr>
          <a:xfrm>
            <a:off x="785786" y="3071810"/>
            <a:ext cx="1339850" cy="785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500" b="1" kern="0" dirty="0">
                <a:solidFill>
                  <a:schemeClr val="accent1"/>
                </a:solidFill>
                <a:latin typeface="华文中宋" panose="02010600040101010101" charset="-122"/>
                <a:ea typeface="华文中宋" panose="02010600040101010101" charset="-122"/>
              </a:rPr>
              <a:t>目录</a:t>
            </a:r>
          </a:p>
        </p:txBody>
      </p:sp>
      <p:sp>
        <p:nvSpPr>
          <p:cNvPr id="10" name="任意多边形 9"/>
          <p:cNvSpPr/>
          <p:nvPr/>
        </p:nvSpPr>
        <p:spPr>
          <a:xfrm>
            <a:off x="2843808" y="14127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0000"/>
                </a:solidFill>
                <a:latin typeface="Times New Roman" panose="02020603050405020304"/>
                <a:ea typeface="幼圆" panose="02010509060101010101" charset="-122"/>
              </a:rPr>
              <a:t>1</a:t>
            </a:r>
            <a:endParaRPr lang="zh-CN" altLang="en-US" sz="3200" kern="0" dirty="0">
              <a:solidFill>
                <a:srgbClr val="FF0000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1" name="任意多边形 10"/>
          <p:cNvSpPr/>
          <p:nvPr/>
        </p:nvSpPr>
        <p:spPr>
          <a:xfrm>
            <a:off x="2843808" y="22768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2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2843808" y="3140968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3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3" name="任意多边形 12"/>
          <p:cNvSpPr/>
          <p:nvPr/>
        </p:nvSpPr>
        <p:spPr>
          <a:xfrm>
            <a:off x="2843808" y="40770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4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4" name="任意多边形 13"/>
          <p:cNvSpPr/>
          <p:nvPr/>
        </p:nvSpPr>
        <p:spPr>
          <a:xfrm>
            <a:off x="2843808" y="50131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 smtClean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5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5" name="文本框 19"/>
          <p:cNvSpPr txBox="1"/>
          <p:nvPr/>
        </p:nvSpPr>
        <p:spPr>
          <a:xfrm>
            <a:off x="3563888" y="5085184"/>
            <a:ext cx="420660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1"/>
                </a:solidFill>
                <a:latin typeface="Times New Roman" panose="02020603050405020304"/>
              </a:rPr>
              <a:t>加强科研经费管理的几点建议</a:t>
            </a:r>
            <a:endParaRPr lang="zh-CN" altLang="en-US" sz="24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501122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三、</a:t>
            </a:r>
            <a:r>
              <a:rPr lang="zh-CN" altLang="en-US" b="1" kern="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成本补偿式项目资金</a:t>
            </a:r>
            <a:r>
              <a:rPr lang="zh-CN" altLang="en-US" b="1" kern="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管理</a:t>
            </a:r>
            <a:r>
              <a:rPr lang="en-US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主要问题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8" name="内容占位符 7"/>
          <p:cNvGraphicFramePr>
            <a:graphicFrameLocks noGrp="1"/>
          </p:cNvGraphicFramePr>
          <p:nvPr>
            <p:ph idx="1"/>
          </p:nvPr>
        </p:nvGraphicFramePr>
        <p:xfrm>
          <a:off x="0" y="908720"/>
          <a:ext cx="903649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501122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三、</a:t>
            </a:r>
            <a:r>
              <a:rPr lang="zh-CN" altLang="en-US" b="1" kern="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成本补偿式项目资金</a:t>
            </a:r>
            <a:r>
              <a:rPr lang="zh-CN" altLang="en-US" b="1" kern="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管理</a:t>
            </a:r>
            <a:r>
              <a:rPr lang="en-US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主要问题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8" name="内容占位符 7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903649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501122" cy="65355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三、</a:t>
            </a:r>
            <a:r>
              <a:rPr lang="zh-CN" altLang="en-US" b="1" kern="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成本补偿式项目资金</a:t>
            </a:r>
            <a:r>
              <a:rPr lang="zh-CN" altLang="en-US" b="1" kern="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管理</a:t>
            </a:r>
            <a:r>
              <a:rPr lang="en-US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主要问题</a:t>
            </a:r>
            <a:endParaRPr lang="en-GB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8" name="内容占位符 7"/>
          <p:cNvGraphicFramePr>
            <a:graphicFrameLocks noGrp="1"/>
          </p:cNvGraphicFramePr>
          <p:nvPr>
            <p:ph idx="1"/>
          </p:nvPr>
        </p:nvGraphicFramePr>
        <p:xfrm>
          <a:off x="0" y="908720"/>
          <a:ext cx="903649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15"/>
          <p:cNvCxnSpPr>
            <a:cxnSpLocks noChangeShapeType="1"/>
          </p:cNvCxnSpPr>
          <p:nvPr/>
        </p:nvCxnSpPr>
        <p:spPr bwMode="auto">
          <a:xfrm>
            <a:off x="2888642" y="1293803"/>
            <a:ext cx="0" cy="4614862"/>
          </a:xfrm>
          <a:prstGeom prst="line">
            <a:avLst/>
          </a:prstGeom>
          <a:noFill/>
          <a:ln w="19050" algn="ctr">
            <a:solidFill>
              <a:schemeClr val="accent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文本框 16"/>
          <p:cNvSpPr txBox="1"/>
          <p:nvPr/>
        </p:nvSpPr>
        <p:spPr>
          <a:xfrm>
            <a:off x="3385529" y="1428736"/>
            <a:ext cx="559480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科学基金预算执行及经费拨付</a:t>
            </a:r>
            <a:r>
              <a:rPr lang="zh-CN" altLang="en-US" sz="2800" b="1" kern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情况</a:t>
            </a:r>
          </a:p>
        </p:txBody>
      </p:sp>
      <p:sp>
        <p:nvSpPr>
          <p:cNvPr id="6" name="文本框 17"/>
          <p:cNvSpPr txBox="1"/>
          <p:nvPr/>
        </p:nvSpPr>
        <p:spPr>
          <a:xfrm>
            <a:off x="3378119" y="2348880"/>
            <a:ext cx="451277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落实国家有关政策精神情况</a:t>
            </a:r>
            <a:endParaRPr lang="zh-CN" altLang="en-US" sz="2800" b="1" kern="0" dirty="0">
              <a:solidFill>
                <a:schemeClr val="accent6">
                  <a:lumMod val="75000"/>
                </a:schemeClr>
              </a:solidFill>
              <a:latin typeface="Times New Roman" panose="02020603050405020304"/>
            </a:endParaRPr>
          </a:p>
        </p:txBody>
      </p:sp>
      <p:sp>
        <p:nvSpPr>
          <p:cNvPr id="7" name="文本框 18"/>
          <p:cNvSpPr txBox="1"/>
          <p:nvPr/>
        </p:nvSpPr>
        <p:spPr>
          <a:xfrm>
            <a:off x="3378119" y="3212976"/>
            <a:ext cx="487345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成本补偿式项目资金管理情况</a:t>
            </a:r>
            <a:endParaRPr lang="zh-CN" altLang="en-US" sz="2800" b="1" kern="0" dirty="0">
              <a:solidFill>
                <a:schemeClr val="accent6">
                  <a:lumMod val="75000"/>
                </a:schemeClr>
              </a:solidFill>
              <a:latin typeface="Times New Roman" panose="02020603050405020304"/>
            </a:endParaRPr>
          </a:p>
        </p:txBody>
      </p:sp>
      <p:sp>
        <p:nvSpPr>
          <p:cNvPr id="8" name="文本框 19"/>
          <p:cNvSpPr txBox="1"/>
          <p:nvPr/>
        </p:nvSpPr>
        <p:spPr>
          <a:xfrm>
            <a:off x="3378119" y="4149080"/>
            <a:ext cx="343074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kern="0" dirty="0" smtClean="0">
                <a:solidFill>
                  <a:srgbClr val="FF0000"/>
                </a:solidFill>
                <a:latin typeface="Times New Roman" panose="02020603050405020304"/>
              </a:rPr>
              <a:t>近期开展的具体工作</a:t>
            </a:r>
            <a:endParaRPr lang="zh-CN" altLang="en-US" sz="2800" b="1" kern="0" dirty="0">
              <a:solidFill>
                <a:srgbClr val="FF0000"/>
              </a:solidFill>
              <a:latin typeface="Times New Roman" panose="02020603050405020304"/>
            </a:endParaRPr>
          </a:p>
        </p:txBody>
      </p:sp>
      <p:sp>
        <p:nvSpPr>
          <p:cNvPr id="9" name="文本框 20"/>
          <p:cNvSpPr txBox="1"/>
          <p:nvPr/>
        </p:nvSpPr>
        <p:spPr>
          <a:xfrm>
            <a:off x="785786" y="3071810"/>
            <a:ext cx="1339850" cy="785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500" b="1" kern="0" dirty="0">
                <a:solidFill>
                  <a:schemeClr val="accent1"/>
                </a:solidFill>
                <a:latin typeface="华文中宋" panose="02010600040101010101" charset="-122"/>
                <a:ea typeface="华文中宋" panose="02010600040101010101" charset="-122"/>
              </a:rPr>
              <a:t>目录</a:t>
            </a:r>
          </a:p>
        </p:txBody>
      </p:sp>
      <p:sp>
        <p:nvSpPr>
          <p:cNvPr id="10" name="任意多边形 9"/>
          <p:cNvSpPr/>
          <p:nvPr/>
        </p:nvSpPr>
        <p:spPr>
          <a:xfrm>
            <a:off x="2586031" y="14127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chemeClr val="bg1"/>
                </a:solidFill>
                <a:latin typeface="Times New Roman" panose="02020603050405020304"/>
                <a:ea typeface="幼圆" panose="02010509060101010101" charset="-122"/>
              </a:rPr>
              <a:t>1</a:t>
            </a:r>
            <a:endParaRPr lang="zh-CN" altLang="en-US" sz="3200" kern="0" dirty="0">
              <a:solidFill>
                <a:schemeClr val="bg1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1" name="任意多边形 10"/>
          <p:cNvSpPr/>
          <p:nvPr/>
        </p:nvSpPr>
        <p:spPr>
          <a:xfrm>
            <a:off x="2586031" y="22768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2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2586031" y="3140968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3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3" name="任意多边形 12"/>
          <p:cNvSpPr/>
          <p:nvPr/>
        </p:nvSpPr>
        <p:spPr>
          <a:xfrm>
            <a:off x="2586031" y="40770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4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4" name="任意多边形 13"/>
          <p:cNvSpPr/>
          <p:nvPr/>
        </p:nvSpPr>
        <p:spPr>
          <a:xfrm>
            <a:off x="2586031" y="50131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 smtClean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5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5" name="文本框 19"/>
          <p:cNvSpPr txBox="1"/>
          <p:nvPr/>
        </p:nvSpPr>
        <p:spPr>
          <a:xfrm>
            <a:off x="3306111" y="5085184"/>
            <a:ext cx="487345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kern="0" dirty="0" smtClean="0">
                <a:solidFill>
                  <a:schemeClr val="accent1"/>
                </a:solidFill>
                <a:latin typeface="Times New Roman" panose="02020603050405020304"/>
              </a:rPr>
              <a:t>加强科研经费管理的几点建议</a:t>
            </a:r>
            <a:endParaRPr lang="zh-CN" altLang="en-US" sz="28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8463884" cy="1066800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四、近期开展的具体工作</a:t>
            </a:r>
            <a:endParaRPr lang="en-GB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685417"/>
            <a:ext cx="8712968" cy="5055951"/>
          </a:xfrm>
        </p:spPr>
        <p:txBody>
          <a:bodyPr>
            <a:normAutofit/>
          </a:bodyPr>
          <a:lstStyle/>
          <a:p>
            <a:pPr marL="0">
              <a:lnSpc>
                <a:spcPct val="150000"/>
              </a:lnSpc>
              <a:buNone/>
            </a:pPr>
            <a:r>
              <a:rPr lang="zh-CN" altLang="en-US" sz="3200" b="1" dirty="0" smtClean="0">
                <a:latin typeface="+mn-ea"/>
              </a:rPr>
              <a:t> </a:t>
            </a:r>
            <a:r>
              <a:rPr lang="zh-CN" altLang="en-US" sz="32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（一）结余资金</a:t>
            </a:r>
            <a:r>
              <a:rPr lang="zh-CN" altLang="en-US" sz="3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收回</a:t>
            </a:r>
            <a:r>
              <a:rPr lang="en-US" altLang="zh-CN" sz="3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</a:p>
          <a:p>
            <a:pPr marL="0">
              <a:lnSpc>
                <a:spcPts val="4600"/>
              </a:lnSpc>
              <a:buNone/>
            </a:pPr>
            <a:r>
              <a:rPr lang="zh-CN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根据《资金管理办法》等有关规定，我们将于</a:t>
            </a:r>
            <a:r>
              <a:rPr lang="en-US" altLang="zh-CN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2019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zh-CN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开展对</a:t>
            </a:r>
            <a:r>
              <a:rPr lang="en-US" altLang="zh-CN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2015</a:t>
            </a:r>
            <a:r>
              <a:rPr lang="zh-CN" altLang="zh-CN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zh-CN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度结题项目结余资金收回工作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>
              <a:lnSpc>
                <a:spcPts val="2500"/>
              </a:lnSpc>
              <a:spcBef>
                <a:spcPts val="0"/>
              </a:spcBef>
              <a:buNone/>
            </a:pPr>
            <a:endParaRPr lang="en-US" altLang="zh-CN" sz="32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01295" indent="-457200">
              <a:lnSpc>
                <a:spcPts val="4600"/>
              </a:lnSpc>
              <a:buFont typeface="Wingdings" panose="05000000000000000000" pitchFamily="2" charset="2"/>
              <a:buChar char="u"/>
            </a:pPr>
            <a:r>
              <a:rPr lang="zh-CN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关于收回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2015</a:t>
            </a:r>
            <a:r>
              <a:rPr lang="zh-CN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年度结题项目结余资金的预通知》（国科金函财〔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〕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35</a:t>
            </a:r>
            <a:r>
              <a:rPr lang="zh-CN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号）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01295" indent="-457200">
              <a:lnSpc>
                <a:spcPts val="4600"/>
              </a:lnSpc>
              <a:buFont typeface="Wingdings" panose="05000000000000000000" pitchFamily="2" charset="2"/>
              <a:buChar char="u"/>
            </a:pPr>
            <a:r>
              <a:rPr lang="zh-CN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《关于收回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2015</a:t>
            </a:r>
            <a:r>
              <a:rPr lang="zh-CN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年度结题项目结余资金的通知》（国科金发财〔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〕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91</a:t>
            </a:r>
            <a:r>
              <a:rPr lang="zh-CN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号）</a:t>
            </a:r>
            <a:endParaRPr lang="en-GB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>
              <a:buNone/>
            </a:pPr>
            <a:endParaRPr lang="en-GB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463884" cy="1066800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四、近期开展的具体工作</a:t>
            </a:r>
            <a:endParaRPr lang="en-GB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84576"/>
          </a:xfrm>
        </p:spPr>
        <p:txBody>
          <a:bodyPr>
            <a:normAutofit/>
          </a:bodyPr>
          <a:lstStyle/>
          <a:p>
            <a:pPr marL="0">
              <a:lnSpc>
                <a:spcPts val="1900"/>
              </a:lnSpc>
              <a:buNone/>
            </a:pPr>
            <a:r>
              <a:rPr lang="zh-CN" altLang="en-US" sz="1400" b="0" dirty="0" smtClean="0">
                <a:latin typeface="+mn-ea"/>
              </a:rPr>
              <a:t> </a:t>
            </a:r>
            <a:endParaRPr lang="en-US" altLang="zh-CN" sz="1400" b="0" dirty="0" smtClean="0">
              <a:latin typeface="+mn-ea"/>
            </a:endParaRPr>
          </a:p>
          <a:p>
            <a:pPr marL="0">
              <a:lnSpc>
                <a:spcPts val="4600"/>
              </a:lnSpc>
              <a:buNone/>
            </a:pP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endParaRPr lang="en-GB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-11432" y="1628800"/>
          <a:ext cx="594015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02030" y="1628800"/>
            <a:ext cx="3024336" cy="2246769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2019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日—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日，依托单位登陆系统在线填报，同时报送一份纸质版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02030" y="4425054"/>
            <a:ext cx="3093539" cy="206210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2019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-5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31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日，依托单位将应退结余资金及时足额退回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22831" y="1610436"/>
          <a:ext cx="5457282" cy="4913194"/>
        </p:xfrm>
        <a:graphic>
          <a:graphicData uri="http://schemas.openxmlformats.org/drawingml/2006/table">
            <a:tbl>
              <a:tblPr/>
              <a:tblGrid>
                <a:gridCol w="5457282"/>
              </a:tblGrid>
              <a:tr h="4913194">
                <a:tc>
                  <a:txBody>
                    <a:bodyPr/>
                    <a:lstStyle/>
                    <a:p>
                      <a:endParaRPr lang="zh-CN" altLang="en-US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下箭头 8"/>
          <p:cNvSpPr/>
          <p:nvPr/>
        </p:nvSpPr>
        <p:spPr>
          <a:xfrm>
            <a:off x="7092280" y="3875569"/>
            <a:ext cx="504056" cy="549485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050" y="332656"/>
            <a:ext cx="8463884" cy="1066800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四、近期开展的具体工作</a:t>
            </a:r>
            <a:endParaRPr lang="en-GB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84576"/>
          </a:xfrm>
        </p:spPr>
        <p:txBody>
          <a:bodyPr>
            <a:normAutofit/>
          </a:bodyPr>
          <a:lstStyle/>
          <a:p>
            <a:pPr marL="0">
              <a:lnSpc>
                <a:spcPts val="1900"/>
              </a:lnSpc>
              <a:buNone/>
            </a:pPr>
            <a:r>
              <a:rPr lang="zh-CN" altLang="en-US" sz="1400" b="0" dirty="0" smtClean="0">
                <a:latin typeface="+mn-ea"/>
              </a:rPr>
              <a:t> </a:t>
            </a:r>
            <a:endParaRPr lang="en-US" altLang="zh-CN" sz="1400" b="0" dirty="0" smtClean="0">
              <a:latin typeface="+mn-ea"/>
            </a:endParaRPr>
          </a:p>
          <a:p>
            <a:pPr marL="0">
              <a:lnSpc>
                <a:spcPts val="4600"/>
              </a:lnSpc>
              <a:buNone/>
            </a:pP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endParaRPr lang="en-GB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532" y="1268760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（二）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推进间接费用</a:t>
            </a:r>
            <a:r>
              <a:rPr lang="zh-CN" altLang="en-US" sz="28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核定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zh-CN" altLang="en-US" sz="28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信用等级挂钩</a:t>
            </a:r>
            <a:endParaRPr lang="en-US" altLang="zh-CN" sz="2800" b="1" dirty="0" smtClean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8362" y="3573016"/>
            <a:ext cx="8372150" cy="3170099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内容：</a:t>
            </a:r>
            <a:endParaRPr lang="en-US" altLang="zh-CN" sz="32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重点评价：依托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单位是否按照其与基金委之间的契约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关系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完成相关职责为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标准。即依托单位根据相关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管理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规定要求，在科学基金项目资金管理的项目资金开支和使用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预算的 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编制与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审批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预算执行和决算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监督和检查等多个方面完成相关职责情况。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其他行为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：是否出现严重科学不端行为或者资金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违规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行为等。</a:t>
            </a:r>
            <a:endParaRPr lang="zh-CN" alt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30066" y="2492896"/>
            <a:ext cx="8352928" cy="954107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目的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促进依托单位加强科学基金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的项目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及资金管理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规避可能的信用风险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提高科学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基金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的管理效益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066" y="1830174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依托单位信用等级评价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050" y="332656"/>
            <a:ext cx="8463884" cy="1066800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四、近期开展的具体工作</a:t>
            </a:r>
            <a:endParaRPr lang="en-GB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4282" y="1673424"/>
            <a:ext cx="8712968" cy="5184576"/>
          </a:xfrm>
        </p:spPr>
        <p:txBody>
          <a:bodyPr>
            <a:normAutofit/>
          </a:bodyPr>
          <a:lstStyle/>
          <a:p>
            <a:pPr marL="0">
              <a:lnSpc>
                <a:spcPts val="1900"/>
              </a:lnSpc>
              <a:buNone/>
            </a:pPr>
            <a:r>
              <a:rPr lang="zh-CN" altLang="en-US" sz="1400" b="0" dirty="0" smtClean="0">
                <a:latin typeface="+mn-ea"/>
              </a:rPr>
              <a:t> </a:t>
            </a:r>
            <a:endParaRPr lang="en-US" altLang="zh-CN" sz="1400" b="0" dirty="0" smtClean="0">
              <a:latin typeface="+mn-ea"/>
            </a:endParaRPr>
          </a:p>
          <a:p>
            <a:pPr marL="0">
              <a:lnSpc>
                <a:spcPts val="4600"/>
              </a:lnSpc>
              <a:buNone/>
            </a:pP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endParaRPr lang="en-GB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532" y="1268760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（二）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推</a:t>
            </a:r>
            <a:r>
              <a:rPr lang="zh-CN" altLang="en-US" sz="28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进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间接费用</a:t>
            </a:r>
            <a:r>
              <a:rPr lang="zh-CN" altLang="en-US" sz="28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核定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zh-CN" altLang="en-US" sz="28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信用等级挂钩</a:t>
            </a:r>
            <a:endParaRPr lang="en-US" altLang="zh-CN" sz="2800" b="1" dirty="0" smtClean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0066" y="2780928"/>
            <a:ext cx="8372150" cy="101566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核定思路</a:t>
            </a:r>
            <a:r>
              <a:rPr lang="zh-CN" altLang="en-US" sz="32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8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根据依托单位信用等级情况，适当上浮或下调间接费用比例</a:t>
            </a:r>
            <a:endParaRPr lang="en-US" altLang="zh-CN" sz="28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066" y="1916832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间接费用核定比例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0066" y="4437112"/>
            <a:ext cx="8372150" cy="101566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核定方法</a:t>
            </a:r>
            <a:r>
              <a:rPr lang="zh-CN" altLang="en-US" sz="32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8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基金委正在研究制定中</a:t>
            </a:r>
            <a:endParaRPr lang="en-US" altLang="zh-CN" sz="28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 </a:t>
            </a:r>
            <a:r>
              <a:rPr lang="zh-CN" altLang="en-US" sz="28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各依托单位提供宝贵意见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15"/>
          <p:cNvCxnSpPr>
            <a:cxnSpLocks noChangeShapeType="1"/>
          </p:cNvCxnSpPr>
          <p:nvPr/>
        </p:nvCxnSpPr>
        <p:spPr bwMode="auto">
          <a:xfrm>
            <a:off x="2888642" y="1293803"/>
            <a:ext cx="0" cy="4614862"/>
          </a:xfrm>
          <a:prstGeom prst="line">
            <a:avLst/>
          </a:prstGeom>
          <a:noFill/>
          <a:ln w="19050" algn="ctr">
            <a:solidFill>
              <a:schemeClr val="accent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文本框 16"/>
          <p:cNvSpPr txBox="1"/>
          <p:nvPr/>
        </p:nvSpPr>
        <p:spPr>
          <a:xfrm>
            <a:off x="3385529" y="1428736"/>
            <a:ext cx="559480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科学基金预算执行及经费拨付</a:t>
            </a:r>
            <a:r>
              <a:rPr lang="zh-CN" altLang="en-US" sz="2800" b="1" kern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情况</a:t>
            </a:r>
          </a:p>
        </p:txBody>
      </p:sp>
      <p:sp>
        <p:nvSpPr>
          <p:cNvPr id="6" name="文本框 17"/>
          <p:cNvSpPr txBox="1"/>
          <p:nvPr/>
        </p:nvSpPr>
        <p:spPr>
          <a:xfrm>
            <a:off x="3378119" y="2348880"/>
            <a:ext cx="451277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落实国家有关政策精神情况</a:t>
            </a:r>
            <a:endParaRPr lang="zh-CN" altLang="en-US" sz="2800" b="1" kern="0" dirty="0">
              <a:solidFill>
                <a:schemeClr val="accent6">
                  <a:lumMod val="75000"/>
                </a:schemeClr>
              </a:solidFill>
              <a:latin typeface="Times New Roman" panose="02020603050405020304"/>
            </a:endParaRPr>
          </a:p>
        </p:txBody>
      </p:sp>
      <p:sp>
        <p:nvSpPr>
          <p:cNvPr id="7" name="文本框 18"/>
          <p:cNvSpPr txBox="1"/>
          <p:nvPr/>
        </p:nvSpPr>
        <p:spPr>
          <a:xfrm>
            <a:off x="3378119" y="3212976"/>
            <a:ext cx="487345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成本补偿式项目资金管理情况</a:t>
            </a:r>
            <a:endParaRPr lang="zh-CN" altLang="en-US" sz="2800" b="1" kern="0" dirty="0">
              <a:solidFill>
                <a:schemeClr val="accent6">
                  <a:lumMod val="75000"/>
                </a:schemeClr>
              </a:solidFill>
              <a:latin typeface="Times New Roman" panose="02020603050405020304"/>
            </a:endParaRPr>
          </a:p>
        </p:txBody>
      </p:sp>
      <p:sp>
        <p:nvSpPr>
          <p:cNvPr id="8" name="文本框 19"/>
          <p:cNvSpPr txBox="1"/>
          <p:nvPr/>
        </p:nvSpPr>
        <p:spPr>
          <a:xfrm>
            <a:off x="3378119" y="4149080"/>
            <a:ext cx="343074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近期开展的具体工作</a:t>
            </a:r>
            <a:endParaRPr lang="zh-CN" altLang="en-US" sz="2800" b="1" kern="0" dirty="0">
              <a:solidFill>
                <a:schemeClr val="accent6">
                  <a:lumMod val="75000"/>
                </a:schemeClr>
              </a:solidFill>
              <a:latin typeface="Times New Roman" panose="02020603050405020304"/>
            </a:endParaRPr>
          </a:p>
        </p:txBody>
      </p:sp>
      <p:sp>
        <p:nvSpPr>
          <p:cNvPr id="9" name="文本框 20"/>
          <p:cNvSpPr txBox="1"/>
          <p:nvPr/>
        </p:nvSpPr>
        <p:spPr>
          <a:xfrm>
            <a:off x="785786" y="3071810"/>
            <a:ext cx="1339850" cy="785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500" b="1" kern="0" dirty="0">
                <a:solidFill>
                  <a:schemeClr val="accent1"/>
                </a:solidFill>
                <a:latin typeface="华文中宋" panose="02010600040101010101" charset="-122"/>
                <a:ea typeface="华文中宋" panose="02010600040101010101" charset="-122"/>
              </a:rPr>
              <a:t>目录</a:t>
            </a:r>
          </a:p>
        </p:txBody>
      </p:sp>
      <p:sp>
        <p:nvSpPr>
          <p:cNvPr id="10" name="任意多边形 9"/>
          <p:cNvSpPr/>
          <p:nvPr/>
        </p:nvSpPr>
        <p:spPr>
          <a:xfrm>
            <a:off x="2586031" y="14127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chemeClr val="bg1"/>
                </a:solidFill>
                <a:latin typeface="Times New Roman" panose="02020603050405020304"/>
                <a:ea typeface="幼圆" panose="02010509060101010101" charset="-122"/>
              </a:rPr>
              <a:t>1</a:t>
            </a:r>
            <a:endParaRPr lang="zh-CN" altLang="en-US" sz="3200" kern="0" dirty="0">
              <a:solidFill>
                <a:schemeClr val="bg1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1" name="任意多边形 10"/>
          <p:cNvSpPr/>
          <p:nvPr/>
        </p:nvSpPr>
        <p:spPr>
          <a:xfrm>
            <a:off x="2586031" y="22768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2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2586031" y="3140968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3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3" name="任意多边形 12"/>
          <p:cNvSpPr/>
          <p:nvPr/>
        </p:nvSpPr>
        <p:spPr>
          <a:xfrm>
            <a:off x="2586031" y="40770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4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4" name="任意多边形 13"/>
          <p:cNvSpPr/>
          <p:nvPr/>
        </p:nvSpPr>
        <p:spPr>
          <a:xfrm>
            <a:off x="2586031" y="50131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 smtClean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5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5" name="文本框 19"/>
          <p:cNvSpPr txBox="1"/>
          <p:nvPr/>
        </p:nvSpPr>
        <p:spPr>
          <a:xfrm>
            <a:off x="3306111" y="5085184"/>
            <a:ext cx="487345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kern="0" dirty="0" smtClean="0">
                <a:solidFill>
                  <a:srgbClr val="FF0000"/>
                </a:solidFill>
                <a:latin typeface="Times New Roman" panose="02020603050405020304"/>
              </a:rPr>
              <a:t>加强科研经费管理的几点建议</a:t>
            </a:r>
            <a:endParaRPr lang="zh-CN" altLang="en-US" sz="2800" b="1" kern="0" dirty="0">
              <a:solidFill>
                <a:srgbClr val="FF0000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500034" y="102973"/>
            <a:ext cx="4359998" cy="658184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2400" b="1" dirty="0">
              <a:solidFill>
                <a:srgbClr val="00206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3" name="组合 48"/>
          <p:cNvGrpSpPr/>
          <p:nvPr/>
        </p:nvGrpSpPr>
        <p:grpSpPr>
          <a:xfrm>
            <a:off x="1260807" y="1412153"/>
            <a:ext cx="7811753" cy="4483586"/>
            <a:chOff x="6662539" y="1268760"/>
            <a:chExt cx="4481242" cy="3759104"/>
          </a:xfrm>
        </p:grpSpPr>
        <p:grpSp>
          <p:nvGrpSpPr>
            <p:cNvPr id="4" name="组合 28"/>
            <p:cNvGrpSpPr/>
            <p:nvPr/>
          </p:nvGrpSpPr>
          <p:grpSpPr>
            <a:xfrm>
              <a:off x="6662539" y="1268760"/>
              <a:ext cx="1184425" cy="1184425"/>
              <a:chOff x="1705099" y="2564904"/>
              <a:chExt cx="1800200" cy="1800200"/>
            </a:xfrm>
          </p:grpSpPr>
          <p:sp>
            <p:nvSpPr>
              <p:cNvPr id="30" name="椭圆 29"/>
              <p:cNvSpPr/>
              <p:nvPr/>
            </p:nvSpPr>
            <p:spPr>
              <a:xfrm>
                <a:off x="1705099" y="2564904"/>
                <a:ext cx="1800200" cy="18002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b="1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31" name="椭圆 30"/>
              <p:cNvSpPr/>
              <p:nvPr/>
            </p:nvSpPr>
            <p:spPr>
              <a:xfrm>
                <a:off x="1853307" y="2713112"/>
                <a:ext cx="1503784" cy="150378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>
                  <a:solidFill>
                    <a:srgbClr val="0070C0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6667305" y="1445474"/>
              <a:ext cx="1174892" cy="696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b="1" dirty="0" smtClean="0">
                  <a:solidFill>
                    <a:srgbClr val="0070C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权责</a:t>
              </a:r>
              <a:endParaRPr lang="en-US" altLang="zh-CN" sz="2400" b="1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pPr algn="ctr"/>
              <a:r>
                <a:rPr lang="zh-CN" altLang="en-US" sz="2400" b="1" dirty="0" smtClean="0">
                  <a:solidFill>
                    <a:srgbClr val="0070C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意识</a:t>
              </a:r>
              <a:endParaRPr lang="zh-CN" altLang="en-US" sz="24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824365" y="1349282"/>
              <a:ext cx="3319416" cy="967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>
                <a:lnSpc>
                  <a:spcPts val="1600"/>
                </a:lnSpc>
                <a:defRPr sz="12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</a:lstStyle>
            <a:p>
              <a:pPr algn="just">
                <a:lnSpc>
                  <a:spcPct val="150000"/>
                </a:lnSpc>
              </a:pPr>
              <a:r>
                <a:rPr lang="zh-CN" altLang="en-US" sz="2000" b="1" dirty="0" smtClean="0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基金委：重点研究解决政策问题，宏观指导和监管；依托单位：结合实际，制定细则，组织实施和监管。</a:t>
              </a:r>
              <a:endParaRPr lang="en-US" altLang="zh-CN" sz="2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pPr>
                <a:lnSpc>
                  <a:spcPts val="1800"/>
                </a:lnSpc>
              </a:pPr>
              <a:endParaRPr lang="en-US" altLang="zh-CN" sz="2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grpSp>
          <p:nvGrpSpPr>
            <p:cNvPr id="5" name="组合 33"/>
            <p:cNvGrpSpPr/>
            <p:nvPr/>
          </p:nvGrpSpPr>
          <p:grpSpPr>
            <a:xfrm>
              <a:off x="6673651" y="2547295"/>
              <a:ext cx="1184425" cy="1184425"/>
              <a:chOff x="1705099" y="2564904"/>
              <a:chExt cx="1800200" cy="1800200"/>
            </a:xfrm>
          </p:grpSpPr>
          <p:sp>
            <p:nvSpPr>
              <p:cNvPr id="35" name="椭圆 34"/>
              <p:cNvSpPr/>
              <p:nvPr/>
            </p:nvSpPr>
            <p:spPr>
              <a:xfrm>
                <a:off x="1705099" y="2564904"/>
                <a:ext cx="1800200" cy="18002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b="1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36" name="椭圆 35"/>
              <p:cNvSpPr/>
              <p:nvPr/>
            </p:nvSpPr>
            <p:spPr>
              <a:xfrm>
                <a:off x="1853307" y="2713112"/>
                <a:ext cx="1503784" cy="150378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b="1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6678417" y="2724009"/>
              <a:ext cx="1174892" cy="696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b="1" dirty="0" smtClean="0">
                  <a:solidFill>
                    <a:srgbClr val="0070C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放管</a:t>
              </a:r>
              <a:endParaRPr lang="en-US" altLang="zh-CN" sz="2400" b="1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pPr algn="ctr"/>
              <a:r>
                <a:rPr lang="zh-CN" altLang="en-US" sz="2400" b="1" dirty="0" smtClean="0">
                  <a:solidFill>
                    <a:srgbClr val="0070C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意识</a:t>
              </a:r>
              <a:endParaRPr lang="zh-CN" altLang="en-US" sz="24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906347" y="2718147"/>
              <a:ext cx="3032571" cy="967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>
                <a:lnSpc>
                  <a:spcPts val="1800"/>
                </a:lnSpc>
                <a:defRPr sz="16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</a:lstStyle>
            <a:p>
              <a:pPr algn="just">
                <a:lnSpc>
                  <a:spcPct val="150000"/>
                </a:lnSpc>
              </a:pPr>
              <a:r>
                <a:rPr lang="zh-CN" altLang="en-US" sz="2000" b="1" dirty="0" smtClean="0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放：基金委下放依托单位，单位下放科研人员；</a:t>
              </a:r>
              <a:endParaRPr lang="en-US" altLang="zh-CN" sz="2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pPr algn="just">
                <a:lnSpc>
                  <a:spcPct val="150000"/>
                </a:lnSpc>
              </a:pPr>
              <a:r>
                <a:rPr lang="zh-CN" altLang="en-US" sz="2000" b="1" dirty="0" smtClean="0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管：加强审核，加强对各类人员的培训和管理。</a:t>
              </a:r>
              <a:endParaRPr lang="en-US" altLang="zh-CN" sz="2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endParaRPr lang="en-US" altLang="zh-CN" sz="2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grpSp>
          <p:nvGrpSpPr>
            <p:cNvPr id="6" name="组合 38"/>
            <p:cNvGrpSpPr/>
            <p:nvPr/>
          </p:nvGrpSpPr>
          <p:grpSpPr>
            <a:xfrm>
              <a:off x="6673651" y="3843439"/>
              <a:ext cx="1184425" cy="1184425"/>
              <a:chOff x="1705099" y="2564904"/>
              <a:chExt cx="1800200" cy="1800200"/>
            </a:xfrm>
          </p:grpSpPr>
          <p:sp>
            <p:nvSpPr>
              <p:cNvPr id="40" name="椭圆 39"/>
              <p:cNvSpPr/>
              <p:nvPr/>
            </p:nvSpPr>
            <p:spPr>
              <a:xfrm>
                <a:off x="1705099" y="2564904"/>
                <a:ext cx="1800200" cy="18002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b="1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41" name="椭圆 40"/>
              <p:cNvSpPr/>
              <p:nvPr/>
            </p:nvSpPr>
            <p:spPr>
              <a:xfrm>
                <a:off x="1853307" y="2713112"/>
                <a:ext cx="1503784" cy="150378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b="1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6678417" y="4020153"/>
              <a:ext cx="1174892" cy="696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b="1" dirty="0" smtClean="0">
                  <a:solidFill>
                    <a:srgbClr val="0070C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法律</a:t>
              </a:r>
              <a:endParaRPr lang="en-US" altLang="zh-CN" sz="2400" b="1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pPr algn="ctr"/>
              <a:r>
                <a:rPr lang="zh-CN" altLang="en-US" sz="2400" b="1" dirty="0" smtClean="0">
                  <a:solidFill>
                    <a:srgbClr val="0070C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意识</a:t>
              </a:r>
              <a:endParaRPr lang="en-US" altLang="zh-CN" sz="2400" b="1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906347" y="4006494"/>
              <a:ext cx="2982046" cy="7741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>
                <a:lnSpc>
                  <a:spcPts val="1800"/>
                </a:lnSpc>
                <a:defRPr sz="14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</a:lstStyle>
            <a:p>
              <a:pPr lvl="0" algn="just">
                <a:lnSpc>
                  <a:spcPct val="150000"/>
                </a:lnSpc>
                <a:buClr>
                  <a:schemeClr val="tx1"/>
                </a:buClr>
                <a:buSzPct val="60000"/>
                <a:defRPr/>
              </a:pPr>
              <a:r>
                <a:rPr lang="zh-CN" altLang="en-US" sz="2000" b="1" dirty="0" smtClean="0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科研人员：科学研究无禁区，经费使用有红线；</a:t>
              </a:r>
            </a:p>
            <a:p>
              <a:pPr lvl="0" indent="-342900" algn="just">
                <a:lnSpc>
                  <a:spcPct val="150000"/>
                </a:lnSpc>
                <a:defRPr/>
              </a:pPr>
              <a:r>
                <a:rPr lang="zh-CN" altLang="en-US" sz="2000" b="1" dirty="0" smtClean="0">
                  <a:solidFill>
                    <a:schemeClr val="tx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管理人员：知晓红线、及时提醒、监督到位。</a:t>
              </a:r>
              <a:endParaRPr lang="en-US" altLang="zh-CN" sz="2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57" name="圆角矩形 56"/>
          <p:cNvSpPr/>
          <p:nvPr/>
        </p:nvSpPr>
        <p:spPr>
          <a:xfrm>
            <a:off x="71406" y="3929066"/>
            <a:ext cx="1357322" cy="991537"/>
          </a:xfrm>
          <a:prstGeom prst="roundRect">
            <a:avLst>
              <a:gd name="adj" fmla="val 1388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3154" y="4000504"/>
            <a:ext cx="1224136" cy="83099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zh-CN" altLang="en-US" sz="2400" b="1" spc="50" dirty="0" smtClean="0">
                <a:ln w="11430"/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接得住管得好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3" name="标题 1"/>
          <p:cNvSpPr txBox="1"/>
          <p:nvPr/>
        </p:nvSpPr>
        <p:spPr>
          <a:xfrm>
            <a:off x="0" y="433374"/>
            <a:ext cx="9144000" cy="106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五、</a:t>
            </a:r>
            <a:r>
              <a:rPr kumimoji="0" lang="zh-CN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加强科研经费管理的几点建议</a:t>
            </a:r>
            <a:endParaRPr kumimoji="0" lang="zh-CN" altLang="en-US" sz="40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j-cs"/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71406" y="2285992"/>
            <a:ext cx="1357322" cy="1071570"/>
          </a:xfrm>
          <a:prstGeom prst="roundRect">
            <a:avLst>
              <a:gd name="adj" fmla="val 1388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-32" y="2428868"/>
            <a:ext cx="1464100" cy="83099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zh-CN" altLang="en-US" sz="2400" b="1" spc="50" dirty="0" smtClean="0">
                <a:ln w="11430"/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依托单位</a:t>
            </a:r>
            <a:endParaRPr lang="en-US" altLang="zh-CN" sz="2400" b="1" spc="50" dirty="0" smtClean="0">
              <a:ln w="11430"/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spc="50" dirty="0" smtClean="0">
                <a:ln w="11430"/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责任主体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678768" cy="71438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lang="en-US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4400" b="1" kern="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科学</a:t>
            </a:r>
            <a:r>
              <a:rPr lang="zh-CN" altLang="en-US" sz="4400" b="1" kern="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基金预算执行及经费拨付情况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285720" y="1428736"/>
            <a:ext cx="84296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1-10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月预算执行总体情况</a:t>
            </a:r>
            <a:endParaRPr lang="en-GB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683442" y="2824820"/>
            <a:ext cx="2880321" cy="85908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财政批复资助项目预算</a:t>
            </a:r>
            <a:r>
              <a:rPr lang="en-US" altLang="zh-CN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290.83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亿元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918722" y="4115954"/>
            <a:ext cx="2428892" cy="7858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资助项目经费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276.63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亿元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918847" y="5268082"/>
            <a:ext cx="2428892" cy="7858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青年千人计划</a:t>
            </a:r>
            <a:endParaRPr lang="en-US" altLang="zh-CN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 algn="ctr"/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14.2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亿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cxnSp>
        <p:nvCxnSpPr>
          <p:cNvPr id="7" name="肘形连接符 6"/>
          <p:cNvCxnSpPr>
            <a:stCxn id="10" idx="1"/>
            <a:endCxn id="11" idx="1"/>
          </p:cNvCxnSpPr>
          <p:nvPr/>
        </p:nvCxnSpPr>
        <p:spPr>
          <a:xfrm rot="10800000" flipH="1" flipV="1">
            <a:off x="683442" y="3254363"/>
            <a:ext cx="235280" cy="1254500"/>
          </a:xfrm>
          <a:prstGeom prst="bentConnector3">
            <a:avLst>
              <a:gd name="adj1" fmla="val -9716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肘形连接符 15"/>
          <p:cNvCxnSpPr>
            <a:stCxn id="10" idx="1"/>
            <a:endCxn id="12" idx="1"/>
          </p:cNvCxnSpPr>
          <p:nvPr/>
        </p:nvCxnSpPr>
        <p:spPr>
          <a:xfrm rot="10800000" flipH="1" flipV="1">
            <a:off x="683441" y="3254363"/>
            <a:ext cx="235405" cy="2406628"/>
          </a:xfrm>
          <a:prstGeom prst="bentConnector3">
            <a:avLst>
              <a:gd name="adj1" fmla="val -9710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圆角矩形 19"/>
          <p:cNvSpPr/>
          <p:nvPr/>
        </p:nvSpPr>
        <p:spPr>
          <a:xfrm>
            <a:off x="4787899" y="2823079"/>
            <a:ext cx="2664296" cy="85908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财政拨款项目支出</a:t>
            </a:r>
            <a:r>
              <a:rPr lang="en-US" altLang="zh-CN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266.79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亿元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5023178" y="4114213"/>
            <a:ext cx="2428892" cy="7858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资助项目经费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256.58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亿元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5023303" y="5266341"/>
            <a:ext cx="2428892" cy="7858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青年千人计划</a:t>
            </a:r>
            <a:endParaRPr lang="en-US" altLang="zh-CN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 algn="ctr"/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10.21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亿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cxnSp>
        <p:nvCxnSpPr>
          <p:cNvPr id="25" name="肘形连接符 24"/>
          <p:cNvCxnSpPr>
            <a:stCxn id="20" idx="1"/>
            <a:endCxn id="21" idx="1"/>
          </p:cNvCxnSpPr>
          <p:nvPr/>
        </p:nvCxnSpPr>
        <p:spPr>
          <a:xfrm rot="10800000" flipH="1" flipV="1">
            <a:off x="4787898" y="3252622"/>
            <a:ext cx="235279" cy="1254500"/>
          </a:xfrm>
          <a:prstGeom prst="bentConnector3">
            <a:avLst>
              <a:gd name="adj1" fmla="val -9716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肘形连接符 25"/>
          <p:cNvCxnSpPr>
            <a:stCxn id="20" idx="1"/>
            <a:endCxn id="22" idx="1"/>
          </p:cNvCxnSpPr>
          <p:nvPr/>
        </p:nvCxnSpPr>
        <p:spPr>
          <a:xfrm rot="10800000" flipH="1" flipV="1">
            <a:off x="4787899" y="3252622"/>
            <a:ext cx="235404" cy="2406628"/>
          </a:xfrm>
          <a:prstGeom prst="bentConnector3">
            <a:avLst>
              <a:gd name="adj1" fmla="val -9711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96211" y="3023530"/>
            <a:ext cx="111906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91.73%</a:t>
            </a:r>
            <a:endParaRPr lang="zh-CN" altLang="en-US" sz="2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96211" y="4226844"/>
            <a:ext cx="111906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92.75%</a:t>
            </a:r>
            <a:endParaRPr lang="zh-CN" altLang="en-US" sz="2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68219" y="5428417"/>
            <a:ext cx="111906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71.71%</a:t>
            </a:r>
            <a:endParaRPr lang="zh-CN" altLang="en-US" sz="2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4" name="右箭头 33"/>
          <p:cNvSpPr/>
          <p:nvPr/>
        </p:nvSpPr>
        <p:spPr>
          <a:xfrm>
            <a:off x="3568737" y="4292652"/>
            <a:ext cx="936674" cy="43242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3568737" y="3830987"/>
            <a:ext cx="936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支出</a:t>
            </a:r>
            <a:endParaRPr lang="zh-CN" altLang="en-US" sz="24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1066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五、</a:t>
            </a:r>
            <a:r>
              <a:rPr lang="zh-CN" altLang="en-US" b="1" kern="0" dirty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加强科研经费管理的几点建议</a:t>
            </a:r>
          </a:p>
        </p:txBody>
      </p:sp>
      <p:graphicFrame>
        <p:nvGraphicFramePr>
          <p:cNvPr id="3" name="图示 2"/>
          <p:cNvGraphicFramePr/>
          <p:nvPr/>
        </p:nvGraphicFramePr>
        <p:xfrm>
          <a:off x="539552" y="1412776"/>
          <a:ext cx="813690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 txBox="1"/>
          <p:nvPr/>
        </p:nvSpPr>
        <p:spPr>
          <a:xfrm>
            <a:off x="8429652" y="6356351"/>
            <a:ext cx="428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zh-CN" altLang="en-US" sz="12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A86CF50-A36E-4027-A15B-F18594CC304E}" type="slidenum">
              <a:rPr kumimoji="0" lang="en-US" altLang="zh-CN" sz="1000" b="0" i="0" u="none" strike="noStrike" kern="1200" cap="none" spc="0" normalizeH="0" baseline="0" noProof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 txBox="1"/>
          <p:nvPr/>
        </p:nvSpPr>
        <p:spPr>
          <a:xfrm>
            <a:off x="107504" y="1643049"/>
            <a:ext cx="9036496" cy="4834911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zh-CN" altLang="en-US" sz="2800" b="1" kern="0" dirty="0" smtClean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依托单位需注意的问题</a:t>
            </a:r>
          </a:p>
          <a:p>
            <a:pPr marL="342900" marR="0" lvl="0" indent="-342900" algn="l" defTabSz="914400" rtl="0" eaLnBrk="1" fontAlgn="auto" latinLnBrk="0" hangingPunct="1">
              <a:lnSpc>
                <a:spcPts val="3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依托单位注册银行账户信息变更不及时；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lvl="0" indent="-342900">
              <a:lnSpc>
                <a:spcPts val="3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合作研究双方直接费用、间接费用分配协商约定不清；</a:t>
            </a:r>
            <a:endParaRPr lang="en-US" altLang="zh-CN" sz="2400" b="1" dirty="0" smtClean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lvl="0" indent="-342900">
              <a:lnSpc>
                <a:spcPts val="3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CN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依托单位对合作研究单位转拨资金监督管理不够；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lvl="0" indent="-342900">
              <a:lnSpc>
                <a:spcPts val="3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CN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项目依托单位变更引起项目资金划转和使用管理纠纷；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lvl="0" indent="-342900">
              <a:lnSpc>
                <a:spcPts val="3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CN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终止撤销项目不及时退款；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lvl="0" indent="-342900">
              <a:lnSpc>
                <a:spcPts val="3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CN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间接费用统筹管理使用有待加强；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lvl="0" indent="-342900">
              <a:lnSpc>
                <a:spcPts val="3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CN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结余资金比例较高、金额较大；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lvl="0" indent="-342900">
              <a:lnSpc>
                <a:spcPts val="3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CN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24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政策学习理解不够，对科研人员、管理人员的培训有待加强。</a:t>
            </a:r>
            <a:endParaRPr lang="en-US" altLang="zh-CN" sz="2400" b="1" dirty="0" smtClean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标题 1"/>
          <p:cNvSpPr txBox="1"/>
          <p:nvPr/>
        </p:nvSpPr>
        <p:spPr>
          <a:xfrm>
            <a:off x="285720" y="2285992"/>
            <a:ext cx="5357818" cy="658184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4000" b="1" kern="0" dirty="0">
              <a:solidFill>
                <a:schemeClr val="accent1"/>
              </a:solidFill>
              <a:latin typeface="楷体" panose="02010609060101010101" pitchFamily="49" charset="-122"/>
              <a:ea typeface="楷体" panose="02010609060101010101" pitchFamily="49" charset="-122"/>
              <a:cs typeface="+mj-cs"/>
            </a:endParaRPr>
          </a:p>
        </p:txBody>
      </p:sp>
      <p:sp>
        <p:nvSpPr>
          <p:cNvPr id="5" name="标题 1"/>
          <p:cNvSpPr txBox="1"/>
          <p:nvPr/>
        </p:nvSpPr>
        <p:spPr>
          <a:xfrm>
            <a:off x="0" y="576250"/>
            <a:ext cx="9144000" cy="106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五、</a:t>
            </a:r>
            <a:r>
              <a:rPr kumimoji="0" lang="zh-CN" altLang="en-US" sz="4000" b="1" i="0" u="none" strike="noStrike" kern="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加强科研经费管理的几点建议</a:t>
            </a:r>
            <a:endParaRPr kumimoji="0" lang="zh-CN" altLang="en-US" sz="40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5786" y="2928934"/>
            <a:ext cx="7772400" cy="1362075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dirty="0" smtClean="0">
                <a:solidFill>
                  <a:schemeClr val="accent1"/>
                </a:solidFill>
              </a:rPr>
              <a:t>谢谢</a:t>
            </a:r>
            <a:r>
              <a:rPr lang="en-US" altLang="zh-CN" sz="6600" dirty="0" smtClean="0">
                <a:solidFill>
                  <a:schemeClr val="accent1"/>
                </a:solidFill>
              </a:rPr>
              <a:t/>
            </a:r>
            <a:br>
              <a:rPr lang="en-US" altLang="zh-CN" sz="6600" dirty="0" smtClean="0">
                <a:solidFill>
                  <a:schemeClr val="accent1"/>
                </a:solidFill>
              </a:rPr>
            </a:br>
            <a:r>
              <a:rPr lang="zh-CN" altLang="en-US" sz="6600" dirty="0" smtClean="0">
                <a:solidFill>
                  <a:schemeClr val="accent1"/>
                </a:solidFill>
              </a:rPr>
              <a:t>敬请批评指正！</a:t>
            </a:r>
            <a:endParaRPr lang="en-GB" sz="6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285720" y="1428736"/>
            <a:ext cx="84296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经费拨付完成情况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间接费用核定、拨款</a:t>
            </a:r>
            <a:endParaRPr lang="en-GB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2404045"/>
            <a:ext cx="82868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2018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月，我委核定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1534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个依托单位，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42963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个项目，间接费用合计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45.71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亿元。间接费用占全部直接费用的比例为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18.07%</a:t>
            </a:r>
            <a:r>
              <a:rPr lang="zh-CN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1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4189150"/>
            <a:ext cx="8280920" cy="1938992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间接经费最多：清华大学 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1.28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亿元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间接费用前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名：清华大学、上海交通大学、浙江大学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间接费用前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名：合计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9.06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亿元，占间接费用总额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19.83%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" name="标题 1"/>
          <p:cNvSpPr txBox="1"/>
          <p:nvPr/>
        </p:nvSpPr>
        <p:spPr>
          <a:xfrm>
            <a:off x="285720" y="571480"/>
            <a:ext cx="8678768" cy="714380"/>
          </a:xfrm>
          <a:prstGeom prst="rect">
            <a:avLst/>
          </a:prstGeom>
        </p:spPr>
        <p:txBody>
          <a:bodyPr vert="horz" anchor="ctr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zh-CN" altLang="en-US" b="1" smtClean="0"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lang="en-US" altLang="zh-CN" b="1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4400" b="1" kern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科学基金预算执行及经费拨付情况</a:t>
            </a:r>
            <a:endParaRPr lang="zh-CN" altLang="en-US" sz="4400" b="1" kern="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285720" y="1428736"/>
            <a:ext cx="84296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经费拨付完成情况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间接费用核定、拨款</a:t>
            </a:r>
            <a:endParaRPr lang="en-GB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416367" y="3140968"/>
          <a:ext cx="8417473" cy="310711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571457"/>
                <a:gridCol w="2701844"/>
                <a:gridCol w="3144172"/>
              </a:tblGrid>
              <a:tr h="63522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间接经费规模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单位数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单位个数占比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645441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</a:t>
                      </a:r>
                      <a:r>
                        <a:rPr lang="zh-CN" altLang="en-US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亿元以上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0.20%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594778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1000</a:t>
                      </a:r>
                      <a:r>
                        <a:rPr lang="zh-CN" altLang="en-US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万</a:t>
                      </a:r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-1</a:t>
                      </a:r>
                      <a:r>
                        <a:rPr lang="zh-CN" altLang="en-US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亿元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103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6.71%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636895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100</a:t>
                      </a:r>
                      <a:r>
                        <a:rPr lang="zh-CN" altLang="en-US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万</a:t>
                      </a:r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-1000</a:t>
                      </a:r>
                      <a:r>
                        <a:rPr lang="zh-CN" altLang="en-US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万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432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28.16%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594778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100</a:t>
                      </a:r>
                      <a:r>
                        <a:rPr lang="zh-CN" altLang="en-US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万元以下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996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64.93%</a:t>
                      </a:r>
                      <a:endParaRPr lang="zh-CN" altLang="en-US" sz="28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1786" y="2356093"/>
            <a:ext cx="8543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年核定间接费用分布情况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" name="标题 1"/>
          <p:cNvSpPr txBox="1"/>
          <p:nvPr/>
        </p:nvSpPr>
        <p:spPr>
          <a:xfrm>
            <a:off x="285720" y="571480"/>
            <a:ext cx="8678768" cy="714380"/>
          </a:xfrm>
          <a:prstGeom prst="rect">
            <a:avLst/>
          </a:prstGeom>
        </p:spPr>
        <p:txBody>
          <a:bodyPr vert="horz" anchor="ctr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lang="en-US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4400" b="1" kern="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科学基金预算执行及经费拨付情况</a:t>
            </a:r>
            <a:endParaRPr lang="zh-CN" altLang="en-US" sz="4400" b="1" kern="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285720" y="1428736"/>
            <a:ext cx="84296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经费拨付完成情况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间接费用核定、拨款</a:t>
            </a:r>
            <a:endParaRPr lang="en-GB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592078" y="2852936"/>
          <a:ext cx="8095167" cy="316835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069522"/>
                <a:gridCol w="2350560"/>
                <a:gridCol w="2675085"/>
              </a:tblGrid>
              <a:tr h="8499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间接经费所属年度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项目数（万项）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金额（亿元）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6053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2016</a:t>
                      </a:r>
                      <a:r>
                        <a:rPr lang="zh-CN" altLang="en-US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年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3.86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10.08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55783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2017</a:t>
                      </a:r>
                      <a:r>
                        <a:rPr lang="zh-CN" altLang="en-US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年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3.96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10.55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5973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2018</a:t>
                      </a:r>
                      <a:r>
                        <a:rPr lang="zh-CN" altLang="en-US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年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4.35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12.10</a:t>
                      </a:r>
                      <a:endParaRPr lang="zh-CN" altLang="en-US" sz="24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55783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合计</a:t>
                      </a:r>
                      <a:endParaRPr lang="zh-CN" altLang="en-US" sz="2400" b="1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12.18</a:t>
                      </a:r>
                      <a:endParaRPr lang="zh-CN" altLang="en-US" sz="2400" b="1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32.73</a:t>
                      </a:r>
                      <a:endParaRPr lang="zh-CN" altLang="en-US" sz="2400" b="1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7584" y="2211117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年度间接费用拨款情况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393732" y="6211092"/>
            <a:ext cx="846274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zh-CN" sz="2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科学基金</a:t>
            </a:r>
            <a:r>
              <a:rPr lang="zh-CN" altLang="zh-CN" sz="2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项目分为</a:t>
            </a:r>
            <a:r>
              <a:rPr lang="zh-CN" altLang="zh-CN" sz="2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直接费用和间接</a:t>
            </a:r>
            <a:r>
              <a:rPr lang="zh-CN" altLang="zh-CN" sz="2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费用</a:t>
            </a:r>
            <a:r>
              <a:rPr lang="zh-CN" altLang="en-US" sz="2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后</a:t>
            </a:r>
            <a:r>
              <a:rPr lang="zh-CN" altLang="zh-CN" sz="2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项目的总体资助强度没有降低</a:t>
            </a:r>
            <a:endParaRPr lang="zh-CN" altLang="en-US" sz="20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" name="标题 1"/>
          <p:cNvSpPr txBox="1"/>
          <p:nvPr/>
        </p:nvSpPr>
        <p:spPr>
          <a:xfrm>
            <a:off x="285720" y="571480"/>
            <a:ext cx="8678768" cy="714380"/>
          </a:xfrm>
          <a:prstGeom prst="rect">
            <a:avLst/>
          </a:prstGeom>
        </p:spPr>
        <p:txBody>
          <a:bodyPr vert="horz" anchor="ctr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lang="en-US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4400" b="1" kern="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科学基金预算执行及经费拨付情况</a:t>
            </a:r>
            <a:endParaRPr lang="zh-CN" altLang="en-US" sz="4400" b="1" kern="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285720" y="1428736"/>
            <a:ext cx="84296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经费拨付完成情况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终止撤销项目退款扣款</a:t>
            </a:r>
            <a:endParaRPr lang="en-GB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2404045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endParaRPr lang="zh-CN" altLang="en-US" sz="1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368" y="2404045"/>
            <a:ext cx="8280920" cy="3416320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截止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月，顺利完成终止撤销项目追款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79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笔，追回金额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1380.36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万元</a:t>
            </a:r>
            <a:r>
              <a:rPr lang="zh-CN" altLang="zh-CN" sz="3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6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36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3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zh-CN" altLang="zh-CN" sz="3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，完成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终止撤销项目应退未退资金集中扣缴工作，扣缴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39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个依托单位，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63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个项目，资金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2107.50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万元。</a:t>
            </a:r>
          </a:p>
        </p:txBody>
      </p:sp>
      <p:sp>
        <p:nvSpPr>
          <p:cNvPr id="7" name="标题 1"/>
          <p:cNvSpPr txBox="1"/>
          <p:nvPr/>
        </p:nvSpPr>
        <p:spPr>
          <a:xfrm>
            <a:off x="285720" y="571480"/>
            <a:ext cx="8678768" cy="714380"/>
          </a:xfrm>
          <a:prstGeom prst="rect">
            <a:avLst/>
          </a:prstGeom>
        </p:spPr>
        <p:txBody>
          <a:bodyPr vert="horz" anchor="ctr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lang="en-US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4400" b="1" kern="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科学基金预算执行及经费拨付情况</a:t>
            </a:r>
            <a:endParaRPr lang="zh-CN" altLang="en-US" sz="4400" b="1" kern="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8596" y="2404045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endParaRPr lang="zh-CN" altLang="en-US" sz="1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标题 1"/>
          <p:cNvSpPr txBox="1"/>
          <p:nvPr/>
        </p:nvSpPr>
        <p:spPr>
          <a:xfrm>
            <a:off x="285720" y="571480"/>
            <a:ext cx="8678768" cy="714380"/>
          </a:xfrm>
          <a:prstGeom prst="rect">
            <a:avLst/>
          </a:prstGeom>
        </p:spPr>
        <p:txBody>
          <a:bodyPr vert="horz" anchor="ctr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lang="en-US" altLang="zh-CN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4400" b="1" kern="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科学基金预算执行及经费拨付情况</a:t>
            </a:r>
            <a:endParaRPr lang="zh-CN" altLang="en-US" sz="4400" b="1" kern="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373071" y="1285860"/>
            <a:ext cx="84296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经费拨付完成情况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联合基金委外资金拨款</a:t>
            </a:r>
            <a:endParaRPr lang="en-GB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0422" y="2132856"/>
            <a:ext cx="8504066" cy="4524315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截止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月，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27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个联合基金在执行，顺利完成联合基金委外经费拨款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52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笔，金额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0.42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亿元</a:t>
            </a:r>
            <a:r>
              <a:rPr lang="zh-CN" altLang="en-US" sz="3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6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此外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，用财政资金拨付联合基金（在研项目）委外经费共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601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笔，金额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3.75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亿元</a:t>
            </a:r>
            <a:r>
              <a:rPr lang="zh-CN" altLang="en-US" sz="3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6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今年新批联合基金项目将在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月集中拨款。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15"/>
          <p:cNvCxnSpPr>
            <a:cxnSpLocks noChangeShapeType="1"/>
          </p:cNvCxnSpPr>
          <p:nvPr/>
        </p:nvCxnSpPr>
        <p:spPr bwMode="auto">
          <a:xfrm>
            <a:off x="3146419" y="1293803"/>
            <a:ext cx="0" cy="4614862"/>
          </a:xfrm>
          <a:prstGeom prst="line">
            <a:avLst/>
          </a:prstGeom>
          <a:noFill/>
          <a:ln w="19050" algn="ctr">
            <a:solidFill>
              <a:schemeClr val="accent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文本框 16"/>
          <p:cNvSpPr txBox="1"/>
          <p:nvPr/>
        </p:nvSpPr>
        <p:spPr>
          <a:xfrm>
            <a:off x="3643306" y="1428736"/>
            <a:ext cx="482536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  <a:ea typeface="+mn-ea"/>
              </a:rPr>
              <a:t>科学基金预算执行及经费拨付</a:t>
            </a:r>
            <a:r>
              <a:rPr lang="zh-CN" altLang="en-US" sz="2400" b="1" kern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/>
              </a:rPr>
              <a:t>情况</a:t>
            </a:r>
          </a:p>
        </p:txBody>
      </p:sp>
      <p:sp>
        <p:nvSpPr>
          <p:cNvPr id="6" name="文本框 17"/>
          <p:cNvSpPr txBox="1"/>
          <p:nvPr/>
        </p:nvSpPr>
        <p:spPr>
          <a:xfrm>
            <a:off x="3635896" y="2348880"/>
            <a:ext cx="389722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rgbClr val="FF0000"/>
                </a:solidFill>
                <a:latin typeface="Times New Roman" panose="02020603050405020304"/>
              </a:rPr>
              <a:t>落实国家有关政策精神情况</a:t>
            </a:r>
            <a:endParaRPr lang="zh-CN" altLang="en-US" sz="2400" b="1" kern="0" dirty="0">
              <a:solidFill>
                <a:srgbClr val="FF0000"/>
              </a:solidFill>
              <a:latin typeface="Times New Roman" panose="02020603050405020304"/>
            </a:endParaRPr>
          </a:p>
        </p:txBody>
      </p:sp>
      <p:sp>
        <p:nvSpPr>
          <p:cNvPr id="7" name="文本框 18"/>
          <p:cNvSpPr txBox="1"/>
          <p:nvPr/>
        </p:nvSpPr>
        <p:spPr>
          <a:xfrm>
            <a:off x="3635896" y="3212976"/>
            <a:ext cx="420660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1"/>
                </a:solidFill>
                <a:latin typeface="Times New Roman" panose="02020603050405020304"/>
              </a:rPr>
              <a:t>成本补偿式项目资金管理情况</a:t>
            </a:r>
            <a:endParaRPr lang="zh-CN" altLang="en-US" sz="24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  <p:sp>
        <p:nvSpPr>
          <p:cNvPr id="8" name="文本框 19"/>
          <p:cNvSpPr txBox="1"/>
          <p:nvPr/>
        </p:nvSpPr>
        <p:spPr>
          <a:xfrm>
            <a:off x="3635896" y="4149080"/>
            <a:ext cx="296908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1"/>
                </a:solidFill>
                <a:latin typeface="Times New Roman" panose="02020603050405020304"/>
              </a:rPr>
              <a:t>近期开展的具体工作</a:t>
            </a:r>
            <a:endParaRPr lang="zh-CN" altLang="en-US" sz="24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  <p:sp>
        <p:nvSpPr>
          <p:cNvPr id="9" name="文本框 20"/>
          <p:cNvSpPr txBox="1"/>
          <p:nvPr/>
        </p:nvSpPr>
        <p:spPr>
          <a:xfrm>
            <a:off x="785786" y="3071810"/>
            <a:ext cx="1339850" cy="785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500" b="1" kern="0" dirty="0">
                <a:solidFill>
                  <a:schemeClr val="accent1"/>
                </a:solidFill>
                <a:latin typeface="华文中宋" panose="02010600040101010101" charset="-122"/>
                <a:ea typeface="华文中宋" panose="02010600040101010101" charset="-122"/>
              </a:rPr>
              <a:t>目录</a:t>
            </a:r>
          </a:p>
        </p:txBody>
      </p:sp>
      <p:sp>
        <p:nvSpPr>
          <p:cNvPr id="10" name="任意多边形 9"/>
          <p:cNvSpPr/>
          <p:nvPr/>
        </p:nvSpPr>
        <p:spPr>
          <a:xfrm>
            <a:off x="2843808" y="14127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chemeClr val="bg1"/>
                </a:solidFill>
                <a:latin typeface="Times New Roman" panose="02020603050405020304"/>
                <a:ea typeface="幼圆" panose="02010509060101010101" charset="-122"/>
              </a:rPr>
              <a:t>1</a:t>
            </a:r>
            <a:endParaRPr lang="zh-CN" altLang="en-US" sz="3200" kern="0" dirty="0">
              <a:solidFill>
                <a:schemeClr val="bg1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1" name="任意多边形 10"/>
          <p:cNvSpPr/>
          <p:nvPr/>
        </p:nvSpPr>
        <p:spPr>
          <a:xfrm>
            <a:off x="2843808" y="22768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2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2843808" y="3140968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3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3" name="任意多边形 12"/>
          <p:cNvSpPr/>
          <p:nvPr/>
        </p:nvSpPr>
        <p:spPr>
          <a:xfrm>
            <a:off x="2843808" y="4077072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4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4" name="任意多边形 13"/>
          <p:cNvSpPr/>
          <p:nvPr/>
        </p:nvSpPr>
        <p:spPr>
          <a:xfrm>
            <a:off x="2843808" y="5013176"/>
            <a:ext cx="560388" cy="649288"/>
          </a:xfrm>
          <a:custGeom>
            <a:avLst/>
            <a:gdLst>
              <a:gd name="connsiteX0" fmla="*/ 282768 w 561608"/>
              <a:gd name="connsiteY0" fmla="*/ 0 h 649318"/>
              <a:gd name="connsiteX1" fmla="*/ 561608 w 561608"/>
              <a:gd name="connsiteY1" fmla="*/ 159711 h 649318"/>
              <a:gd name="connsiteX2" fmla="*/ 561608 w 561608"/>
              <a:gd name="connsiteY2" fmla="*/ 485680 h 649318"/>
              <a:gd name="connsiteX3" fmla="*/ 282768 w 561608"/>
              <a:gd name="connsiteY3" fmla="*/ 649318 h 649318"/>
              <a:gd name="connsiteX4" fmla="*/ 0 w 561608"/>
              <a:gd name="connsiteY4" fmla="*/ 485680 h 649318"/>
              <a:gd name="connsiteX5" fmla="*/ 0 w 561608"/>
              <a:gd name="connsiteY5" fmla="*/ 159711 h 64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608" h="649318">
                <a:moveTo>
                  <a:pt x="282768" y="0"/>
                </a:moveTo>
                <a:lnTo>
                  <a:pt x="561608" y="159711"/>
                </a:lnTo>
                <a:lnTo>
                  <a:pt x="561608" y="485680"/>
                </a:lnTo>
                <a:lnTo>
                  <a:pt x="282768" y="649318"/>
                </a:lnTo>
                <a:lnTo>
                  <a:pt x="0" y="485680"/>
                </a:lnTo>
                <a:lnTo>
                  <a:pt x="0" y="159711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kern="0" dirty="0" smtClean="0">
                <a:solidFill>
                  <a:srgbClr val="FFFFFF"/>
                </a:solidFill>
                <a:latin typeface="Times New Roman" panose="02020603050405020304"/>
                <a:ea typeface="幼圆" panose="02010509060101010101" charset="-122"/>
              </a:rPr>
              <a:t>5</a:t>
            </a:r>
            <a:endParaRPr lang="zh-CN" altLang="en-US" sz="3200" kern="0" dirty="0">
              <a:solidFill>
                <a:srgbClr val="FFFFFF"/>
              </a:solidFill>
              <a:latin typeface="Times New Roman" panose="02020603050405020304"/>
              <a:ea typeface="幼圆" panose="02010509060101010101" charset="-122"/>
            </a:endParaRPr>
          </a:p>
        </p:txBody>
      </p:sp>
      <p:sp>
        <p:nvSpPr>
          <p:cNvPr id="15" name="文本框 19"/>
          <p:cNvSpPr txBox="1"/>
          <p:nvPr/>
        </p:nvSpPr>
        <p:spPr>
          <a:xfrm>
            <a:off x="3563888" y="5085184"/>
            <a:ext cx="420660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kern="0" dirty="0" smtClean="0">
                <a:solidFill>
                  <a:schemeClr val="accent1"/>
                </a:solidFill>
                <a:latin typeface="Times New Roman" panose="02020603050405020304"/>
              </a:rPr>
              <a:t>加强科研经费管理的几点建议</a:t>
            </a:r>
            <a:endParaRPr lang="zh-CN" altLang="en-US" sz="2400" b="1" kern="0" dirty="0">
              <a:solidFill>
                <a:schemeClr val="accent1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3"/>
  <p:tag name="KSO_WM_TEMPLATE_SCENE_ID" val="1"/>
  <p:tag name="KSO_WM_TEMPLATE_JOB_ID" val="3"/>
  <p:tag name="KSO_WM_TEMPLATE_TOPIC_DEFAULT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市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都市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市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2313</Words>
  <Application>Microsoft Office PowerPoint</Application>
  <PresentationFormat>全屏显示(4:3)</PresentationFormat>
  <Paragraphs>283</Paragraphs>
  <Slides>32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3" baseType="lpstr">
      <vt:lpstr>都市</vt:lpstr>
      <vt:lpstr>PowerPoint 演示文稿</vt:lpstr>
      <vt:lpstr>PowerPoint 演示文稿</vt:lpstr>
      <vt:lpstr>一.科学基金预算执行及经费拨付情况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二、落实国家有关政策精神情况</vt:lpstr>
      <vt:lpstr>二、落实国家有关政策精神情况</vt:lpstr>
      <vt:lpstr>二、落实国家有关政策精神情况</vt:lpstr>
      <vt:lpstr>二、落实国家有关政策精神情况</vt:lpstr>
      <vt:lpstr>二、落实国家有关政策精神情况</vt:lpstr>
      <vt:lpstr>二、落实国家有关政策精神情况</vt:lpstr>
      <vt:lpstr>二、落实国家有关政策精神情况</vt:lpstr>
      <vt:lpstr>二、落实国家有关政策精神情况</vt:lpstr>
      <vt:lpstr>PowerPoint 演示文稿</vt:lpstr>
      <vt:lpstr>三、成本补偿式项目资金管理情况</vt:lpstr>
      <vt:lpstr>三、成本补偿式项目资金管理—主要问题</vt:lpstr>
      <vt:lpstr>三、成本补偿式项目资金管理—主要问题</vt:lpstr>
      <vt:lpstr>三、成本补偿式项目资金管理—主要问题</vt:lpstr>
      <vt:lpstr>PowerPoint 演示文稿</vt:lpstr>
      <vt:lpstr>四、近期开展的具体工作</vt:lpstr>
      <vt:lpstr>四、近期开展的具体工作</vt:lpstr>
      <vt:lpstr>四、近期开展的具体工作</vt:lpstr>
      <vt:lpstr>四、近期开展的具体工作</vt:lpstr>
      <vt:lpstr>PowerPoint 演示文稿</vt:lpstr>
      <vt:lpstr>PowerPoint 演示文稿</vt:lpstr>
      <vt:lpstr>五、加强科研经费管理的几点建议</vt:lpstr>
      <vt:lpstr>PowerPoint 演示文稿</vt:lpstr>
      <vt:lpstr>谢谢 敬请批评指正！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unknown</cp:lastModifiedBy>
  <cp:revision>273</cp:revision>
  <cp:lastPrinted>2018-11-29T08:26:00Z</cp:lastPrinted>
  <dcterms:created xsi:type="dcterms:W3CDTF">2018-12-14T02:54:53Z</dcterms:created>
  <dcterms:modified xsi:type="dcterms:W3CDTF">2018-12-14T06:48:06Z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2</vt:lpwstr>
  </property>
  <property fmtid="{D5CDD505-2E9C-101B-9397-08002B2CF9AE}" pid="3" name="KSOProductBuildVer">
    <vt:lpwstr>2052-11.1.0.8013</vt:lpwstr>
  </property>
</Properties>
</file>