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handoutMasterIdLst>
    <p:handoutMasterId r:id="rId72"/>
  </p:handoutMasterIdLst>
  <p:sldIdLst>
    <p:sldId id="256" r:id="rId2"/>
    <p:sldId id="384" r:id="rId3"/>
    <p:sldId id="385" r:id="rId4"/>
    <p:sldId id="662" r:id="rId5"/>
    <p:sldId id="585" r:id="rId6"/>
    <p:sldId id="537" r:id="rId7"/>
    <p:sldId id="578" r:id="rId8"/>
    <p:sldId id="541" r:id="rId9"/>
    <p:sldId id="542" r:id="rId10"/>
    <p:sldId id="592" r:id="rId11"/>
    <p:sldId id="663" r:id="rId12"/>
    <p:sldId id="594" r:id="rId13"/>
    <p:sldId id="665" r:id="rId14"/>
    <p:sldId id="596" r:id="rId15"/>
    <p:sldId id="599" r:id="rId16"/>
    <p:sldId id="666" r:id="rId17"/>
    <p:sldId id="600" r:id="rId18"/>
    <p:sldId id="727" r:id="rId19"/>
    <p:sldId id="728" r:id="rId20"/>
    <p:sldId id="729" r:id="rId21"/>
    <p:sldId id="603" r:id="rId22"/>
    <p:sldId id="604" r:id="rId23"/>
    <p:sldId id="605" r:id="rId24"/>
    <p:sldId id="606" r:id="rId25"/>
    <p:sldId id="607" r:id="rId26"/>
    <p:sldId id="730" r:id="rId27"/>
    <p:sldId id="609" r:id="rId28"/>
    <p:sldId id="610" r:id="rId29"/>
    <p:sldId id="617" r:id="rId30"/>
    <p:sldId id="612" r:id="rId31"/>
    <p:sldId id="613" r:id="rId32"/>
    <p:sldId id="731" r:id="rId33"/>
    <p:sldId id="618" r:id="rId34"/>
    <p:sldId id="619" r:id="rId35"/>
    <p:sldId id="620" r:id="rId36"/>
    <p:sldId id="621" r:id="rId37"/>
    <p:sldId id="622" r:id="rId38"/>
    <p:sldId id="669" r:id="rId39"/>
    <p:sldId id="623" r:id="rId40"/>
    <p:sldId id="624" r:id="rId41"/>
    <p:sldId id="625" r:id="rId42"/>
    <p:sldId id="670" r:id="rId43"/>
    <p:sldId id="671" r:id="rId44"/>
    <p:sldId id="626" r:id="rId45"/>
    <p:sldId id="629" r:id="rId46"/>
    <p:sldId id="650" r:id="rId47"/>
    <p:sldId id="732" r:id="rId48"/>
    <p:sldId id="631" r:id="rId49"/>
    <p:sldId id="632" r:id="rId50"/>
    <p:sldId id="633" r:id="rId51"/>
    <p:sldId id="651" r:id="rId52"/>
    <p:sldId id="636" r:id="rId53"/>
    <p:sldId id="637" r:id="rId54"/>
    <p:sldId id="638" r:id="rId55"/>
    <p:sldId id="639" r:id="rId56"/>
    <p:sldId id="640" r:id="rId57"/>
    <p:sldId id="641" r:id="rId58"/>
    <p:sldId id="642" r:id="rId59"/>
    <p:sldId id="643" r:id="rId60"/>
    <p:sldId id="653" r:id="rId61"/>
    <p:sldId id="654" r:id="rId62"/>
    <p:sldId id="657" r:id="rId63"/>
    <p:sldId id="659" r:id="rId64"/>
    <p:sldId id="661" r:id="rId65"/>
    <p:sldId id="647" r:id="rId66"/>
    <p:sldId id="648" r:id="rId67"/>
    <p:sldId id="649" r:id="rId68"/>
    <p:sldId id="374" r:id="rId69"/>
    <p:sldId id="674" r:id="rId70"/>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985" autoAdjust="0"/>
  </p:normalViewPr>
  <p:slideViewPr>
    <p:cSldViewPr>
      <p:cViewPr>
        <p:scale>
          <a:sx n="100" d="100"/>
          <a:sy n="100" d="100"/>
        </p:scale>
        <p:origin x="-1104" y="90"/>
      </p:cViewPr>
      <p:guideLst>
        <p:guide orient="horz" pos="2160"/>
        <p:guide pos="2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44A76C2-33BF-4A33-B7C3-3839173A3A69}" type="datetimeFigureOut">
              <a:rPr lang="zh-CN" altLang="en-US" smtClean="0"/>
              <a:t>2018-12-14</a:t>
            </a:fld>
            <a:endParaRPr lang="zh-CN" altLang="en-US"/>
          </a:p>
        </p:txBody>
      </p:sp>
      <p:sp>
        <p:nvSpPr>
          <p:cNvPr id="4" name="页脚占位符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E4678A1B-797B-4997-9526-540DC3CC5AE5}" type="slidenum">
              <a:rPr lang="zh-CN" altLang="en-US" smtClean="0"/>
              <a:t>‹#›</a:t>
            </a:fld>
            <a:endParaRPr lang="zh-CN" altLang="en-US"/>
          </a:p>
        </p:txBody>
      </p:sp>
    </p:spTree>
    <p:extLst>
      <p:ext uri="{BB962C8B-B14F-4D97-AF65-F5344CB8AC3E}">
        <p14:creationId xmlns:p14="http://schemas.microsoft.com/office/powerpoint/2010/main" val="4272832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BB7ACE62-EA08-4ED5-B69C-AE059D26B6F2}" type="datetimeFigureOut">
              <a:rPr lang="zh-CN" altLang="en-US" smtClean="0"/>
              <a:t>2018-12-14</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B49EC82-FA82-42E0-8B1F-BDEDDB50AFE6}" type="slidenum">
              <a:rPr lang="zh-CN" altLang="en-US" smtClean="0"/>
              <a:t>‹#›</a:t>
            </a:fld>
            <a:endParaRPr lang="zh-CN" altLang="en-US"/>
          </a:p>
        </p:txBody>
      </p:sp>
    </p:spTree>
    <p:extLst>
      <p:ext uri="{BB962C8B-B14F-4D97-AF65-F5344CB8AC3E}">
        <p14:creationId xmlns:p14="http://schemas.microsoft.com/office/powerpoint/2010/main" val="68204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已改</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19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20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32</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a:t>
            </a:r>
            <a:r>
              <a:rPr lang="en-US" altLang="zh-CN" dirty="0" smtClean="0"/>
              <a:t>1</a:t>
            </a:r>
            <a:r>
              <a:rPr lang="zh-CN" altLang="en-US" dirty="0" smtClean="0"/>
              <a:t>）截止</a:t>
            </a:r>
            <a:r>
              <a:rPr lang="en-US" altLang="zh-CN" dirty="0" smtClean="0"/>
              <a:t>12</a:t>
            </a:r>
            <a:r>
              <a:rPr lang="zh-CN" altLang="en-US" dirty="0" smtClean="0"/>
              <a:t>月</a:t>
            </a:r>
            <a:r>
              <a:rPr lang="en-US" altLang="zh-CN" dirty="0" smtClean="0"/>
              <a:t>3</a:t>
            </a:r>
            <a:r>
              <a:rPr lang="zh-CN" altLang="en-US" dirty="0" smtClean="0"/>
              <a:t>日（</a:t>
            </a:r>
            <a:r>
              <a:rPr lang="en-US" altLang="zh-CN" dirty="0" smtClean="0"/>
              <a:t>2</a:t>
            </a:r>
            <a:r>
              <a:rPr lang="zh-CN" altLang="en-US" dirty="0" smtClean="0"/>
              <a:t>）国家（地区分布）由国际合作局提供</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12</a:t>
            </a:r>
            <a:r>
              <a:rPr lang="zh-CN" altLang="en-US" dirty="0" smtClean="0"/>
              <a:t>月</a:t>
            </a:r>
            <a:r>
              <a:rPr lang="en-US" altLang="zh-CN" smtClean="0"/>
              <a:t>4</a:t>
            </a:r>
            <a:r>
              <a:rPr lang="zh-CN" altLang="en-US" smtClean="0"/>
              <a:t>日，最大</a:t>
            </a:r>
            <a:r>
              <a:rPr lang="zh-CN" altLang="en-US" dirty="0" smtClean="0"/>
              <a:t>的年龄</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25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10</a:t>
            </a:r>
            <a:r>
              <a:rPr lang="zh-CN" altLang="en-US" dirty="0" smtClean="0"/>
              <a:t>号左右更新</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28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xfrm>
            <a:off x="741363" y="833438"/>
            <a:ext cx="5554662" cy="4165600"/>
          </a:xfrm>
          <a:noFill/>
          <a:ln>
            <a:solidFill>
              <a:srgbClr val="000000"/>
            </a:solidFill>
            <a:miter lim="800000"/>
          </a:ln>
        </p:spPr>
      </p:sp>
      <p:sp>
        <p:nvSpPr>
          <p:cNvPr id="70659" name="备注占位符 2"/>
          <p:cNvSpPr>
            <a:spLocks noGrp="1"/>
          </p:cNvSpPr>
          <p:nvPr>
            <p:ph type="body" idx="1"/>
          </p:nvPr>
        </p:nvSpPr>
        <p:spPr bwMode="auto">
          <a:noFill/>
        </p:spPr>
        <p:txBody>
          <a:bodyPr/>
          <a:lstStyle/>
          <a:p>
            <a:pPr eaLnBrk="1" hangingPunct="1">
              <a:spcBef>
                <a:spcPct val="0"/>
              </a:spcBef>
            </a:pPr>
            <a:r>
              <a:rPr lang="zh-CN" altLang="en-US" dirty="0" smtClean="0"/>
              <a:t>问交叉处</a:t>
            </a:r>
          </a:p>
        </p:txBody>
      </p:sp>
      <p:sp>
        <p:nvSpPr>
          <p:cNvPr id="70660" name="灯片编号占位符 3"/>
          <p:cNvSpPr>
            <a:spLocks noGrp="1"/>
          </p:cNvSpPr>
          <p:nvPr>
            <p:ph type="sldNum" sz="quarter" idx="5"/>
          </p:nvPr>
        </p:nvSpPr>
        <p:spPr bwMode="auto">
          <a:noFill/>
          <a:ln>
            <a:miter lim="800000"/>
          </a:ln>
        </p:spPr>
        <p:txBody>
          <a:bodyPr/>
          <a:lstStyle/>
          <a:p>
            <a:fld id="{F46F8DB4-D365-4AC6-A147-FC874047F22F}" type="slidenum">
              <a:rPr lang="zh-CN" altLang="en-US" smtClean="0">
                <a:solidFill>
                  <a:srgbClr val="000000"/>
                </a:solidFill>
              </a:rPr>
              <a:t>31</a:t>
            </a:fld>
            <a:endParaRPr lang="en-US" altLang="zh-CN"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系统还没有批</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2" name="think-cell Slide" r:id="rId3" imgW="8890" imgH="8890" progId="">
                  <p:embed/>
                </p:oleObj>
              </mc:Choice>
              <mc:Fallback>
                <p:oleObj name="think-cell Slide" r:id="rId3" imgW="8890" imgH="8890" progId="">
                  <p:embed/>
                  <p:pic>
                    <p:nvPicPr>
                      <p:cNvPr id="0" name="图片 2048" descr="image1"/>
                      <p:cNvPicPr>
                        <a:picLocks noChangeAspect="1"/>
                      </p:cNvPicPr>
                      <p:nvPr/>
                    </p:nvPicPr>
                    <p:blipFill>
                      <a:blip r:embed="rId4"/>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1852771"/>
            <a:ext cx="9144000" cy="1572765"/>
          </a:xfrm>
        </p:spPr>
        <p:txBody>
          <a:bodyPr/>
          <a:lstStyle>
            <a:lvl1pPr>
              <a:defRPr sz="38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4005064"/>
            <a:ext cx="6400800" cy="2328664"/>
          </a:xfrm>
        </p:spPr>
        <p:txBody>
          <a:bodyPr/>
          <a:lstStyle>
            <a:lvl1pPr marL="0" indent="0" algn="ctr">
              <a:spcBef>
                <a:spcPts val="200"/>
              </a:spcBef>
              <a:spcAft>
                <a:spcPts val="200"/>
              </a:spcAft>
              <a:buNone/>
              <a:defRPr b="1">
                <a:solidFill>
                  <a:srgbClr val="2D206F"/>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9" name="矩形 8"/>
          <p:cNvSpPr/>
          <p:nvPr/>
        </p:nvSpPr>
        <p:spPr bwMode="auto">
          <a:xfrm>
            <a:off x="358" y="1805360"/>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11" name="矩形 10"/>
          <p:cNvSpPr/>
          <p:nvPr/>
        </p:nvSpPr>
        <p:spPr bwMode="auto">
          <a:xfrm>
            <a:off x="358" y="3439422"/>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正文">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6" name="think-cell Slide" r:id="rId3" imgW="8890" imgH="8890" progId="">
                  <p:embed/>
                </p:oleObj>
              </mc:Choice>
              <mc:Fallback>
                <p:oleObj name="think-cell Slide" r:id="rId3" imgW="8890" imgH="8890" progId="">
                  <p:embed/>
                  <p:pic>
                    <p:nvPicPr>
                      <p:cNvPr id="0" name="图片 3072" descr="image1"/>
                      <p:cNvPicPr>
                        <a:picLocks noChangeAspect="1"/>
                      </p:cNvPicPr>
                      <p:nvPr/>
                    </p:nvPicPr>
                    <p:blipFill>
                      <a:blip r:embed="rId4"/>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title"/>
          </p:nvPr>
        </p:nvSpPr>
        <p:spPr>
          <a:xfrm>
            <a:off x="395536" y="116632"/>
            <a:ext cx="8424936" cy="936104"/>
          </a:xfrm>
        </p:spPr>
        <p:txBody>
          <a:bodyPr lIns="54000" tIns="0" rIns="54000" bIns="0" anchor="b"/>
          <a:lstStyle>
            <a:lvl1pPr algn="l">
              <a:lnSpc>
                <a:spcPct val="110000"/>
              </a:lnSpc>
              <a:spcBef>
                <a:spcPts val="100"/>
              </a:spcBef>
              <a:spcAft>
                <a:spcPts val="100"/>
              </a:spcAft>
              <a:defRPr sz="2800" b="1" baseline="0">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95536" y="1268760"/>
            <a:ext cx="8424936" cy="5184576"/>
          </a:xfrm>
        </p:spPr>
        <p:txBody>
          <a:bodyPr/>
          <a:lstStyle>
            <a:lvl1pPr algn="just">
              <a:lnSpc>
                <a:spcPct val="130000"/>
              </a:lnSpc>
              <a:spcBef>
                <a:spcPts val="600"/>
              </a:spcBef>
              <a:spcAft>
                <a:spcPts val="200"/>
              </a:spcAft>
              <a:buClr>
                <a:srgbClr val="2D206F"/>
              </a:buClr>
              <a:buSzPct val="60000"/>
              <a:buFont typeface="Wingdings" panose="05000000000000000000" pitchFamily="2" charset="2"/>
              <a:buChar char="l"/>
              <a:defRPr sz="2200" b="1" baseline="0">
                <a:solidFill>
                  <a:srgbClr val="2D206F"/>
                </a:solidFill>
                <a:latin typeface="微软雅黑" panose="020B0503020204020204" pitchFamily="34" charset="-122"/>
                <a:ea typeface="微软雅黑" panose="020B0503020204020204" pitchFamily="34" charset="-122"/>
              </a:defRPr>
            </a:lvl1pPr>
            <a:lvl2pPr marL="467995" algn="just">
              <a:lnSpc>
                <a:spcPct val="125000"/>
              </a:lnSpc>
              <a:spcBef>
                <a:spcPts val="600"/>
              </a:spcBef>
              <a:spcAft>
                <a:spcPts val="200"/>
              </a:spcAft>
              <a:buClr>
                <a:schemeClr val="accent3"/>
              </a:buClr>
              <a:buSzPct val="60000"/>
              <a:buFont typeface="Wingdings" panose="05000000000000000000" pitchFamily="2" charset="2"/>
              <a:buChar char="l"/>
              <a:defRPr sz="2000" b="1" baseline="0">
                <a:solidFill>
                  <a:schemeClr val="bg1">
                    <a:lumMod val="10000"/>
                  </a:schemeClr>
                </a:solidFill>
                <a:latin typeface="微软雅黑" panose="020B0503020204020204" pitchFamily="34" charset="-122"/>
                <a:ea typeface="微软雅黑" panose="020B0503020204020204" pitchFamily="34" charset="-122"/>
              </a:defRPr>
            </a:lvl2pPr>
            <a:lvl3pPr marL="756285" algn="just">
              <a:lnSpc>
                <a:spcPct val="125000"/>
              </a:lnSpc>
              <a:spcBef>
                <a:spcPts val="200"/>
              </a:spcBef>
              <a:spcAft>
                <a:spcPts val="200"/>
              </a:spcAft>
              <a:buClr>
                <a:schemeClr val="accent2"/>
              </a:buClr>
              <a:buSzPct val="60000"/>
              <a:buFont typeface="Wingdings" panose="05000000000000000000" pitchFamily="2" charset="2"/>
              <a:buChar char="l"/>
              <a:defRPr sz="1800" b="1" baseline="0">
                <a:solidFill>
                  <a:schemeClr val="tx1">
                    <a:lumMod val="90000"/>
                    <a:lumOff val="10000"/>
                  </a:schemeClr>
                </a:solidFill>
                <a:latin typeface="微软雅黑" panose="020B0503020204020204" pitchFamily="34" charset="-122"/>
                <a:ea typeface="微软雅黑" panose="020B0503020204020204" pitchFamily="34" charset="-122"/>
              </a:defRPr>
            </a:lvl3pPr>
            <a:lvl4pPr marL="1043940" algn="just">
              <a:lnSpc>
                <a:spcPct val="125000"/>
              </a:lnSpc>
              <a:spcBef>
                <a:spcPts val="200"/>
              </a:spcBef>
              <a:spcAft>
                <a:spcPts val="200"/>
              </a:spcAft>
              <a:buSzPct val="60000"/>
              <a:buFont typeface="Wingdings" panose="05000000000000000000" pitchFamily="2" charset="2"/>
              <a:buChar char="l"/>
              <a:defRPr sz="1800" baseline="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1" name="灯片编号占位符 5"/>
          <p:cNvSpPr>
            <a:spLocks noGrp="1"/>
          </p:cNvSpPr>
          <p:nvPr>
            <p:ph type="sldNum" sz="quarter" idx="4"/>
          </p:nvPr>
        </p:nvSpPr>
        <p:spPr>
          <a:xfrm>
            <a:off x="6944034" y="6509877"/>
            <a:ext cx="2133600" cy="33337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solidFill>
                <a:latin typeface="微软雅黑" panose="020B0503020204020204" pitchFamily="34" charset="-122"/>
                <a:ea typeface="微软雅黑" panose="020B0503020204020204" pitchFamily="34" charset="-122"/>
              </a:defRPr>
            </a:lvl1pPr>
          </a:lstStyle>
          <a:p>
            <a:fld id="{D0D79432-AEA2-44D0-8A3C-AE51394D96F5}" type="slidenum">
              <a:rPr lang="zh-CN" altLang="en-US" smtClean="0"/>
              <a:t>‹#›</a:t>
            </a:fld>
            <a:endParaRPr lang="zh-CN" altLang="en-US"/>
          </a:p>
        </p:txBody>
      </p:sp>
      <p:sp>
        <p:nvSpPr>
          <p:cNvPr id="6" name="矩形 5"/>
          <p:cNvSpPr/>
          <p:nvPr/>
        </p:nvSpPr>
        <p:spPr bwMode="auto">
          <a:xfrm>
            <a:off x="0" y="1087874"/>
            <a:ext cx="9144000" cy="36000"/>
          </a:xfrm>
          <a:prstGeom prst="rect">
            <a:avLst/>
          </a:prstGeom>
          <a:gradFill flip="none" rotWithShape="1">
            <a:gsLst>
              <a:gs pos="50000">
                <a:srgbClr val="2D206F"/>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半列">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00" name="think-cell Slide" r:id="rId3" imgW="8890" imgH="8890" progId="">
                  <p:embed/>
                </p:oleObj>
              </mc:Choice>
              <mc:Fallback>
                <p:oleObj name="think-cell Slide" r:id="rId3" imgW="8890" imgH="8890" progId="">
                  <p:embed/>
                  <p:pic>
                    <p:nvPicPr>
                      <p:cNvPr id="0" name="图片 4096" descr="image1"/>
                      <p:cNvPicPr>
                        <a:picLocks noChangeAspect="1"/>
                      </p:cNvPicPr>
                      <p:nvPr/>
                    </p:nvPicPr>
                    <p:blipFill>
                      <a:blip r:embed="rId4"/>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title"/>
          </p:nvPr>
        </p:nvSpPr>
        <p:spPr>
          <a:xfrm>
            <a:off x="395536" y="116632"/>
            <a:ext cx="3888432" cy="936104"/>
          </a:xfrm>
        </p:spPr>
        <p:txBody>
          <a:bodyPr lIns="54000" tIns="0" rIns="54000" bIns="0" anchor="b"/>
          <a:lstStyle>
            <a:lvl1pPr algn="l">
              <a:lnSpc>
                <a:spcPct val="110000"/>
              </a:lnSpc>
              <a:spcBef>
                <a:spcPts val="100"/>
              </a:spcBef>
              <a:spcAft>
                <a:spcPts val="100"/>
              </a:spcAft>
              <a:defRPr sz="2800" b="1" baseline="0">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95536" y="1268760"/>
            <a:ext cx="3888432" cy="5184576"/>
          </a:xfrm>
        </p:spPr>
        <p:txBody>
          <a:bodyPr/>
          <a:lstStyle>
            <a:lvl1pPr marL="228600" indent="-228600" algn="just">
              <a:lnSpc>
                <a:spcPct val="130000"/>
              </a:lnSpc>
              <a:spcBef>
                <a:spcPts val="200"/>
              </a:spcBef>
              <a:spcAft>
                <a:spcPts val="200"/>
              </a:spcAft>
              <a:buClr>
                <a:srgbClr val="2D206F"/>
              </a:buClr>
              <a:buSzPct val="60000"/>
              <a:buFont typeface="Wingdings" panose="05000000000000000000" pitchFamily="2" charset="2"/>
              <a:buChar char="l"/>
              <a:defRPr lang="zh-CN" altLang="en-US" sz="2200" b="1" kern="1200" baseline="0"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582295" indent="-342900" algn="just">
              <a:lnSpc>
                <a:spcPct val="125000"/>
              </a:lnSpc>
              <a:spcBef>
                <a:spcPts val="200"/>
              </a:spcBef>
              <a:spcAft>
                <a:spcPts val="200"/>
              </a:spcAft>
              <a:buClr>
                <a:schemeClr val="accent3"/>
              </a:buClr>
              <a:buSzPct val="60000"/>
              <a:buFont typeface="Wingdings" panose="05000000000000000000" pitchFamily="2" charset="2"/>
              <a:buChar char="l"/>
              <a:defRPr lang="zh-CN" altLang="en-US" sz="20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870585" indent="-342900" algn="just">
              <a:lnSpc>
                <a:spcPct val="125000"/>
              </a:lnSpc>
              <a:spcBef>
                <a:spcPts val="200"/>
              </a:spcBef>
              <a:spcAft>
                <a:spcPts val="200"/>
              </a:spcAft>
              <a:buSzPct val="60000"/>
              <a:buFont typeface="Wingdings" panose="05000000000000000000" pitchFamily="2" charset="2"/>
              <a:buChar char="l"/>
              <a:defRPr lang="zh-CN" altLang="en-US" sz="18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158240" indent="-342900" algn="just">
              <a:lnSpc>
                <a:spcPct val="125000"/>
              </a:lnSpc>
              <a:spcBef>
                <a:spcPts val="200"/>
              </a:spcBef>
              <a:spcAft>
                <a:spcPts val="200"/>
              </a:spcAft>
              <a:buSzPct val="60000"/>
              <a:buFont typeface="Wingdings" panose="05000000000000000000" pitchFamily="2" charset="2"/>
              <a:buChar char="l"/>
              <a:defRPr lang="zh-CN" altLang="en-US" sz="1800"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marL="228600" lvl="0"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单击此处编辑母版文本样式</a:t>
            </a:r>
          </a:p>
          <a:p>
            <a:pPr marL="228600" lvl="1"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第二级</a:t>
            </a:r>
          </a:p>
          <a:p>
            <a:pPr marL="228600" lvl="2"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第三级</a:t>
            </a:r>
          </a:p>
          <a:p>
            <a:pPr marL="228600" lvl="3"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第四级</a:t>
            </a:r>
          </a:p>
        </p:txBody>
      </p:sp>
      <p:sp>
        <p:nvSpPr>
          <p:cNvPr id="11" name="灯片编号占位符 5"/>
          <p:cNvSpPr>
            <a:spLocks noGrp="1"/>
          </p:cNvSpPr>
          <p:nvPr>
            <p:ph type="sldNum" sz="quarter" idx="4"/>
          </p:nvPr>
        </p:nvSpPr>
        <p:spPr>
          <a:xfrm>
            <a:off x="6944034" y="6509877"/>
            <a:ext cx="2133600" cy="33337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solidFill>
                <a:latin typeface="微软雅黑" panose="020B0503020204020204" pitchFamily="34" charset="-122"/>
                <a:ea typeface="微软雅黑" panose="020B0503020204020204" pitchFamily="34" charset="-122"/>
              </a:defRPr>
            </a:lvl1pPr>
          </a:lstStyle>
          <a:p>
            <a:fld id="{D0D79432-AEA2-44D0-8A3C-AE51394D96F5}" type="slidenum">
              <a:rPr lang="zh-CN" altLang="en-US" smtClean="0"/>
              <a:t>‹#›</a:t>
            </a:fld>
            <a:endParaRPr lang="zh-CN" altLang="en-US"/>
          </a:p>
        </p:txBody>
      </p:sp>
      <p:sp>
        <p:nvSpPr>
          <p:cNvPr id="6" name="矩形 5"/>
          <p:cNvSpPr/>
          <p:nvPr/>
        </p:nvSpPr>
        <p:spPr bwMode="auto">
          <a:xfrm>
            <a:off x="0" y="1087873"/>
            <a:ext cx="4283968" cy="45719"/>
          </a:xfrm>
          <a:prstGeom prst="rect">
            <a:avLst/>
          </a:prstGeom>
          <a:gradFill flip="none" rotWithShape="1">
            <a:gsLst>
              <a:gs pos="50000">
                <a:srgbClr val="2D206F"/>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插页1">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4" name="think-cell Slide" r:id="rId3" imgW="8890" imgH="8890" progId="">
                  <p:embed/>
                </p:oleObj>
              </mc:Choice>
              <mc:Fallback>
                <p:oleObj name="think-cell Slide" r:id="rId3" imgW="8890" imgH="8890" progId="">
                  <p:embed/>
                  <p:pic>
                    <p:nvPicPr>
                      <p:cNvPr id="0" name="图片 5120" descr="image1"/>
                      <p:cNvPicPr>
                        <a:picLocks noChangeAspect="1"/>
                      </p:cNvPicPr>
                      <p:nvPr/>
                    </p:nvPicPr>
                    <p:blipFill>
                      <a:blip r:embed="rId4"/>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1196752"/>
            <a:ext cx="9144000" cy="1346200"/>
          </a:xfrm>
        </p:spPr>
        <p:txBody>
          <a:bodyPr anchor="b" anchorCtr="0"/>
          <a:lstStyle>
            <a:lvl1pPr>
              <a:lnSpc>
                <a:spcPct val="125000"/>
              </a:lnSpc>
              <a:defRPr sz="34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11" name="矩形 10"/>
          <p:cNvSpPr/>
          <p:nvPr/>
        </p:nvSpPr>
        <p:spPr bwMode="auto">
          <a:xfrm>
            <a:off x="358" y="2574892"/>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5" name="副标题 2"/>
          <p:cNvSpPr>
            <a:spLocks noGrp="1"/>
          </p:cNvSpPr>
          <p:nvPr>
            <p:ph type="subTitle" idx="1"/>
          </p:nvPr>
        </p:nvSpPr>
        <p:spPr>
          <a:xfrm>
            <a:off x="1115616" y="2996952"/>
            <a:ext cx="6984776" cy="3336776"/>
          </a:xfrm>
        </p:spPr>
        <p:txBody>
          <a:bodyPr/>
          <a:lstStyle>
            <a:lvl1pPr marL="0" indent="539750" algn="just">
              <a:spcBef>
                <a:spcPts val="800"/>
              </a:spcBef>
              <a:spcAft>
                <a:spcPts val="400"/>
              </a:spcAft>
              <a:buNone/>
              <a:defRPr b="1">
                <a:solidFill>
                  <a:srgbClr val="2D206F"/>
                </a:solidFill>
                <a:latin typeface="楷体" panose="02010609060101010101" pitchFamily="49" charset="-122"/>
                <a:ea typeface="楷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插页2">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48" name="think-cell Slide" r:id="rId3" imgW="8890" imgH="8890" progId="">
                  <p:embed/>
                </p:oleObj>
              </mc:Choice>
              <mc:Fallback>
                <p:oleObj name="think-cell Slide" r:id="rId3" imgW="8890" imgH="8890" progId="">
                  <p:embed/>
                  <p:pic>
                    <p:nvPicPr>
                      <p:cNvPr id="0" name="图片 6144" descr="image1"/>
                      <p:cNvPicPr>
                        <a:picLocks noChangeAspect="1"/>
                      </p:cNvPicPr>
                      <p:nvPr/>
                    </p:nvPicPr>
                    <p:blipFill>
                      <a:blip r:embed="rId4"/>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2518916"/>
            <a:ext cx="9144000" cy="1346200"/>
          </a:xfrm>
        </p:spPr>
        <p:txBody>
          <a:bodyPr anchor="b" anchorCtr="0"/>
          <a:lstStyle>
            <a:lvl1pPr>
              <a:lnSpc>
                <a:spcPct val="125000"/>
              </a:lnSpc>
              <a:defRPr sz="34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11" name="矩形 10"/>
          <p:cNvSpPr/>
          <p:nvPr/>
        </p:nvSpPr>
        <p:spPr bwMode="auto">
          <a:xfrm>
            <a:off x="358" y="3897056"/>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正文无页眉">
    <p:spTree>
      <p:nvGrpSpPr>
        <p:cNvPr id="1" name=""/>
        <p:cNvGrpSpPr/>
        <p:nvPr/>
      </p:nvGrpSpPr>
      <p:grpSpPr>
        <a:xfrm>
          <a:off x="0" y="0"/>
          <a:ext cx="0" cy="0"/>
          <a:chOff x="0" y="0"/>
          <a:chExt cx="0" cy="0"/>
        </a:xfrm>
      </p:grpSpPr>
      <p:graphicFrame>
        <p:nvGraphicFramePr>
          <p:cNvPr id="2"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2" name="think-cell Slide" r:id="rId3" imgW="8890" imgH="8890" progId="">
                  <p:embed/>
                </p:oleObj>
              </mc:Choice>
              <mc:Fallback>
                <p:oleObj name="think-cell Slide" r:id="rId3" imgW="8890" imgH="8890" progId="">
                  <p:embed/>
                  <p:pic>
                    <p:nvPicPr>
                      <p:cNvPr id="0" name="图片 7168" descr="image1"/>
                      <p:cNvPicPr>
                        <a:picLocks noChangeAspect="1"/>
                      </p:cNvPicPr>
                      <p:nvPr/>
                    </p:nvPicPr>
                    <p:blipFill>
                      <a:blip r:embed="rId4"/>
                      <a:stretch>
                        <a:fillRect/>
                      </a:stretch>
                    </p:blipFill>
                    <p:spPr>
                      <a:xfrm>
                        <a:off x="0" y="0"/>
                        <a:ext cx="158750" cy="158750"/>
                      </a:xfrm>
                      <a:prstGeom prst="rect">
                        <a:avLst/>
                      </a:prstGeom>
                      <a:noFill/>
                      <a:ln w="9525">
                        <a:noFill/>
                      </a:ln>
                    </p:spPr>
                  </p:pic>
                </p:oleObj>
              </mc:Fallback>
            </mc:AlternateContent>
          </a:graphicData>
        </a:graphic>
      </p:graphicFrame>
      <p:sp>
        <p:nvSpPr>
          <p:cNvPr id="5" name="内容占位符 2"/>
          <p:cNvSpPr>
            <a:spLocks noGrp="1"/>
          </p:cNvSpPr>
          <p:nvPr>
            <p:ph idx="1"/>
          </p:nvPr>
        </p:nvSpPr>
        <p:spPr>
          <a:xfrm>
            <a:off x="395536" y="1268760"/>
            <a:ext cx="8424936" cy="5184576"/>
          </a:xfrm>
        </p:spPr>
        <p:txBody>
          <a:bodyPr/>
          <a:lstStyle>
            <a:lvl1pPr marL="228600" indent="-228600" algn="just">
              <a:lnSpc>
                <a:spcPct val="130000"/>
              </a:lnSpc>
              <a:spcBef>
                <a:spcPts val="200"/>
              </a:spcBef>
              <a:spcAft>
                <a:spcPts val="200"/>
              </a:spcAft>
              <a:buClr>
                <a:srgbClr val="2D206F"/>
              </a:buClr>
              <a:buSzPct val="60000"/>
              <a:buFont typeface="Wingdings" panose="05000000000000000000" pitchFamily="2" charset="2"/>
              <a:buChar char="l"/>
              <a:defRPr lang="zh-CN" altLang="en-US" sz="2200" b="1" kern="1200" baseline="0"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582295" indent="-342900" algn="just">
              <a:lnSpc>
                <a:spcPct val="120000"/>
              </a:lnSpc>
              <a:spcBef>
                <a:spcPts val="200"/>
              </a:spcBef>
              <a:spcAft>
                <a:spcPts val="200"/>
              </a:spcAft>
              <a:buClr>
                <a:schemeClr val="accent3"/>
              </a:buClr>
              <a:buSzPct val="60000"/>
              <a:buFont typeface="Wingdings" panose="05000000000000000000" pitchFamily="2" charset="2"/>
              <a:buChar char="l"/>
              <a:defRPr lang="zh-CN" altLang="en-US" sz="20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870585" indent="-342900" algn="just">
              <a:lnSpc>
                <a:spcPct val="120000"/>
              </a:lnSpc>
              <a:spcBef>
                <a:spcPts val="200"/>
              </a:spcBef>
              <a:spcAft>
                <a:spcPts val="200"/>
              </a:spcAft>
              <a:buSzPct val="60000"/>
              <a:buFont typeface="Wingdings" panose="05000000000000000000" pitchFamily="2" charset="2"/>
              <a:buChar char="l"/>
              <a:defRPr lang="zh-CN" altLang="en-US" sz="18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158240" indent="-342900" algn="just">
              <a:lnSpc>
                <a:spcPct val="120000"/>
              </a:lnSpc>
              <a:spcBef>
                <a:spcPts val="200"/>
              </a:spcBef>
              <a:spcAft>
                <a:spcPts val="200"/>
              </a:spcAft>
              <a:buSzPct val="60000"/>
              <a:buFont typeface="Wingdings" panose="05000000000000000000" pitchFamily="2" charset="2"/>
              <a:buChar char="l"/>
              <a:defRPr lang="zh-CN" altLang="en-US" sz="1800"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marL="228600" lvl="0"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单击此处编辑母版文本样式</a:t>
            </a:r>
          </a:p>
          <a:p>
            <a:pPr marL="228600" lvl="1"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第二级</a:t>
            </a:r>
          </a:p>
          <a:p>
            <a:pPr marL="228600" lvl="2"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第三级</a:t>
            </a:r>
          </a:p>
          <a:p>
            <a:pPr marL="228600" lvl="3"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第四级</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插页">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96" name="think-cell Slide" r:id="rId3" imgW="8890" imgH="8890" progId="">
                  <p:embed/>
                </p:oleObj>
              </mc:Choice>
              <mc:Fallback>
                <p:oleObj name="think-cell Slide" r:id="rId3" imgW="8890" imgH="8890" progId="">
                  <p:embed/>
                  <p:pic>
                    <p:nvPicPr>
                      <p:cNvPr id="0" name="图片 8192" descr="image1"/>
                      <p:cNvPicPr>
                        <a:picLocks noChangeAspect="1"/>
                      </p:cNvPicPr>
                      <p:nvPr/>
                    </p:nvPicPr>
                    <p:blipFill>
                      <a:blip r:embed="rId4"/>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2276872"/>
            <a:ext cx="9144000" cy="1346200"/>
          </a:xfrm>
        </p:spPr>
        <p:txBody>
          <a:bodyPr anchor="b" anchorCtr="0"/>
          <a:lstStyle>
            <a:lvl1pPr>
              <a:defRPr sz="34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11" name="矩形 10"/>
          <p:cNvSpPr/>
          <p:nvPr/>
        </p:nvSpPr>
        <p:spPr bwMode="auto">
          <a:xfrm>
            <a:off x="358" y="3655012"/>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a:xfrm>
            <a:off x="628650" y="6451600"/>
            <a:ext cx="2057400" cy="365125"/>
          </a:xfrm>
          <a:prstGeom prst="rect">
            <a:avLst/>
          </a:prstGeom>
        </p:spPr>
        <p:txBody>
          <a:bodyPr/>
          <a:lstStyle>
            <a:lvl1pPr>
              <a:defRPr/>
            </a:lvl1pPr>
          </a:lstStyle>
          <a:p>
            <a:pPr>
              <a:defRPr/>
            </a:pPr>
            <a:fld id="{B950872A-DF5C-4761-BE0B-F852A5DFFD2B}" type="datetimeFigureOut">
              <a:rPr lang="en-US"/>
              <a:t>12/14/2018</a:t>
            </a:fld>
            <a:endParaRPr lang="en-US"/>
          </a:p>
        </p:txBody>
      </p:sp>
      <p:sp>
        <p:nvSpPr>
          <p:cNvPr id="3" name="KSO_FT"/>
          <p:cNvSpPr>
            <a:spLocks noGrp="1" noChangeArrowheads="1"/>
          </p:cNvSpPr>
          <p:nvPr>
            <p:ph type="ftr" sz="quarter" idx="11"/>
          </p:nvPr>
        </p:nvSpPr>
        <p:spPr>
          <a:xfrm>
            <a:off x="3028950" y="6429375"/>
            <a:ext cx="3086100" cy="365125"/>
          </a:xfrm>
          <a:prstGeom prst="rect">
            <a:avLst/>
          </a:prstGeom>
        </p:spPr>
        <p:txBody>
          <a:bodyPr/>
          <a:lstStyle>
            <a:lvl1pPr>
              <a:defRPr/>
            </a:lvl1pPr>
          </a:lstStyle>
          <a:p>
            <a:pPr>
              <a:defRPr/>
            </a:pPr>
            <a:endParaRPr lang="en-US"/>
          </a:p>
        </p:txBody>
      </p:sp>
      <p:sp>
        <p:nvSpPr>
          <p:cNvPr id="4" name="KSO_FN"/>
          <p:cNvSpPr>
            <a:spLocks noGrp="1" noChangeArrowheads="1"/>
          </p:cNvSpPr>
          <p:nvPr>
            <p:ph type="sldNum" sz="quarter" idx="12"/>
          </p:nvPr>
        </p:nvSpPr>
        <p:spPr>
          <a:xfrm>
            <a:off x="6457950" y="6451600"/>
            <a:ext cx="2057400" cy="365125"/>
          </a:xfrm>
          <a:prstGeom prst="rect">
            <a:avLst/>
          </a:prstGeom>
        </p:spPr>
        <p:txBody>
          <a:bodyPr/>
          <a:lstStyle>
            <a:lvl1pPr>
              <a:defRPr/>
            </a:lvl1pPr>
          </a:lstStyle>
          <a:p>
            <a:pPr>
              <a:defRPr/>
            </a:pPr>
            <a:fld id="{7CC35DD6-24D4-485D-AC51-393A5B0C57A7}"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8" name="think-cell Slide" r:id="rId11" imgW="8890" imgH="8890" progId="">
                  <p:embed/>
                </p:oleObj>
              </mc:Choice>
              <mc:Fallback>
                <p:oleObj name="think-cell Slide" r:id="rId11" imgW="8890" imgH="8890" progId="">
                  <p:embed/>
                  <p:pic>
                    <p:nvPicPr>
                      <p:cNvPr id="0" name="图片 1024" descr="image1"/>
                      <p:cNvPicPr>
                        <a:picLocks noChangeAspect="1"/>
                      </p:cNvPicPr>
                      <p:nvPr/>
                    </p:nvPicPr>
                    <p:blipFill>
                      <a:blip r:embed="rId12"/>
                      <a:stretch>
                        <a:fillRect/>
                      </a:stretch>
                    </p:blipFill>
                    <p:spPr>
                      <a:xfrm>
                        <a:off x="0" y="0"/>
                        <a:ext cx="158750" cy="158750"/>
                      </a:xfrm>
                      <a:prstGeom prst="rect">
                        <a:avLst/>
                      </a:prstGeom>
                      <a:noFill/>
                      <a:ln w="9525">
                        <a:noFill/>
                      </a:ln>
                    </p:spPr>
                  </p:pic>
                </p:oleObj>
              </mc:Fallback>
            </mc:AlternateContent>
          </a:graphicData>
        </a:graphic>
      </p:graphicFrame>
      <p:sp>
        <p:nvSpPr>
          <p:cNvPr id="1027" name="标题占位符 1"/>
          <p:cNvSpPr>
            <a:spLocks noGrp="1"/>
          </p:cNvSpPr>
          <p:nvPr>
            <p:ph type="title"/>
          </p:nvPr>
        </p:nvSpPr>
        <p:spPr bwMode="auto">
          <a:xfrm>
            <a:off x="457200" y="274638"/>
            <a:ext cx="8229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8"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228600" indent="-228600" algn="l" rtl="0" eaLnBrk="1" fontAlgn="base" hangingPunct="1">
        <a:lnSpc>
          <a:spcPct val="130000"/>
        </a:lnSpc>
        <a:spcBef>
          <a:spcPts val="2000"/>
        </a:spcBef>
        <a:spcAft>
          <a:spcPct val="0"/>
        </a:spcAft>
        <a:buClr>
          <a:srgbClr val="477AB1"/>
        </a:buClr>
        <a:buSzPct val="75000"/>
        <a:buFont typeface="Wingdings" panose="05000000000000000000" pitchFamily="2" charset="2"/>
        <a:buChar char="n"/>
        <a:defRPr sz="24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1pPr>
      <a:lvl2pPr marL="4572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2pPr>
      <a:lvl3pPr marL="6858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3pPr>
      <a:lvl4pPr marL="9144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4pPr>
      <a:lvl5pPr marL="11430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emf"/><Relationship Id="rId2" Type="http://schemas.openxmlformats.org/officeDocument/2006/relationships/tags" Target="../tags/tag2.xml"/><Relationship Id="rId1" Type="http://schemas.openxmlformats.org/officeDocument/2006/relationships/vmlDrawing" Target="../drawings/vmlDrawing9.vml"/><Relationship Id="rId6" Type="http://schemas.openxmlformats.org/officeDocument/2006/relationships/tags" Target="../tags/tag6.xml"/><Relationship Id="rId11" Type="http://schemas.openxmlformats.org/officeDocument/2006/relationships/image" Target="../media/image2.emf"/><Relationship Id="rId5" Type="http://schemas.openxmlformats.org/officeDocument/2006/relationships/tags" Target="../tags/tag5.xml"/><Relationship Id="rId10" Type="http://schemas.openxmlformats.org/officeDocument/2006/relationships/oleObject" Target="../embeddings/oleObject9.bin"/><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tiff"/><Relationship Id="rId4" Type="http://schemas.openxmlformats.org/officeDocument/2006/relationships/image" Target="../media/image19.png"/><Relationship Id="rId9"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emf"/><Relationship Id="rId2" Type="http://schemas.openxmlformats.org/officeDocument/2006/relationships/tags" Target="../tags/tag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5.emf"/><Relationship Id="rId2" Type="http://schemas.openxmlformats.org/officeDocument/2006/relationships/tags" Target="../tags/tag12.xml"/><Relationship Id="rId16" Type="http://schemas.openxmlformats.org/officeDocument/2006/relationships/image" Target="../media/image4.emf"/><Relationship Id="rId1" Type="http://schemas.openxmlformats.org/officeDocument/2006/relationships/vmlDrawing" Target="../drawings/vmlDrawing11.v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oleObject" Target="../embeddings/oleObject11.bin"/><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nSpc>
                <a:spcPct val="120000"/>
              </a:lnSpc>
            </a:pPr>
            <a:r>
              <a:rPr lang="zh-CN" altLang="en-US" dirty="0" smtClean="0"/>
              <a:t>国家自然科学基金</a:t>
            </a:r>
            <a:r>
              <a:rPr lang="en-US" altLang="zh-CN" dirty="0" smtClean="0"/>
              <a:t>2018</a:t>
            </a:r>
            <a:r>
              <a:rPr lang="zh-CN" altLang="en-US" dirty="0" smtClean="0"/>
              <a:t>年资助概况</a:t>
            </a:r>
            <a:r>
              <a:rPr lang="en-US" altLang="zh-CN" dirty="0" smtClean="0"/>
              <a:t/>
            </a:r>
            <a:br>
              <a:rPr lang="en-US" altLang="zh-CN" dirty="0" smtClean="0"/>
            </a:br>
            <a:r>
              <a:rPr lang="zh-CN" altLang="en-US" dirty="0" smtClean="0"/>
              <a:t>及下一步改革与资助工作思路</a:t>
            </a:r>
            <a:endParaRPr lang="zh-CN" altLang="en-US" dirty="0"/>
          </a:p>
        </p:txBody>
      </p:sp>
      <p:sp>
        <p:nvSpPr>
          <p:cNvPr id="3" name="副标题 2"/>
          <p:cNvSpPr>
            <a:spLocks noGrp="1"/>
          </p:cNvSpPr>
          <p:nvPr>
            <p:ph type="subTitle" idx="1"/>
          </p:nvPr>
        </p:nvSpPr>
        <p:spPr/>
        <p:txBody>
          <a:bodyPr/>
          <a:lstStyle/>
          <a:p>
            <a:endParaRPr lang="en-US" altLang="zh-CN" dirty="0" smtClean="0"/>
          </a:p>
          <a:p>
            <a:r>
              <a:rPr lang="zh-CN" altLang="en-US" dirty="0" smtClean="0"/>
              <a:t>计划局</a:t>
            </a:r>
            <a:endParaRPr lang="en-US" altLang="zh-CN" dirty="0" smtClean="0"/>
          </a:p>
          <a:p>
            <a:r>
              <a:rPr lang="en-US" altLang="zh-CN" dirty="0" smtClean="0"/>
              <a:t>2018.12.12</a:t>
            </a:r>
            <a:endParaRPr lang="zh-CN" alt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zh-CN" dirty="0" smtClean="0"/>
              <a:t>面</a:t>
            </a:r>
            <a:r>
              <a:rPr lang="zh-CN" altLang="zh-CN" dirty="0"/>
              <a:t>上</a:t>
            </a:r>
            <a:r>
              <a:rPr lang="zh-CN" altLang="zh-CN" dirty="0" smtClean="0"/>
              <a:t>项目</a:t>
            </a:r>
            <a:r>
              <a:rPr lang="zh-CN" altLang="en-US" dirty="0" smtClean="0"/>
              <a:t>申请与</a:t>
            </a:r>
            <a:r>
              <a:rPr lang="zh-CN" altLang="zh-CN" dirty="0" smtClean="0"/>
              <a:t>资助</a:t>
            </a:r>
            <a:r>
              <a:rPr lang="zh-CN" altLang="zh-CN" dirty="0"/>
              <a:t>情况</a:t>
            </a:r>
            <a:endParaRPr lang="zh-CN" altLang="en-US" dirty="0"/>
          </a:p>
        </p:txBody>
      </p:sp>
      <p:sp>
        <p:nvSpPr>
          <p:cNvPr id="4" name="内容占位符 3"/>
          <p:cNvSpPr>
            <a:spLocks noGrp="1"/>
          </p:cNvSpPr>
          <p:nvPr>
            <p:ph idx="1"/>
          </p:nvPr>
        </p:nvSpPr>
        <p:spPr>
          <a:xfrm>
            <a:off x="434898" y="1360765"/>
            <a:ext cx="8196146" cy="3782747"/>
          </a:xfrm>
        </p:spPr>
        <p:txBody>
          <a:bodyPr/>
          <a:lstStyle/>
          <a:p>
            <a:pPr>
              <a:spcAft>
                <a:spcPts val="600"/>
              </a:spcAft>
            </a:pPr>
            <a:r>
              <a:rPr lang="en-US" altLang="zh-CN" dirty="0" smtClean="0"/>
              <a:t>2018</a:t>
            </a:r>
            <a:r>
              <a:rPr lang="zh-CN" altLang="en-US" dirty="0" smtClean="0"/>
              <a:t>年</a:t>
            </a:r>
            <a:r>
              <a:rPr lang="zh-CN" altLang="zh-CN" dirty="0" smtClean="0"/>
              <a:t>面上项目申请</a:t>
            </a:r>
            <a:r>
              <a:rPr lang="en-US" altLang="zh-CN" dirty="0" smtClean="0">
                <a:solidFill>
                  <a:srgbClr val="FF0000"/>
                </a:solidFill>
              </a:rPr>
              <a:t>92622</a:t>
            </a:r>
            <a:r>
              <a:rPr lang="zh-CN" altLang="en-US" dirty="0" smtClean="0">
                <a:solidFill>
                  <a:srgbClr val="FF0000"/>
                </a:solidFill>
              </a:rPr>
              <a:t>项</a:t>
            </a:r>
            <a:r>
              <a:rPr lang="zh-CN" altLang="en-US" dirty="0" smtClean="0"/>
              <a:t>，较去年增加</a:t>
            </a:r>
            <a:r>
              <a:rPr lang="en-US" altLang="zh-CN" dirty="0" smtClean="0">
                <a:solidFill>
                  <a:srgbClr val="FF0000"/>
                </a:solidFill>
              </a:rPr>
              <a:t>12331</a:t>
            </a:r>
            <a:r>
              <a:rPr lang="zh-CN" altLang="en-US" dirty="0" smtClean="0">
                <a:solidFill>
                  <a:srgbClr val="FF0000"/>
                </a:solidFill>
              </a:rPr>
              <a:t>项</a:t>
            </a:r>
            <a:r>
              <a:rPr lang="zh-CN" altLang="en-US" dirty="0" smtClean="0"/>
              <a:t>，增幅</a:t>
            </a:r>
            <a:r>
              <a:rPr lang="en-US" altLang="zh-CN" dirty="0" smtClean="0"/>
              <a:t>15.36%</a:t>
            </a:r>
            <a:r>
              <a:rPr lang="zh-CN" altLang="en-US" dirty="0" smtClean="0"/>
              <a:t>。</a:t>
            </a:r>
          </a:p>
          <a:p>
            <a:pPr>
              <a:spcAft>
                <a:spcPts val="600"/>
              </a:spcAft>
            </a:pPr>
            <a:r>
              <a:rPr lang="zh-CN" altLang="zh-CN" dirty="0" smtClean="0"/>
              <a:t>资助面上项目</a:t>
            </a:r>
            <a:r>
              <a:rPr lang="en-US" altLang="zh-CN" dirty="0" smtClean="0">
                <a:solidFill>
                  <a:srgbClr val="FF0000"/>
                </a:solidFill>
              </a:rPr>
              <a:t>18947</a:t>
            </a:r>
            <a:r>
              <a:rPr lang="zh-CN" altLang="zh-CN" dirty="0" smtClean="0">
                <a:solidFill>
                  <a:srgbClr val="FF0000"/>
                </a:solidFill>
              </a:rPr>
              <a:t>项</a:t>
            </a:r>
            <a:r>
              <a:rPr lang="zh-CN" altLang="zh-CN" dirty="0" smtClean="0"/>
              <a:t>，直接费用</a:t>
            </a:r>
            <a:r>
              <a:rPr lang="en-US" altLang="zh-CN" dirty="0" smtClean="0">
                <a:solidFill>
                  <a:srgbClr val="FF0000"/>
                </a:solidFill>
              </a:rPr>
              <a:t>111.53</a:t>
            </a:r>
            <a:r>
              <a:rPr lang="zh-CN" altLang="en-US" dirty="0" smtClean="0">
                <a:solidFill>
                  <a:srgbClr val="FF0000"/>
                </a:solidFill>
              </a:rPr>
              <a:t>亿元</a:t>
            </a:r>
            <a:r>
              <a:rPr lang="zh-CN" altLang="zh-CN" dirty="0" smtClean="0"/>
              <a:t>。平均</a:t>
            </a:r>
            <a:r>
              <a:rPr lang="zh-CN" altLang="zh-CN" dirty="0"/>
              <a:t>资助强度</a:t>
            </a:r>
            <a:r>
              <a:rPr lang="zh-CN" altLang="zh-CN" dirty="0" smtClean="0"/>
              <a:t>为</a:t>
            </a:r>
            <a:r>
              <a:rPr lang="en-US" altLang="zh-CN" dirty="0" smtClean="0">
                <a:solidFill>
                  <a:srgbClr val="FF0000"/>
                </a:solidFill>
              </a:rPr>
              <a:t>58.86</a:t>
            </a:r>
            <a:r>
              <a:rPr lang="zh-CN" altLang="zh-CN" dirty="0" smtClean="0">
                <a:solidFill>
                  <a:srgbClr val="FF0000"/>
                </a:solidFill>
              </a:rPr>
              <a:t>万元</a:t>
            </a:r>
            <a:r>
              <a:rPr lang="en-US" altLang="zh-CN" dirty="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58.92</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项）持平</a:t>
            </a:r>
            <a:r>
              <a:rPr lang="zh-CN" altLang="zh-CN" dirty="0" smtClean="0"/>
              <a:t>。</a:t>
            </a:r>
            <a:endParaRPr lang="en-US" altLang="zh-CN" dirty="0"/>
          </a:p>
          <a:p>
            <a:pPr>
              <a:spcAft>
                <a:spcPts val="600"/>
              </a:spcAft>
            </a:pPr>
            <a:r>
              <a:rPr lang="zh-CN" altLang="zh-CN" dirty="0"/>
              <a:t>资助项目数比去年增加</a:t>
            </a:r>
            <a:r>
              <a:rPr lang="zh-CN" altLang="zh-CN" dirty="0" smtClean="0"/>
              <a:t>了</a:t>
            </a:r>
            <a:r>
              <a:rPr lang="en-US" altLang="zh-CN" dirty="0" smtClean="0"/>
              <a:t>811</a:t>
            </a:r>
            <a:r>
              <a:rPr lang="zh-CN" altLang="zh-CN" dirty="0" smtClean="0"/>
              <a:t>项，增加</a:t>
            </a:r>
            <a:r>
              <a:rPr lang="zh-CN" altLang="zh-CN" dirty="0"/>
              <a:t>幅度</a:t>
            </a:r>
            <a:r>
              <a:rPr lang="zh-CN" altLang="zh-CN" dirty="0" smtClean="0"/>
              <a:t>为</a:t>
            </a:r>
            <a:r>
              <a:rPr lang="en-US" altLang="zh-CN" dirty="0" smtClean="0"/>
              <a:t>4.47%</a:t>
            </a:r>
            <a:r>
              <a:rPr lang="zh-CN" altLang="zh-CN" dirty="0"/>
              <a:t>；平均资助率</a:t>
            </a:r>
            <a:r>
              <a:rPr lang="zh-CN" altLang="zh-CN" dirty="0" smtClean="0"/>
              <a:t>为</a:t>
            </a:r>
            <a:r>
              <a:rPr lang="en-US" altLang="zh-CN" dirty="0" smtClean="0">
                <a:solidFill>
                  <a:srgbClr val="FF0000"/>
                </a:solidFill>
              </a:rPr>
              <a:t>20.46%</a:t>
            </a:r>
            <a:r>
              <a:rPr lang="zh-CN" altLang="zh-CN" dirty="0" smtClean="0"/>
              <a:t>，</a:t>
            </a:r>
            <a:r>
              <a:rPr lang="zh-CN" altLang="en-US" dirty="0" smtClean="0"/>
              <a:t>比去年</a:t>
            </a:r>
            <a:r>
              <a:rPr lang="zh-CN" altLang="en-US" dirty="0"/>
              <a:t>（</a:t>
            </a:r>
            <a:r>
              <a:rPr lang="en-US" altLang="zh-CN" dirty="0" smtClean="0"/>
              <a:t>22.59%</a:t>
            </a:r>
            <a:r>
              <a:rPr lang="zh-CN" altLang="en-US" dirty="0" smtClean="0"/>
              <a:t>）下降了</a:t>
            </a:r>
            <a:r>
              <a:rPr lang="en-US" altLang="zh-CN" dirty="0" smtClean="0"/>
              <a:t>2.13</a:t>
            </a:r>
            <a:r>
              <a:rPr lang="zh-CN" altLang="en-US" dirty="0" smtClean="0"/>
              <a:t>个百分点。</a:t>
            </a:r>
            <a:endParaRPr lang="en-US" altLang="zh-CN" dirty="0" smtClean="0"/>
          </a:p>
          <a:p>
            <a:pPr>
              <a:spcAft>
                <a:spcPts val="600"/>
              </a:spcAft>
            </a:pPr>
            <a:r>
              <a:rPr lang="zh-CN" altLang="en-US" dirty="0" smtClean="0"/>
              <a:t>项目负责人中女性</a:t>
            </a:r>
            <a:r>
              <a:rPr lang="en-US" altLang="zh-CN" dirty="0" smtClean="0">
                <a:solidFill>
                  <a:srgbClr val="FF0000"/>
                </a:solidFill>
              </a:rPr>
              <a:t>4774</a:t>
            </a:r>
            <a:r>
              <a:rPr lang="zh-CN" altLang="en-US" dirty="0" smtClean="0"/>
              <a:t>人，占项目负责人总数的</a:t>
            </a:r>
            <a:r>
              <a:rPr lang="en-US" altLang="zh-CN" dirty="0" smtClean="0"/>
              <a:t>25.20%</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
          <p:cNvSpPr>
            <a:spLocks noChangeArrowheads="1"/>
          </p:cNvSpPr>
          <p:nvPr/>
        </p:nvSpPr>
        <p:spPr bwMode="auto">
          <a:xfrm>
            <a:off x="642938" y="1414463"/>
            <a:ext cx="7977187" cy="369887"/>
          </a:xfrm>
          <a:prstGeom prst="rect">
            <a:avLst/>
          </a:prstGeom>
          <a:solidFill>
            <a:schemeClr val="bg1"/>
          </a:solidFill>
          <a:ln w="9525">
            <a:noFill/>
            <a:miter lim="800000"/>
          </a:ln>
        </p:spPr>
        <p:txBody>
          <a:bodyPr>
            <a:spAutoFit/>
          </a:bodyPr>
          <a:lstStyle/>
          <a:p>
            <a:pPr algn="ctr" eaLnBrk="1" hangingPunct="1"/>
            <a:r>
              <a:rPr lang="zh-CN" altLang="en-US" b="1" dirty="0" smtClean="0">
                <a:ea typeface="微软雅黑" panose="020B0503020204020204" pitchFamily="34" charset="-122"/>
              </a:rPr>
              <a:t>面上项目负责人</a:t>
            </a:r>
            <a:r>
              <a:rPr lang="zh-CN" altLang="en-US" b="1" dirty="0">
                <a:ea typeface="微软雅黑" panose="020B0503020204020204" pitchFamily="34" charset="-122"/>
              </a:rPr>
              <a:t>年龄分布曲线</a:t>
            </a:r>
            <a:endParaRPr lang="zh-CN" altLang="en-US" dirty="0">
              <a:ea typeface="微软雅黑" panose="020B0503020204020204" pitchFamily="34" charset="-122"/>
            </a:endParaRPr>
          </a:p>
        </p:txBody>
      </p:sp>
      <p:pic>
        <p:nvPicPr>
          <p:cNvPr id="5" name="Picture 5"/>
          <p:cNvPicPr>
            <a:picLocks noChangeAspect="1" noChangeArrowheads="1"/>
          </p:cNvPicPr>
          <p:nvPr/>
        </p:nvPicPr>
        <p:blipFill>
          <a:blip r:embed="rId2"/>
          <a:srcRect/>
          <a:stretch>
            <a:fillRect/>
          </a:stretch>
        </p:blipFill>
        <p:spPr bwMode="auto">
          <a:xfrm>
            <a:off x="1676400" y="1790700"/>
            <a:ext cx="5791200" cy="4341813"/>
          </a:xfrm>
          <a:prstGeom prst="rect">
            <a:avLst/>
          </a:prstGeom>
          <a:noFill/>
          <a:ln w="9525">
            <a:noFill/>
            <a:miter lim="800000"/>
            <a:headEnd/>
            <a:tailEnd/>
          </a:ln>
        </p:spPr>
      </p:pic>
      <p:sp>
        <p:nvSpPr>
          <p:cNvPr id="6" name="矩形 3"/>
          <p:cNvSpPr>
            <a:spLocks noChangeArrowheads="1"/>
          </p:cNvSpPr>
          <p:nvPr/>
        </p:nvSpPr>
        <p:spPr bwMode="auto">
          <a:xfrm>
            <a:off x="534988" y="6132513"/>
            <a:ext cx="9239250" cy="368300"/>
          </a:xfrm>
          <a:prstGeom prst="rect">
            <a:avLst/>
          </a:prstGeom>
          <a:noFill/>
          <a:ln w="9525">
            <a:noFill/>
            <a:miter lim="800000"/>
          </a:ln>
        </p:spPr>
        <p:txBody>
          <a:bodyPr>
            <a:spAutoFit/>
          </a:bodyPr>
          <a:lstStyle/>
          <a:p>
            <a:r>
              <a:rPr lang="en-US" altLang="zh-CN" b="1" dirty="0">
                <a:ea typeface="微软雅黑" panose="020B0503020204020204" pitchFamily="34" charset="-122"/>
              </a:rPr>
              <a:t>2018</a:t>
            </a:r>
            <a:r>
              <a:rPr lang="zh-CN" altLang="en-US" b="1" dirty="0">
                <a:ea typeface="微软雅黑" panose="020B0503020204020204" pitchFamily="34" charset="-122"/>
              </a:rPr>
              <a:t>年面上项目负责人平均年龄</a:t>
            </a:r>
            <a:r>
              <a:rPr lang="en-US" altLang="zh-CN" b="1" dirty="0">
                <a:ea typeface="微软雅黑" panose="020B0503020204020204" pitchFamily="34" charset="-122"/>
              </a:rPr>
              <a:t>42.97</a:t>
            </a:r>
            <a:r>
              <a:rPr lang="zh-CN" altLang="en-US" b="1" dirty="0">
                <a:ea typeface="微软雅黑" panose="020B0503020204020204" pitchFamily="34" charset="-122"/>
              </a:rPr>
              <a:t>岁，与</a:t>
            </a:r>
            <a:r>
              <a:rPr lang="en-US" altLang="zh-CN" b="1" dirty="0">
                <a:ea typeface="微软雅黑" panose="020B0503020204020204" pitchFamily="34" charset="-122"/>
              </a:rPr>
              <a:t>2017</a:t>
            </a:r>
            <a:r>
              <a:rPr lang="zh-CN" altLang="en-US" b="1" dirty="0">
                <a:ea typeface="微软雅黑" panose="020B0503020204020204" pitchFamily="34" charset="-122"/>
              </a:rPr>
              <a:t>年的</a:t>
            </a:r>
            <a:r>
              <a:rPr lang="en-US" altLang="zh-CN" b="1" dirty="0">
                <a:ea typeface="微软雅黑" panose="020B0503020204020204" pitchFamily="34" charset="-122"/>
              </a:rPr>
              <a:t>43.01</a:t>
            </a:r>
            <a:r>
              <a:rPr lang="zh-CN" altLang="en-US" b="1" dirty="0" smtClean="0">
                <a:ea typeface="微软雅黑" panose="020B0503020204020204" pitchFamily="34" charset="-122"/>
              </a:rPr>
              <a:t>岁略有降低。</a:t>
            </a:r>
            <a:endParaRPr lang="zh-CN" altLang="en-US" b="1" dirty="0">
              <a:ea typeface="微软雅黑" panose="020B0503020204020204" pitchFamily="34" charset="-122"/>
            </a:endParaRPr>
          </a:p>
        </p:txBody>
      </p:sp>
      <p:sp>
        <p:nvSpPr>
          <p:cNvPr id="7" name="标题 2"/>
          <p:cNvSpPr txBox="1"/>
          <p:nvPr/>
        </p:nvSpPr>
        <p:spPr bwMode="auto">
          <a:xfrm>
            <a:off x="357158" y="64004"/>
            <a:ext cx="842493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 tIns="0" rIns="54000" bIns="0" numCol="1" anchor="b" anchorCtr="0" compatLnSpc="1"/>
          <a:lstStyle/>
          <a:p>
            <a:pPr marL="0" marR="0" lvl="0" indent="0" algn="l" defTabSz="914400" rtl="0" eaLnBrk="1" fontAlgn="base" latinLnBrk="0" hangingPunct="1">
              <a:lnSpc>
                <a:spcPct val="110000"/>
              </a:lnSpc>
              <a:spcBef>
                <a:spcPts val="100"/>
              </a:spcBef>
              <a:spcAft>
                <a:spcPts val="100"/>
              </a:spcAft>
              <a:buClrTx/>
              <a:buSzTx/>
              <a:buFontTx/>
              <a:buNone/>
              <a:defRPr/>
            </a:pPr>
            <a:r>
              <a:rPr kumimoji="0" lang="zh-CN" altLang="zh-CN" sz="28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mj-cs"/>
              </a:rPr>
              <a:t>面上项目</a:t>
            </a:r>
            <a:r>
              <a:rPr kumimoji="0" lang="zh-CN" altLang="en-US" sz="28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mj-cs"/>
              </a:rPr>
              <a:t>申请与</a:t>
            </a:r>
            <a:r>
              <a:rPr kumimoji="0" lang="zh-CN" altLang="zh-CN" sz="28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mj-cs"/>
              </a:rPr>
              <a:t>资助情况</a:t>
            </a:r>
            <a:endParaRPr kumimoji="0" lang="zh-CN" altLang="en-US" sz="2800" b="1" i="0" u="none" strike="noStrike" kern="1200" cap="none" spc="0" normalizeH="0" baseline="0" noProof="0" dirty="0">
              <a:ln>
                <a:noFill/>
              </a:ln>
              <a:solidFill>
                <a:srgbClr val="2D206F"/>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青年科学基金项目申请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6" y="1413723"/>
            <a:ext cx="8369323" cy="4496423"/>
          </a:xfrm>
        </p:spPr>
        <p:txBody>
          <a:bodyPr/>
          <a:lstStyle/>
          <a:p>
            <a:pPr>
              <a:spcBef>
                <a:spcPts val="1200"/>
              </a:spcBef>
              <a:spcAft>
                <a:spcPts val="600"/>
              </a:spcAft>
            </a:pPr>
            <a:r>
              <a:rPr lang="en-US" altLang="zh-CN" dirty="0" smtClean="0"/>
              <a:t>2018</a:t>
            </a:r>
            <a:r>
              <a:rPr lang="zh-CN" altLang="en-US" dirty="0" smtClean="0"/>
              <a:t>年</a:t>
            </a:r>
            <a:r>
              <a:rPr lang="zh-CN" altLang="zh-CN" dirty="0" smtClean="0"/>
              <a:t>青年科学基金项目申请</a:t>
            </a:r>
            <a:r>
              <a:rPr lang="en-US" altLang="zh-CN" dirty="0" smtClean="0">
                <a:solidFill>
                  <a:srgbClr val="FF0000"/>
                </a:solidFill>
              </a:rPr>
              <a:t>86042</a:t>
            </a:r>
            <a:r>
              <a:rPr lang="zh-CN" altLang="en-US" dirty="0" smtClean="0">
                <a:solidFill>
                  <a:srgbClr val="FF0000"/>
                </a:solidFill>
              </a:rPr>
              <a:t>项</a:t>
            </a:r>
            <a:r>
              <a:rPr lang="zh-CN" altLang="en-US" dirty="0" smtClean="0"/>
              <a:t>，比去年增加</a:t>
            </a:r>
            <a:r>
              <a:rPr lang="en-US" altLang="zh-CN" dirty="0" smtClean="0">
                <a:solidFill>
                  <a:srgbClr val="FF0000"/>
                </a:solidFill>
              </a:rPr>
              <a:t>7487</a:t>
            </a:r>
            <a:r>
              <a:rPr lang="zh-CN" altLang="en-US" dirty="0" smtClean="0">
                <a:solidFill>
                  <a:srgbClr val="FF0000"/>
                </a:solidFill>
              </a:rPr>
              <a:t>项</a:t>
            </a:r>
            <a:r>
              <a:rPr lang="zh-CN" altLang="en-US" dirty="0" smtClean="0"/>
              <a:t>，增幅</a:t>
            </a:r>
            <a:r>
              <a:rPr lang="en-US" altLang="zh-CN" dirty="0" smtClean="0"/>
              <a:t>10.04%</a:t>
            </a:r>
            <a:r>
              <a:rPr lang="zh-CN" altLang="en-US" dirty="0" smtClean="0"/>
              <a:t>。</a:t>
            </a:r>
            <a:endParaRPr lang="zh-CN" altLang="zh-CN" dirty="0" smtClean="0"/>
          </a:p>
          <a:p>
            <a:pPr>
              <a:spcBef>
                <a:spcPts val="1200"/>
              </a:spcBef>
              <a:spcAft>
                <a:spcPts val="600"/>
              </a:spcAft>
            </a:pPr>
            <a:r>
              <a:rPr lang="zh-CN" altLang="zh-CN" dirty="0" smtClean="0"/>
              <a:t>资助</a:t>
            </a:r>
            <a:r>
              <a:rPr lang="zh-CN" altLang="zh-CN" dirty="0"/>
              <a:t>青年科学基金</a:t>
            </a:r>
            <a:r>
              <a:rPr lang="zh-CN" altLang="zh-CN" dirty="0" smtClean="0"/>
              <a:t>项目</a:t>
            </a:r>
            <a:r>
              <a:rPr lang="en-US" altLang="zh-CN" dirty="0" smtClean="0">
                <a:solidFill>
                  <a:srgbClr val="FF0000"/>
                </a:solidFill>
              </a:rPr>
              <a:t>17671</a:t>
            </a:r>
            <a:r>
              <a:rPr lang="zh-CN" altLang="zh-CN" dirty="0" smtClean="0">
                <a:solidFill>
                  <a:srgbClr val="FF0000"/>
                </a:solidFill>
              </a:rPr>
              <a:t>项</a:t>
            </a:r>
            <a:r>
              <a:rPr lang="zh-CN" altLang="zh-CN" dirty="0" smtClean="0"/>
              <a:t>，直接费用</a:t>
            </a:r>
            <a:r>
              <a:rPr lang="en-US" altLang="zh-CN" dirty="0" smtClean="0">
                <a:solidFill>
                  <a:srgbClr val="FF0000"/>
                </a:solidFill>
              </a:rPr>
              <a:t>41.76</a:t>
            </a:r>
            <a:r>
              <a:rPr lang="zh-CN" altLang="en-US" dirty="0" smtClean="0">
                <a:solidFill>
                  <a:srgbClr val="FF0000"/>
                </a:solidFill>
              </a:rPr>
              <a:t>亿元</a:t>
            </a:r>
            <a:r>
              <a:rPr lang="zh-CN" altLang="en-US" dirty="0" smtClean="0">
                <a:solidFill>
                  <a:srgbClr val="002060"/>
                </a:solidFill>
              </a:rPr>
              <a:t>。</a:t>
            </a:r>
            <a:r>
              <a:rPr lang="zh-CN" altLang="zh-CN" dirty="0" smtClean="0"/>
              <a:t>平均资助强度为</a:t>
            </a:r>
            <a:r>
              <a:rPr lang="en-US" altLang="zh-CN" dirty="0" smtClean="0">
                <a:solidFill>
                  <a:srgbClr val="FF0000"/>
                </a:solidFill>
              </a:rPr>
              <a:t>23.63</a:t>
            </a:r>
            <a:r>
              <a:rPr lang="zh-CN" altLang="zh-CN" dirty="0" smtClean="0">
                <a:solidFill>
                  <a:srgbClr val="FF0000"/>
                </a:solidFill>
              </a:rPr>
              <a:t>万元</a:t>
            </a:r>
            <a:r>
              <a:rPr lang="en-US" altLang="zh-CN" dirty="0" smtClean="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22.84</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项）相比提高了</a:t>
            </a:r>
            <a:r>
              <a:rPr lang="en-US" altLang="zh-CN" dirty="0" smtClean="0">
                <a:solidFill>
                  <a:srgbClr val="002060"/>
                </a:solidFill>
              </a:rPr>
              <a:t>0.79</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项，增幅</a:t>
            </a:r>
            <a:r>
              <a:rPr lang="en-US" altLang="zh-CN" dirty="0" smtClean="0">
                <a:solidFill>
                  <a:srgbClr val="002060"/>
                </a:solidFill>
              </a:rPr>
              <a:t>3.46%</a:t>
            </a:r>
            <a:r>
              <a:rPr lang="zh-CN" altLang="zh-CN" dirty="0" smtClean="0"/>
              <a:t>。</a:t>
            </a:r>
            <a:endParaRPr lang="en-US" altLang="zh-CN" dirty="0" smtClean="0"/>
          </a:p>
          <a:p>
            <a:pPr>
              <a:spcBef>
                <a:spcPts val="1200"/>
              </a:spcBef>
              <a:spcAft>
                <a:spcPts val="600"/>
              </a:spcAft>
            </a:pPr>
            <a:r>
              <a:rPr lang="zh-CN" altLang="zh-CN" dirty="0" smtClean="0"/>
              <a:t>与</a:t>
            </a:r>
            <a:r>
              <a:rPr lang="zh-CN" altLang="zh-CN" dirty="0"/>
              <a:t>去年</a:t>
            </a:r>
            <a:r>
              <a:rPr lang="zh-CN" altLang="zh-CN" dirty="0" smtClean="0"/>
              <a:t>（</a:t>
            </a:r>
            <a:r>
              <a:rPr lang="en-US" altLang="zh-CN" dirty="0" smtClean="0"/>
              <a:t>17523</a:t>
            </a:r>
            <a:r>
              <a:rPr lang="zh-CN" altLang="zh-CN" dirty="0" smtClean="0"/>
              <a:t>项</a:t>
            </a:r>
            <a:r>
              <a:rPr lang="zh-CN" altLang="zh-CN" dirty="0"/>
              <a:t>）</a:t>
            </a:r>
            <a:r>
              <a:rPr lang="zh-CN" altLang="zh-CN" dirty="0" smtClean="0"/>
              <a:t>相比</a:t>
            </a:r>
            <a:r>
              <a:rPr lang="zh-CN" altLang="en-US" dirty="0" smtClean="0"/>
              <a:t>，项目数增加了</a:t>
            </a:r>
            <a:r>
              <a:rPr lang="en-US" altLang="zh-CN" dirty="0" smtClean="0"/>
              <a:t>148</a:t>
            </a:r>
            <a:r>
              <a:rPr lang="zh-CN" altLang="en-US" dirty="0" smtClean="0"/>
              <a:t>项，增幅为</a:t>
            </a:r>
            <a:r>
              <a:rPr lang="en-US" dirty="0" smtClean="0"/>
              <a:t>0.84%</a:t>
            </a:r>
            <a:r>
              <a:rPr lang="zh-CN" altLang="zh-CN" dirty="0" smtClean="0"/>
              <a:t>；</a:t>
            </a:r>
            <a:r>
              <a:rPr lang="zh-CN" altLang="zh-CN" dirty="0"/>
              <a:t>平均资助率</a:t>
            </a:r>
            <a:r>
              <a:rPr lang="zh-CN" altLang="zh-CN" dirty="0" smtClean="0"/>
              <a:t>为</a:t>
            </a:r>
            <a:r>
              <a:rPr lang="en-US" altLang="zh-CN" dirty="0" smtClean="0">
                <a:solidFill>
                  <a:srgbClr val="FF0000"/>
                </a:solidFill>
              </a:rPr>
              <a:t>20.54%</a:t>
            </a:r>
            <a:r>
              <a:rPr lang="zh-CN" altLang="zh-CN" dirty="0" smtClean="0"/>
              <a:t>，比</a:t>
            </a:r>
            <a:r>
              <a:rPr lang="zh-CN" altLang="zh-CN" dirty="0"/>
              <a:t>去年</a:t>
            </a:r>
            <a:r>
              <a:rPr lang="zh-CN" altLang="zh-CN" dirty="0" smtClean="0"/>
              <a:t>（</a:t>
            </a:r>
            <a:r>
              <a:rPr lang="en-US" altLang="zh-CN" dirty="0" smtClean="0"/>
              <a:t>22.41%</a:t>
            </a:r>
            <a:r>
              <a:rPr lang="zh-CN" altLang="zh-CN" dirty="0" smtClean="0"/>
              <a:t>）降低了</a:t>
            </a:r>
            <a:r>
              <a:rPr lang="en-US" altLang="zh-CN" dirty="0" smtClean="0"/>
              <a:t>1.87</a:t>
            </a:r>
            <a:r>
              <a:rPr lang="zh-CN" altLang="en-US" dirty="0" smtClean="0"/>
              <a:t>个百分点</a:t>
            </a:r>
            <a:r>
              <a:rPr lang="zh-CN" altLang="zh-CN" dirty="0" smtClean="0"/>
              <a:t>。</a:t>
            </a:r>
            <a:endParaRPr lang="en-US" altLang="zh-CN" dirty="0" smtClean="0"/>
          </a:p>
          <a:p>
            <a:pPr>
              <a:spcBef>
                <a:spcPts val="1200"/>
              </a:spcBef>
              <a:spcAft>
                <a:spcPts val="600"/>
              </a:spcAft>
            </a:pPr>
            <a:r>
              <a:rPr lang="zh-CN" altLang="en-US" dirty="0" smtClean="0"/>
              <a:t>项目负责人中女性</a:t>
            </a:r>
            <a:r>
              <a:rPr lang="en-US" dirty="0" smtClean="0">
                <a:solidFill>
                  <a:srgbClr val="FF0000"/>
                </a:solidFill>
              </a:rPr>
              <a:t>7300</a:t>
            </a:r>
            <a:r>
              <a:rPr lang="zh-CN" altLang="en-US" dirty="0" smtClean="0"/>
              <a:t>人，占项目负责人总数的</a:t>
            </a:r>
            <a:r>
              <a:rPr lang="en-US" dirty="0" smtClean="0"/>
              <a:t>41.31%</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青年科学基金项目申请</a:t>
            </a:r>
            <a:r>
              <a:rPr lang="zh-CN" altLang="zh-CN" dirty="0" smtClean="0"/>
              <a:t>与资助</a:t>
            </a:r>
            <a:r>
              <a:rPr lang="zh-CN" altLang="zh-CN" dirty="0"/>
              <a:t>情况</a:t>
            </a:r>
            <a:endParaRPr lang="zh-CN" altLang="en-US" dirty="0"/>
          </a:p>
        </p:txBody>
      </p:sp>
      <p:sp>
        <p:nvSpPr>
          <p:cNvPr id="5" name="矩形 6"/>
          <p:cNvSpPr>
            <a:spLocks noChangeArrowheads="1"/>
          </p:cNvSpPr>
          <p:nvPr/>
        </p:nvSpPr>
        <p:spPr bwMode="auto">
          <a:xfrm>
            <a:off x="606425" y="1444625"/>
            <a:ext cx="8062913" cy="428625"/>
          </a:xfrm>
          <a:prstGeom prst="rect">
            <a:avLst/>
          </a:prstGeom>
          <a:noFill/>
          <a:ln w="9525">
            <a:noFill/>
            <a:miter lim="800000"/>
          </a:ln>
        </p:spPr>
        <p:txBody>
          <a:bodyPr>
            <a:spAutoFit/>
          </a:bodyPr>
          <a:lstStyle/>
          <a:p>
            <a:pPr algn="ctr" eaLnBrk="1" hangingPunct="1">
              <a:lnSpc>
                <a:spcPct val="120000"/>
              </a:lnSpc>
            </a:pPr>
            <a:r>
              <a:rPr lang="zh-CN" altLang="en-US" sz="2000" b="1" dirty="0" smtClean="0">
                <a:ea typeface="微软雅黑" panose="020B0503020204020204" pitchFamily="34" charset="-122"/>
              </a:rPr>
              <a:t>青年</a:t>
            </a:r>
            <a:r>
              <a:rPr lang="zh-CN" altLang="en-US" sz="2000" b="1" dirty="0">
                <a:ea typeface="微软雅黑" panose="020B0503020204020204" pitchFamily="34" charset="-122"/>
              </a:rPr>
              <a:t>科学基金</a:t>
            </a:r>
            <a:r>
              <a:rPr lang="zh-CN" altLang="zh-CN" sz="2000" b="1" dirty="0">
                <a:ea typeface="微软雅黑" panose="020B0503020204020204" pitchFamily="34" charset="-122"/>
              </a:rPr>
              <a:t>项目</a:t>
            </a:r>
            <a:r>
              <a:rPr lang="zh-CN" altLang="en-US" sz="2000" b="1" dirty="0">
                <a:ea typeface="微软雅黑" panose="020B0503020204020204" pitchFamily="34" charset="-122"/>
              </a:rPr>
              <a:t>负责人年龄分布曲线</a:t>
            </a:r>
            <a:endParaRPr lang="en-US" altLang="zh-CN" sz="2000" b="1" dirty="0">
              <a:ea typeface="微软雅黑" panose="020B0503020204020204" pitchFamily="34" charset="-122"/>
            </a:endParaRPr>
          </a:p>
        </p:txBody>
      </p:sp>
      <p:pic>
        <p:nvPicPr>
          <p:cNvPr id="6" name="Picture 6"/>
          <p:cNvPicPr>
            <a:picLocks noChangeAspect="1" noChangeArrowheads="1"/>
          </p:cNvPicPr>
          <p:nvPr/>
        </p:nvPicPr>
        <p:blipFill>
          <a:blip r:embed="rId2"/>
          <a:srcRect/>
          <a:stretch>
            <a:fillRect/>
          </a:stretch>
        </p:blipFill>
        <p:spPr bwMode="auto">
          <a:xfrm>
            <a:off x="606425" y="2112963"/>
            <a:ext cx="7934325" cy="4114800"/>
          </a:xfrm>
          <a:prstGeom prst="rect">
            <a:avLst/>
          </a:prstGeom>
          <a:noFill/>
          <a:ln w="9525">
            <a:noFill/>
            <a:miter lim="800000"/>
            <a:headEnd/>
            <a:tailEnd/>
          </a:ln>
        </p:spPr>
      </p:pic>
      <p:sp>
        <p:nvSpPr>
          <p:cNvPr id="7" name="矩形 3"/>
          <p:cNvSpPr>
            <a:spLocks noChangeArrowheads="1"/>
          </p:cNvSpPr>
          <p:nvPr/>
        </p:nvSpPr>
        <p:spPr bwMode="auto">
          <a:xfrm>
            <a:off x="458788" y="6227763"/>
            <a:ext cx="9239250" cy="369887"/>
          </a:xfrm>
          <a:prstGeom prst="rect">
            <a:avLst/>
          </a:prstGeom>
          <a:noFill/>
          <a:ln w="9525">
            <a:noFill/>
            <a:miter lim="800000"/>
          </a:ln>
        </p:spPr>
        <p:txBody>
          <a:bodyPr>
            <a:spAutoFit/>
          </a:bodyPr>
          <a:lstStyle/>
          <a:p>
            <a:r>
              <a:rPr lang="en-US" altLang="zh-CN" b="1" dirty="0">
                <a:ea typeface="微软雅黑" panose="020B0503020204020204" pitchFamily="34" charset="-122"/>
              </a:rPr>
              <a:t>2018</a:t>
            </a:r>
            <a:r>
              <a:rPr lang="zh-CN" altLang="en-US" b="1" dirty="0">
                <a:ea typeface="微软雅黑" panose="020B0503020204020204" pitchFamily="34" charset="-122"/>
              </a:rPr>
              <a:t>年青年科学基金项目负责人平均年龄</a:t>
            </a:r>
            <a:r>
              <a:rPr lang="en-US" altLang="zh-CN" b="1" dirty="0">
                <a:ea typeface="微软雅黑" panose="020B0503020204020204" pitchFamily="34" charset="-122"/>
              </a:rPr>
              <a:t>31.93</a:t>
            </a:r>
            <a:r>
              <a:rPr lang="zh-CN" altLang="en-US" b="1" dirty="0">
                <a:ea typeface="微软雅黑" panose="020B0503020204020204" pitchFamily="34" charset="-122"/>
              </a:rPr>
              <a:t>岁</a:t>
            </a:r>
            <a:r>
              <a:rPr lang="zh-CN" altLang="en-US" b="1" dirty="0" smtClean="0">
                <a:ea typeface="微软雅黑" panose="020B0503020204020204" pitchFamily="34" charset="-122"/>
              </a:rPr>
              <a:t>，比</a:t>
            </a:r>
            <a:r>
              <a:rPr lang="en-US" altLang="zh-CN" b="1" dirty="0" smtClean="0">
                <a:ea typeface="微软雅黑" panose="020B0503020204020204" pitchFamily="34" charset="-122"/>
              </a:rPr>
              <a:t>2017</a:t>
            </a:r>
            <a:r>
              <a:rPr lang="zh-CN" altLang="en-US" b="1" dirty="0">
                <a:ea typeface="微软雅黑" panose="020B0503020204020204" pitchFamily="34" charset="-122"/>
              </a:rPr>
              <a:t>年的</a:t>
            </a:r>
            <a:r>
              <a:rPr lang="en-US" altLang="zh-CN" b="1" dirty="0" smtClean="0">
                <a:ea typeface="微软雅黑" panose="020B0503020204020204" pitchFamily="34" charset="-122"/>
              </a:rPr>
              <a:t>31.99</a:t>
            </a:r>
            <a:r>
              <a:rPr lang="zh-CN" altLang="en-US" b="1" dirty="0" smtClean="0">
                <a:ea typeface="微软雅黑" panose="020B0503020204020204" pitchFamily="34" charset="-122"/>
              </a:rPr>
              <a:t>岁略有降低。</a:t>
            </a:r>
            <a:endParaRPr lang="zh-CN" altLang="en-US" b="1" dirty="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地区科学基金项目申请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5" y="1447176"/>
            <a:ext cx="8425079" cy="4329156"/>
          </a:xfrm>
        </p:spPr>
        <p:txBody>
          <a:bodyPr/>
          <a:lstStyle/>
          <a:p>
            <a:pPr>
              <a:spcBef>
                <a:spcPts val="1200"/>
              </a:spcBef>
              <a:spcAft>
                <a:spcPts val="600"/>
              </a:spcAft>
            </a:pPr>
            <a:r>
              <a:rPr lang="en-US" altLang="zh-CN" dirty="0" smtClean="0"/>
              <a:t>2018</a:t>
            </a:r>
            <a:r>
              <a:rPr lang="zh-CN" altLang="en-US" dirty="0" smtClean="0"/>
              <a:t>年地区科学基金项目申请</a:t>
            </a:r>
            <a:r>
              <a:rPr lang="en-US" altLang="zh-CN" dirty="0" smtClean="0">
                <a:solidFill>
                  <a:srgbClr val="FF0000"/>
                </a:solidFill>
              </a:rPr>
              <a:t>17900</a:t>
            </a:r>
            <a:r>
              <a:rPr lang="zh-CN" altLang="en-US" dirty="0" smtClean="0">
                <a:solidFill>
                  <a:srgbClr val="FF0000"/>
                </a:solidFill>
              </a:rPr>
              <a:t>项</a:t>
            </a:r>
            <a:r>
              <a:rPr lang="zh-CN" altLang="en-US" dirty="0" smtClean="0"/>
              <a:t>，比去年增加</a:t>
            </a:r>
            <a:r>
              <a:rPr lang="en-US" altLang="zh-CN" dirty="0" smtClean="0">
                <a:solidFill>
                  <a:srgbClr val="FF0000"/>
                </a:solidFill>
              </a:rPr>
              <a:t>1965</a:t>
            </a:r>
            <a:r>
              <a:rPr lang="zh-CN" altLang="en-US" dirty="0" smtClean="0">
                <a:solidFill>
                  <a:srgbClr val="FF0000"/>
                </a:solidFill>
              </a:rPr>
              <a:t>项</a:t>
            </a:r>
            <a:r>
              <a:rPr lang="zh-CN" altLang="en-US" dirty="0" smtClean="0"/>
              <a:t>，增幅</a:t>
            </a:r>
            <a:r>
              <a:rPr lang="en-US" altLang="zh-CN" dirty="0" smtClean="0"/>
              <a:t>12.33%</a:t>
            </a:r>
            <a:r>
              <a:rPr lang="zh-CN" altLang="en-US" dirty="0" smtClean="0"/>
              <a:t>。</a:t>
            </a:r>
            <a:endParaRPr lang="zh-CN" altLang="zh-CN" dirty="0" smtClean="0"/>
          </a:p>
          <a:p>
            <a:pPr>
              <a:spcBef>
                <a:spcPts val="1200"/>
              </a:spcBef>
              <a:spcAft>
                <a:spcPts val="600"/>
              </a:spcAft>
            </a:pPr>
            <a:r>
              <a:rPr lang="zh-CN" altLang="zh-CN" dirty="0" smtClean="0"/>
              <a:t>资助</a:t>
            </a:r>
            <a:r>
              <a:rPr lang="zh-CN" altLang="zh-CN" dirty="0"/>
              <a:t>地区科学基金</a:t>
            </a:r>
            <a:r>
              <a:rPr lang="zh-CN" altLang="zh-CN" dirty="0" smtClean="0"/>
              <a:t>项目</a:t>
            </a:r>
            <a:r>
              <a:rPr lang="en-US" altLang="zh-CN" dirty="0" smtClean="0">
                <a:solidFill>
                  <a:srgbClr val="FF0000"/>
                </a:solidFill>
              </a:rPr>
              <a:t>2937</a:t>
            </a:r>
            <a:r>
              <a:rPr lang="zh-CN" altLang="zh-CN" dirty="0" smtClean="0">
                <a:solidFill>
                  <a:srgbClr val="FF0000"/>
                </a:solidFill>
              </a:rPr>
              <a:t>项</a:t>
            </a:r>
            <a:r>
              <a:rPr lang="zh-CN" altLang="zh-CN" dirty="0" smtClean="0"/>
              <a:t>，直接费用</a:t>
            </a:r>
            <a:r>
              <a:rPr lang="en-US" altLang="zh-CN" dirty="0" smtClean="0">
                <a:solidFill>
                  <a:srgbClr val="FF0000"/>
                </a:solidFill>
              </a:rPr>
              <a:t>11.03</a:t>
            </a:r>
            <a:r>
              <a:rPr lang="zh-CN" altLang="en-US" dirty="0" smtClean="0">
                <a:solidFill>
                  <a:srgbClr val="FF0000"/>
                </a:solidFill>
              </a:rPr>
              <a:t>亿元</a:t>
            </a:r>
            <a:r>
              <a:rPr lang="zh-CN" altLang="en-US" dirty="0" smtClean="0"/>
              <a:t>。</a:t>
            </a:r>
            <a:r>
              <a:rPr lang="zh-CN" altLang="zh-CN" dirty="0" smtClean="0"/>
              <a:t>平均资助强度为</a:t>
            </a:r>
            <a:r>
              <a:rPr lang="en-US" altLang="zh-CN" dirty="0" smtClean="0">
                <a:solidFill>
                  <a:srgbClr val="FF0000"/>
                </a:solidFill>
              </a:rPr>
              <a:t>37.57</a:t>
            </a:r>
            <a:r>
              <a:rPr lang="zh-CN" altLang="zh-CN" dirty="0" smtClean="0">
                <a:solidFill>
                  <a:srgbClr val="FF0000"/>
                </a:solidFill>
              </a:rPr>
              <a:t>万元</a:t>
            </a:r>
            <a:r>
              <a:rPr lang="en-US" altLang="zh-CN" dirty="0" smtClean="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36.30</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项）相比提高了</a:t>
            </a:r>
            <a:r>
              <a:rPr lang="en-US" altLang="zh-CN" dirty="0" smtClean="0">
                <a:solidFill>
                  <a:srgbClr val="002060"/>
                </a:solidFill>
              </a:rPr>
              <a:t>1.27</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项，增幅</a:t>
            </a:r>
            <a:r>
              <a:rPr lang="en-US" altLang="zh-CN" dirty="0" smtClean="0">
                <a:solidFill>
                  <a:srgbClr val="002060"/>
                </a:solidFill>
              </a:rPr>
              <a:t>3.50%</a:t>
            </a:r>
            <a:r>
              <a:rPr lang="zh-CN" altLang="en-US" dirty="0" smtClean="0">
                <a:solidFill>
                  <a:srgbClr val="002060"/>
                </a:solidFill>
              </a:rPr>
              <a:t>。</a:t>
            </a:r>
          </a:p>
          <a:p>
            <a:pPr>
              <a:spcBef>
                <a:spcPts val="1200"/>
              </a:spcBef>
              <a:spcAft>
                <a:spcPts val="600"/>
              </a:spcAft>
            </a:pPr>
            <a:r>
              <a:rPr lang="zh-CN" altLang="zh-CN" dirty="0" smtClean="0"/>
              <a:t>与去年（</a:t>
            </a:r>
            <a:r>
              <a:rPr lang="en-US" dirty="0" smtClean="0"/>
              <a:t>3017</a:t>
            </a:r>
            <a:r>
              <a:rPr lang="zh-CN" altLang="zh-CN" dirty="0" smtClean="0"/>
              <a:t>项）相比</a:t>
            </a:r>
            <a:r>
              <a:rPr lang="zh-CN" altLang="en-US" dirty="0" smtClean="0"/>
              <a:t>，项目数减少了</a:t>
            </a:r>
            <a:r>
              <a:rPr lang="en-US" dirty="0" smtClean="0"/>
              <a:t>80</a:t>
            </a:r>
            <a:r>
              <a:rPr lang="zh-CN" altLang="en-US" dirty="0" smtClean="0"/>
              <a:t>项</a:t>
            </a:r>
            <a:r>
              <a:rPr lang="zh-CN" altLang="zh-CN" dirty="0" smtClean="0"/>
              <a:t>；平均资助率为</a:t>
            </a:r>
            <a:r>
              <a:rPr lang="en-US" altLang="zh-CN" dirty="0" smtClean="0">
                <a:solidFill>
                  <a:srgbClr val="FF0000"/>
                </a:solidFill>
              </a:rPr>
              <a:t>16.41%</a:t>
            </a:r>
            <a:r>
              <a:rPr lang="zh-CN" altLang="zh-CN" dirty="0" smtClean="0"/>
              <a:t>，比去年（</a:t>
            </a:r>
            <a:r>
              <a:rPr lang="en-US" altLang="zh-CN" dirty="0" smtClean="0"/>
              <a:t>18.93%</a:t>
            </a:r>
            <a:r>
              <a:rPr lang="zh-CN" altLang="zh-CN" dirty="0" smtClean="0"/>
              <a:t>）</a:t>
            </a:r>
            <a:r>
              <a:rPr lang="zh-CN" altLang="en-US" dirty="0" smtClean="0"/>
              <a:t>降低</a:t>
            </a:r>
            <a:r>
              <a:rPr lang="en-US" altLang="zh-CN" dirty="0" smtClean="0"/>
              <a:t>2.52</a:t>
            </a:r>
            <a:r>
              <a:rPr lang="zh-CN" altLang="en-US" dirty="0" smtClean="0"/>
              <a:t>个百分点。</a:t>
            </a:r>
            <a:endParaRPr lang="en-US" altLang="zh-CN" dirty="0" smtClean="0"/>
          </a:p>
          <a:p>
            <a:pPr>
              <a:spcBef>
                <a:spcPts val="1200"/>
              </a:spcBef>
              <a:spcAft>
                <a:spcPts val="600"/>
              </a:spcAft>
            </a:pPr>
            <a:r>
              <a:rPr lang="zh-CN" altLang="en-US" dirty="0" smtClean="0"/>
              <a:t>项目负责人中女性</a:t>
            </a:r>
            <a:r>
              <a:rPr lang="en-US" dirty="0" smtClean="0">
                <a:solidFill>
                  <a:srgbClr val="FF0000"/>
                </a:solidFill>
              </a:rPr>
              <a:t>985</a:t>
            </a:r>
            <a:r>
              <a:rPr lang="zh-CN" altLang="en-US" dirty="0" smtClean="0"/>
              <a:t>人，占项目负责人总数的</a:t>
            </a:r>
            <a:r>
              <a:rPr lang="en-US" dirty="0" smtClean="0"/>
              <a:t>33.54%</a:t>
            </a:r>
            <a:r>
              <a:rPr lang="zh-CN" altLang="en-US" dirty="0" smtClean="0"/>
              <a:t>。</a:t>
            </a:r>
            <a:endParaRPr lang="en-US" altLang="zh-CN" dirty="0" smtClean="0"/>
          </a:p>
          <a:p>
            <a:pPr>
              <a:spcBef>
                <a:spcPts val="1200"/>
              </a:spcBef>
              <a:spcAft>
                <a:spcPts val="600"/>
              </a:spcAft>
            </a:pPr>
            <a:endParaRPr lang="en-US" altLang="zh-CN" sz="2400" dirty="0" smtClean="0"/>
          </a:p>
          <a:p>
            <a:pPr>
              <a:spcBef>
                <a:spcPts val="1200"/>
              </a:spcBef>
              <a:spcAft>
                <a:spcPts val="600"/>
              </a:spcAft>
            </a:pPr>
            <a:endParaRPr lang="en-US" altLang="zh-CN"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重点项目申请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6" y="1326718"/>
            <a:ext cx="8347020" cy="1316464"/>
          </a:xfrm>
        </p:spPr>
        <p:txBody>
          <a:bodyPr/>
          <a:lstStyle/>
          <a:p>
            <a:pPr>
              <a:spcAft>
                <a:spcPts val="1200"/>
              </a:spcAft>
            </a:pPr>
            <a:r>
              <a:rPr lang="en-US" altLang="zh-CN" dirty="0" smtClean="0"/>
              <a:t>2018</a:t>
            </a:r>
            <a:r>
              <a:rPr lang="zh-CN" altLang="en-US" dirty="0" smtClean="0"/>
              <a:t>年重点项目申请</a:t>
            </a:r>
            <a:r>
              <a:rPr lang="en-US" altLang="zh-CN" dirty="0" smtClean="0">
                <a:solidFill>
                  <a:srgbClr val="FF0000"/>
                </a:solidFill>
              </a:rPr>
              <a:t>3364</a:t>
            </a:r>
            <a:r>
              <a:rPr lang="zh-CN" altLang="en-US" dirty="0" smtClean="0">
                <a:solidFill>
                  <a:srgbClr val="FF0000"/>
                </a:solidFill>
              </a:rPr>
              <a:t>项</a:t>
            </a:r>
            <a:r>
              <a:rPr lang="zh-CN" altLang="en-US" dirty="0" smtClean="0"/>
              <a:t>。</a:t>
            </a:r>
            <a:endParaRPr lang="zh-CN" altLang="zh-CN" dirty="0" smtClean="0"/>
          </a:p>
          <a:p>
            <a:pPr>
              <a:spcAft>
                <a:spcPts val="1200"/>
              </a:spcAft>
            </a:pPr>
            <a:r>
              <a:rPr lang="zh-CN" altLang="zh-CN" dirty="0" smtClean="0"/>
              <a:t>资助</a:t>
            </a:r>
            <a:r>
              <a:rPr lang="zh-CN" altLang="zh-CN" dirty="0"/>
              <a:t>重点</a:t>
            </a:r>
            <a:r>
              <a:rPr lang="zh-CN" altLang="zh-CN" dirty="0" smtClean="0"/>
              <a:t>项目</a:t>
            </a:r>
            <a:r>
              <a:rPr lang="en-US" altLang="zh-CN" dirty="0" smtClean="0">
                <a:solidFill>
                  <a:srgbClr val="FF0000"/>
                </a:solidFill>
              </a:rPr>
              <a:t>701</a:t>
            </a:r>
            <a:r>
              <a:rPr lang="zh-CN" altLang="zh-CN" dirty="0" smtClean="0">
                <a:solidFill>
                  <a:srgbClr val="FF0000"/>
                </a:solidFill>
              </a:rPr>
              <a:t>项</a:t>
            </a:r>
            <a:r>
              <a:rPr lang="zh-CN" altLang="zh-CN" dirty="0" smtClean="0"/>
              <a:t>，直接费用</a:t>
            </a:r>
            <a:r>
              <a:rPr lang="en-US" altLang="zh-CN" dirty="0" smtClean="0">
                <a:solidFill>
                  <a:srgbClr val="FF0000"/>
                </a:solidFill>
              </a:rPr>
              <a:t>20.54</a:t>
            </a:r>
            <a:r>
              <a:rPr lang="zh-CN" altLang="en-US" dirty="0" smtClean="0">
                <a:solidFill>
                  <a:srgbClr val="FF0000"/>
                </a:solidFill>
              </a:rPr>
              <a:t>亿元</a:t>
            </a:r>
            <a:r>
              <a:rPr lang="zh-CN" altLang="en-US" dirty="0" smtClean="0">
                <a:solidFill>
                  <a:srgbClr val="002060"/>
                </a:solidFill>
              </a:rPr>
              <a:t>。</a:t>
            </a:r>
            <a:r>
              <a:rPr lang="zh-CN" altLang="zh-CN" dirty="0" smtClean="0"/>
              <a:t>平均</a:t>
            </a:r>
            <a:r>
              <a:rPr lang="zh-CN" altLang="zh-CN" dirty="0"/>
              <a:t>资助强度</a:t>
            </a:r>
            <a:r>
              <a:rPr lang="zh-CN" altLang="zh-CN" dirty="0" smtClean="0"/>
              <a:t>为</a:t>
            </a:r>
            <a:r>
              <a:rPr lang="en-US" altLang="zh-CN" dirty="0" smtClean="0">
                <a:solidFill>
                  <a:srgbClr val="FF0000"/>
                </a:solidFill>
              </a:rPr>
              <a:t>293.07</a:t>
            </a:r>
            <a:r>
              <a:rPr lang="zh-CN" altLang="zh-CN" dirty="0" smtClean="0">
                <a:solidFill>
                  <a:srgbClr val="FF0000"/>
                </a:solidFill>
              </a:rPr>
              <a:t>万元</a:t>
            </a:r>
            <a:r>
              <a:rPr lang="en-US" altLang="zh-CN" dirty="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297.90</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项）相比降低了</a:t>
            </a:r>
            <a:r>
              <a:rPr lang="en-US" altLang="zh-CN" dirty="0" smtClean="0">
                <a:solidFill>
                  <a:srgbClr val="002060"/>
                </a:solidFill>
              </a:rPr>
              <a:t>4.83</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项，降幅</a:t>
            </a:r>
            <a:r>
              <a:rPr lang="en-US" altLang="zh-CN" dirty="0" smtClean="0">
                <a:solidFill>
                  <a:srgbClr val="002060"/>
                </a:solidFill>
              </a:rPr>
              <a:t>1.62%</a:t>
            </a:r>
            <a:r>
              <a:rPr lang="zh-CN" altLang="en-US" dirty="0" smtClean="0">
                <a:solidFill>
                  <a:srgbClr val="002060"/>
                </a:solidFill>
              </a:rPr>
              <a:t>。</a:t>
            </a:r>
            <a:endParaRPr lang="en-US" altLang="zh-CN" dirty="0" smtClean="0">
              <a:solidFill>
                <a:srgbClr val="002060"/>
              </a:solidFill>
            </a:endParaRPr>
          </a:p>
          <a:p>
            <a:pPr>
              <a:spcAft>
                <a:spcPts val="1200"/>
              </a:spcAft>
            </a:pPr>
            <a:r>
              <a:rPr lang="zh-CN" altLang="zh-CN" dirty="0" smtClean="0"/>
              <a:t>与去年（</a:t>
            </a:r>
            <a:r>
              <a:rPr lang="en-US" dirty="0" smtClean="0"/>
              <a:t>667</a:t>
            </a:r>
            <a:r>
              <a:rPr lang="zh-CN" altLang="zh-CN" dirty="0" smtClean="0"/>
              <a:t>项）相比</a:t>
            </a:r>
            <a:r>
              <a:rPr lang="zh-CN" altLang="en-US" dirty="0" smtClean="0"/>
              <a:t>，项目数增加了</a:t>
            </a:r>
            <a:r>
              <a:rPr lang="en-US" dirty="0" smtClean="0"/>
              <a:t>34</a:t>
            </a:r>
            <a:r>
              <a:rPr lang="zh-CN" altLang="en-US" dirty="0" smtClean="0"/>
              <a:t>项。</a:t>
            </a:r>
            <a:endParaRPr lang="en-US" altLang="zh-CN" dirty="0" smtClean="0"/>
          </a:p>
          <a:p>
            <a:pPr>
              <a:spcAft>
                <a:spcPts val="1200"/>
              </a:spcAft>
            </a:pPr>
            <a:r>
              <a:rPr lang="zh-CN" altLang="en-US" dirty="0" smtClean="0"/>
              <a:t>项目负责人中女性</a:t>
            </a:r>
            <a:r>
              <a:rPr lang="en-US" dirty="0" smtClean="0">
                <a:solidFill>
                  <a:srgbClr val="FF0000"/>
                </a:solidFill>
              </a:rPr>
              <a:t>98</a:t>
            </a:r>
            <a:r>
              <a:rPr lang="zh-CN" altLang="en-US" dirty="0" smtClean="0"/>
              <a:t>人，占项目负责人总数的</a:t>
            </a:r>
            <a:r>
              <a:rPr lang="en-US" dirty="0" smtClean="0"/>
              <a:t>13.98%</a:t>
            </a:r>
            <a:r>
              <a:rPr lang="zh-CN" altLang="en-US" dirty="0" smtClean="0"/>
              <a:t>。</a:t>
            </a:r>
            <a:endParaRPr lang="en-US" altLang="zh-CN" dirty="0" smtClean="0"/>
          </a:p>
          <a:p>
            <a:endParaRPr lang="en-US" altLang="zh-CN"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重点项目申请</a:t>
            </a:r>
            <a:r>
              <a:rPr lang="zh-CN" altLang="zh-CN" dirty="0" smtClean="0"/>
              <a:t>与资助</a:t>
            </a:r>
            <a:r>
              <a:rPr lang="zh-CN" altLang="zh-CN" dirty="0"/>
              <a:t>情况</a:t>
            </a:r>
            <a:endParaRPr lang="zh-CN" altLang="en-US" dirty="0"/>
          </a:p>
        </p:txBody>
      </p:sp>
      <p:sp>
        <p:nvSpPr>
          <p:cNvPr id="5" name="矩形 6"/>
          <p:cNvSpPr>
            <a:spLocks noChangeArrowheads="1"/>
          </p:cNvSpPr>
          <p:nvPr/>
        </p:nvSpPr>
        <p:spPr bwMode="auto">
          <a:xfrm>
            <a:off x="292100" y="1292225"/>
            <a:ext cx="8547100" cy="400050"/>
          </a:xfrm>
          <a:prstGeom prst="rect">
            <a:avLst/>
          </a:prstGeom>
          <a:noFill/>
          <a:ln w="9525">
            <a:noFill/>
            <a:miter lim="800000"/>
          </a:ln>
        </p:spPr>
        <p:txBody>
          <a:bodyPr>
            <a:spAutoFit/>
          </a:bodyPr>
          <a:lstStyle/>
          <a:p>
            <a:pPr algn="ctr" eaLnBrk="1" hangingPunct="1"/>
            <a:r>
              <a:rPr lang="zh-CN" altLang="en-US" sz="2000" b="1" dirty="0" smtClean="0">
                <a:ea typeface="微软雅黑" panose="020B0503020204020204" pitchFamily="34" charset="-122"/>
              </a:rPr>
              <a:t>重点</a:t>
            </a:r>
            <a:r>
              <a:rPr lang="zh-CN" altLang="zh-CN" sz="2000" b="1" dirty="0">
                <a:ea typeface="微软雅黑" panose="020B0503020204020204" pitchFamily="34" charset="-122"/>
              </a:rPr>
              <a:t>项目</a:t>
            </a:r>
            <a:r>
              <a:rPr lang="zh-CN" altLang="en-US" sz="2000" b="1" dirty="0">
                <a:ea typeface="微软雅黑" panose="020B0503020204020204" pitchFamily="34" charset="-122"/>
              </a:rPr>
              <a:t>负责人年龄分布曲线</a:t>
            </a:r>
            <a:endParaRPr lang="zh-CN" altLang="en-US" sz="2000" dirty="0">
              <a:ea typeface="微软雅黑" panose="020B0503020204020204" pitchFamily="34" charset="-122"/>
            </a:endParaRPr>
          </a:p>
        </p:txBody>
      </p:sp>
      <p:pic>
        <p:nvPicPr>
          <p:cNvPr id="6" name="Picture 5"/>
          <p:cNvPicPr>
            <a:picLocks noChangeAspect="1" noChangeArrowheads="1"/>
          </p:cNvPicPr>
          <p:nvPr/>
        </p:nvPicPr>
        <p:blipFill>
          <a:blip r:embed="rId2"/>
          <a:srcRect/>
          <a:stretch>
            <a:fillRect/>
          </a:stretch>
        </p:blipFill>
        <p:spPr bwMode="auto">
          <a:xfrm>
            <a:off x="1050925" y="1817688"/>
            <a:ext cx="7007225" cy="4221162"/>
          </a:xfrm>
          <a:prstGeom prst="rect">
            <a:avLst/>
          </a:prstGeom>
          <a:noFill/>
          <a:ln w="9525">
            <a:noFill/>
            <a:miter lim="800000"/>
            <a:headEnd/>
            <a:tailEnd/>
          </a:ln>
        </p:spPr>
      </p:pic>
      <p:sp>
        <p:nvSpPr>
          <p:cNvPr id="7" name="矩形 3"/>
          <p:cNvSpPr>
            <a:spLocks noChangeArrowheads="1"/>
          </p:cNvSpPr>
          <p:nvPr/>
        </p:nvSpPr>
        <p:spPr bwMode="auto">
          <a:xfrm>
            <a:off x="534988" y="6132513"/>
            <a:ext cx="9239250" cy="368300"/>
          </a:xfrm>
          <a:prstGeom prst="rect">
            <a:avLst/>
          </a:prstGeom>
          <a:noFill/>
          <a:ln w="9525">
            <a:noFill/>
            <a:miter lim="800000"/>
          </a:ln>
        </p:spPr>
        <p:txBody>
          <a:bodyPr>
            <a:spAutoFit/>
          </a:bodyPr>
          <a:lstStyle/>
          <a:p>
            <a:r>
              <a:rPr lang="en-US" altLang="zh-CN" b="1" dirty="0">
                <a:ea typeface="微软雅黑" panose="020B0503020204020204" pitchFamily="34" charset="-122"/>
              </a:rPr>
              <a:t>2018</a:t>
            </a:r>
            <a:r>
              <a:rPr lang="zh-CN" altLang="en-US" b="1" dirty="0">
                <a:ea typeface="微软雅黑" panose="020B0503020204020204" pitchFamily="34" charset="-122"/>
              </a:rPr>
              <a:t>年重点项目负责人平均年龄</a:t>
            </a:r>
            <a:r>
              <a:rPr lang="en-US" altLang="zh-CN" b="1" dirty="0">
                <a:ea typeface="微软雅黑" panose="020B0503020204020204" pitchFamily="34" charset="-122"/>
              </a:rPr>
              <a:t>50.68</a:t>
            </a:r>
            <a:r>
              <a:rPr lang="zh-CN" altLang="en-US" b="1" dirty="0">
                <a:ea typeface="微软雅黑" panose="020B0503020204020204" pitchFamily="34" charset="-122"/>
              </a:rPr>
              <a:t>岁</a:t>
            </a:r>
            <a:r>
              <a:rPr lang="zh-CN" altLang="en-US" b="1" dirty="0" smtClean="0">
                <a:ea typeface="微软雅黑" panose="020B0503020204020204" pitchFamily="34" charset="-122"/>
              </a:rPr>
              <a:t>，比</a:t>
            </a:r>
            <a:r>
              <a:rPr lang="en-US" altLang="zh-CN" b="1" dirty="0" smtClean="0">
                <a:ea typeface="微软雅黑" panose="020B0503020204020204" pitchFamily="34" charset="-122"/>
              </a:rPr>
              <a:t>2017</a:t>
            </a:r>
            <a:r>
              <a:rPr lang="zh-CN" altLang="en-US" b="1" dirty="0">
                <a:ea typeface="微软雅黑" panose="020B0503020204020204" pitchFamily="34" charset="-122"/>
              </a:rPr>
              <a:t>年的</a:t>
            </a:r>
            <a:r>
              <a:rPr lang="en-US" altLang="zh-CN" b="1" dirty="0">
                <a:ea typeface="微软雅黑" panose="020B0503020204020204" pitchFamily="34" charset="-122"/>
              </a:rPr>
              <a:t>50.93</a:t>
            </a:r>
            <a:r>
              <a:rPr lang="zh-CN" altLang="en-US" b="1" dirty="0" smtClean="0">
                <a:ea typeface="微软雅黑" panose="020B0503020204020204" pitchFamily="34" charset="-122"/>
              </a:rPr>
              <a:t>岁略有降低。</a:t>
            </a:r>
            <a:endParaRPr lang="zh-CN" altLang="en-US" b="1" dirty="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重大</a:t>
            </a:r>
            <a:r>
              <a:rPr lang="zh-CN" altLang="zh-CN" dirty="0" smtClean="0"/>
              <a:t>项目</a:t>
            </a:r>
            <a:r>
              <a:rPr lang="zh-CN" altLang="en-US" dirty="0" smtClean="0"/>
              <a:t>资助</a:t>
            </a:r>
            <a:r>
              <a:rPr lang="zh-CN" altLang="zh-CN" dirty="0" smtClean="0"/>
              <a:t>情况</a:t>
            </a:r>
            <a:endParaRPr lang="zh-CN" altLang="en-US" dirty="0"/>
          </a:p>
        </p:txBody>
      </p:sp>
      <p:sp>
        <p:nvSpPr>
          <p:cNvPr id="6" name="内容占位符 2"/>
          <p:cNvSpPr>
            <a:spLocks noGrp="1"/>
          </p:cNvSpPr>
          <p:nvPr>
            <p:ph idx="1"/>
          </p:nvPr>
        </p:nvSpPr>
        <p:spPr>
          <a:xfrm>
            <a:off x="214283" y="1428736"/>
            <a:ext cx="8358246" cy="638780"/>
          </a:xfrm>
        </p:spPr>
        <p:txBody>
          <a:bodyPr/>
          <a:lstStyle/>
          <a:p>
            <a:pPr>
              <a:lnSpc>
                <a:spcPct val="150000"/>
              </a:lnSpc>
              <a:spcBef>
                <a:spcPts val="1200"/>
              </a:spcBef>
              <a:spcAft>
                <a:spcPts val="600"/>
              </a:spcAft>
            </a:pPr>
            <a:r>
              <a:rPr lang="zh-CN" altLang="en-US" dirty="0" smtClean="0"/>
              <a:t>截止到</a:t>
            </a:r>
            <a:r>
              <a:rPr lang="en-US" altLang="zh-CN" dirty="0" smtClean="0"/>
              <a:t>12</a:t>
            </a:r>
            <a:r>
              <a:rPr lang="zh-CN" altLang="en-US" dirty="0" smtClean="0"/>
              <a:t>月</a:t>
            </a:r>
            <a:r>
              <a:rPr lang="en-US" altLang="zh-CN" dirty="0" smtClean="0"/>
              <a:t>6</a:t>
            </a:r>
            <a:r>
              <a:rPr lang="zh-CN" altLang="en-US" dirty="0" smtClean="0"/>
              <a:t>日，</a:t>
            </a:r>
            <a:r>
              <a:rPr lang="zh-CN" altLang="zh-CN" dirty="0" smtClean="0"/>
              <a:t>资助</a:t>
            </a:r>
            <a:r>
              <a:rPr lang="zh-CN" altLang="en-US" dirty="0" smtClean="0"/>
              <a:t>重大项目</a:t>
            </a:r>
            <a:r>
              <a:rPr lang="en-US" altLang="zh-CN" dirty="0" smtClean="0">
                <a:solidFill>
                  <a:srgbClr val="FF0000"/>
                </a:solidFill>
              </a:rPr>
              <a:t>36</a:t>
            </a:r>
            <a:r>
              <a:rPr lang="zh-CN" altLang="en-US" dirty="0" smtClean="0">
                <a:solidFill>
                  <a:srgbClr val="FF0000"/>
                </a:solidFill>
              </a:rPr>
              <a:t>项</a:t>
            </a:r>
            <a:r>
              <a:rPr lang="zh-CN" altLang="en-US" dirty="0" smtClean="0"/>
              <a:t>，</a:t>
            </a:r>
            <a:r>
              <a:rPr lang="zh-CN" altLang="zh-CN" dirty="0" smtClean="0"/>
              <a:t>直接费用</a:t>
            </a:r>
            <a:r>
              <a:rPr lang="en-US" altLang="zh-CN" dirty="0" smtClean="0">
                <a:solidFill>
                  <a:srgbClr val="FF0000"/>
                </a:solidFill>
              </a:rPr>
              <a:t>6.87</a:t>
            </a:r>
            <a:r>
              <a:rPr lang="zh-CN" altLang="en-US" dirty="0" smtClean="0">
                <a:solidFill>
                  <a:srgbClr val="FF0000"/>
                </a:solidFill>
              </a:rPr>
              <a:t>亿元。</a:t>
            </a:r>
            <a:r>
              <a:rPr lang="zh-CN" altLang="en-US" dirty="0" smtClean="0"/>
              <a:t>平均资助强度为</a:t>
            </a:r>
            <a:r>
              <a:rPr lang="en-US" altLang="zh-CN" dirty="0" smtClean="0">
                <a:solidFill>
                  <a:srgbClr val="FF0000"/>
                </a:solidFill>
              </a:rPr>
              <a:t>1909</a:t>
            </a:r>
            <a:r>
              <a:rPr lang="zh-CN" altLang="en-US" dirty="0" smtClean="0">
                <a:solidFill>
                  <a:srgbClr val="FF0000"/>
                </a:solidFill>
              </a:rPr>
              <a:t>万元</a:t>
            </a:r>
            <a:r>
              <a:rPr lang="en-US" altLang="zh-CN" dirty="0" smtClean="0">
                <a:solidFill>
                  <a:srgbClr val="FF0000"/>
                </a:solidFill>
              </a:rPr>
              <a:t>/</a:t>
            </a:r>
            <a:r>
              <a:rPr lang="zh-CN" altLang="en-US" dirty="0" smtClean="0">
                <a:solidFill>
                  <a:srgbClr val="FF0000"/>
                </a:solidFill>
              </a:rPr>
              <a:t>项，</a:t>
            </a:r>
            <a:r>
              <a:rPr lang="zh-CN" altLang="en-US" dirty="0" smtClean="0">
                <a:solidFill>
                  <a:srgbClr val="002060"/>
                </a:solidFill>
              </a:rPr>
              <a:t>与去年（</a:t>
            </a:r>
            <a:r>
              <a:rPr lang="en-US" altLang="zh-CN" dirty="0" smtClean="0">
                <a:solidFill>
                  <a:srgbClr val="002060"/>
                </a:solidFill>
              </a:rPr>
              <a:t>1639</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项）相比提高了</a:t>
            </a:r>
            <a:r>
              <a:rPr lang="en-US" altLang="zh-CN" dirty="0" smtClean="0">
                <a:solidFill>
                  <a:srgbClr val="002060"/>
                </a:solidFill>
              </a:rPr>
              <a:t>270</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项，增幅</a:t>
            </a:r>
            <a:r>
              <a:rPr lang="en-US" altLang="zh-CN" dirty="0" smtClean="0">
                <a:solidFill>
                  <a:srgbClr val="002060"/>
                </a:solidFill>
              </a:rPr>
              <a:t>16.47%</a:t>
            </a:r>
            <a:r>
              <a:rPr lang="zh-CN" altLang="en-US" dirty="0" smtClean="0">
                <a:solidFill>
                  <a:srgbClr val="002060"/>
                </a:solidFill>
              </a:rPr>
              <a:t>。</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重大</a:t>
            </a:r>
            <a:r>
              <a:rPr lang="zh-CN" altLang="zh-CN" dirty="0" smtClean="0"/>
              <a:t>项目</a:t>
            </a:r>
            <a:r>
              <a:rPr lang="zh-CN" altLang="en-US" dirty="0" smtClean="0"/>
              <a:t>资助</a:t>
            </a:r>
            <a:r>
              <a:rPr lang="zh-CN" altLang="zh-CN" dirty="0" smtClean="0"/>
              <a:t>情况</a:t>
            </a:r>
            <a:endParaRPr lang="zh-CN" altLang="en-US" dirty="0"/>
          </a:p>
        </p:txBody>
      </p:sp>
      <p:graphicFrame>
        <p:nvGraphicFramePr>
          <p:cNvPr id="10" name="表格 9"/>
          <p:cNvGraphicFramePr>
            <a:graphicFrameLocks noGrp="1"/>
          </p:cNvGraphicFramePr>
          <p:nvPr/>
        </p:nvGraphicFramePr>
        <p:xfrm>
          <a:off x="288221" y="1372255"/>
          <a:ext cx="8280921" cy="4549725"/>
        </p:xfrm>
        <a:graphic>
          <a:graphicData uri="http://schemas.openxmlformats.org/drawingml/2006/table">
            <a:tbl>
              <a:tblPr/>
              <a:tblGrid>
                <a:gridCol w="292533"/>
                <a:gridCol w="4748027"/>
                <a:gridCol w="864096"/>
                <a:gridCol w="2376265"/>
              </a:tblGrid>
              <a:tr h="335915">
                <a:tc>
                  <a:txBody>
                    <a:bodyPr/>
                    <a:lstStyle/>
                    <a:p>
                      <a:pPr algn="ctr" fontAlgn="ctr"/>
                      <a:r>
                        <a:rPr lang="zh-CN" altLang="en-US" sz="1400" b="1" i="0" u="none" strike="noStrike" dirty="0">
                          <a:solidFill>
                            <a:schemeClr val="bg1"/>
                          </a:solidFill>
                          <a:latin typeface="+mn-ea"/>
                          <a:ea typeface="+mn-ea"/>
                        </a:rPr>
                        <a:t>　</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重大项目名称</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主持人</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依托单位</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36037">
                <a:tc>
                  <a:txBody>
                    <a:bodyPr/>
                    <a:lstStyle/>
                    <a:p>
                      <a:pPr algn="ctr" fontAlgn="ctr"/>
                      <a:r>
                        <a:rPr lang="en-US" altLang="zh-CN" sz="1400" b="1" i="0" u="none" strike="noStrike" dirty="0">
                          <a:solidFill>
                            <a:srgbClr val="000000"/>
                          </a:solidFill>
                          <a:latin typeface="+mn-ea"/>
                          <a:ea typeface="+mn-ea"/>
                        </a:rPr>
                        <a:t>1</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几何结构与拓扑不变量</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田刚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北京大学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2</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介观尺度结构超滑力学模型与方法</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郑泉水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清华大学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3</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先进材料跨尺度力学行为的理论体系、测量技术及标准规范研究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宋体" panose="02010600030101010101" pitchFamily="2" charset="-122"/>
                        </a:rPr>
                        <a:t>魏悦广</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北京大学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4</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基于大规模光谱巡天的若干宇宙结构前沿问题研究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宋体" panose="02010600030101010101" pitchFamily="2" charset="-122"/>
                        </a:rPr>
                        <a:t>景益鹏</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上海交通大学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5</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微结构材料中声子的调控及其在超导量子芯片中的应用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陈延峰</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南京大学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6</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量子色动力学的相结构和新颖拓扑效应研究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马余刚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中国科学院上海应用物理研究所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7</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新型稀土有机配合物的成键及反应性</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冯小明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四川大学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8</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共价与非共价键协同的可控超分子聚合体系</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刘鸣华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中国科学院化学研究所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9</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肿瘤标志物的精准测量及其分子机制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张学记</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北京科技大学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10</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面向低碳能源转化关键反应的二维催化剂设计与应用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谢毅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中国科学技术大学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11</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离子液体功能调控及绿色反应分离新过程研究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张锁江</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中国科学院过程工程研究所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12</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面向能源相关小分子活化</a:t>
                      </a:r>
                      <a:r>
                        <a:rPr lang="en-US" altLang="zh-CN" sz="1400" b="1" i="0" u="none" strike="noStrike">
                          <a:solidFill>
                            <a:srgbClr val="000000"/>
                          </a:solidFill>
                          <a:latin typeface="宋体" panose="02010600030101010101" pitchFamily="2" charset="-122"/>
                        </a:rPr>
                        <a:t>/</a:t>
                      </a:r>
                      <a:r>
                        <a:rPr lang="zh-CN" altLang="en-US" sz="1400" b="1" i="0" u="none" strike="noStrike">
                          <a:solidFill>
                            <a:srgbClr val="000000"/>
                          </a:solidFill>
                          <a:latin typeface="宋体" panose="02010600030101010101" pitchFamily="2" charset="-122"/>
                        </a:rPr>
                        <a:t>转化的多孔配合物及其衍生物</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宋体" panose="02010600030101010101" pitchFamily="2" charset="-122"/>
                        </a:rPr>
                        <a:t>陈小明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中山大学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83476"/>
          </a:xfrm>
        </p:spPr>
        <p:txBody>
          <a:bodyPr/>
          <a:lstStyle/>
          <a:p>
            <a:r>
              <a:rPr lang="zh-CN" altLang="zh-CN" dirty="0"/>
              <a:t>重大</a:t>
            </a:r>
            <a:r>
              <a:rPr lang="zh-CN" altLang="zh-CN" dirty="0" smtClean="0"/>
              <a:t>项目</a:t>
            </a:r>
            <a:r>
              <a:rPr lang="zh-CN" altLang="en-US" dirty="0" smtClean="0"/>
              <a:t>资助</a:t>
            </a:r>
            <a:r>
              <a:rPr lang="zh-CN" altLang="zh-CN" dirty="0" smtClean="0"/>
              <a:t>情况</a:t>
            </a:r>
            <a:r>
              <a:rPr lang="zh-CN" altLang="en-US" dirty="0" smtClean="0"/>
              <a:t>（续</a:t>
            </a:r>
            <a:r>
              <a:rPr lang="en-US" altLang="zh-CN" dirty="0" smtClean="0"/>
              <a:t>1</a:t>
            </a:r>
            <a:r>
              <a:rPr lang="zh-CN" altLang="en-US" dirty="0" smtClean="0"/>
              <a:t>）</a:t>
            </a:r>
            <a:endParaRPr lang="zh-CN" altLang="en-US" dirty="0"/>
          </a:p>
        </p:txBody>
      </p:sp>
      <p:graphicFrame>
        <p:nvGraphicFramePr>
          <p:cNvPr id="7" name="表格 6"/>
          <p:cNvGraphicFramePr>
            <a:graphicFrameLocks noGrp="1"/>
          </p:cNvGraphicFramePr>
          <p:nvPr/>
        </p:nvGraphicFramePr>
        <p:xfrm>
          <a:off x="323528" y="1340774"/>
          <a:ext cx="8496945" cy="5557502"/>
        </p:xfrm>
        <a:graphic>
          <a:graphicData uri="http://schemas.openxmlformats.org/drawingml/2006/table">
            <a:tbl>
              <a:tblPr/>
              <a:tblGrid>
                <a:gridCol w="300164"/>
                <a:gridCol w="4884412"/>
                <a:gridCol w="864096"/>
                <a:gridCol w="2448273"/>
              </a:tblGrid>
              <a:tr h="369491">
                <a:tc>
                  <a:txBody>
                    <a:bodyPr/>
                    <a:lstStyle/>
                    <a:p>
                      <a:pPr algn="ctr" fontAlgn="ctr"/>
                      <a:r>
                        <a:rPr lang="zh-CN" altLang="en-US" sz="1400" b="1" i="0" u="none" strike="noStrike" dirty="0">
                          <a:solidFill>
                            <a:schemeClr val="bg1"/>
                          </a:solidFill>
                          <a:latin typeface="+mn-ea"/>
                          <a:ea typeface="+mn-ea"/>
                        </a:rPr>
                        <a:t>　</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重大项目名称</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主持人</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依托单位</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9491">
                <a:tc>
                  <a:txBody>
                    <a:bodyPr/>
                    <a:lstStyle/>
                    <a:p>
                      <a:pPr algn="ctr" fontAlgn="ctr"/>
                      <a:r>
                        <a:rPr lang="en-US" altLang="zh-CN" sz="1400" b="1" i="0" u="none" strike="noStrike" dirty="0">
                          <a:solidFill>
                            <a:srgbClr val="000000"/>
                          </a:solidFill>
                          <a:latin typeface="+mn-ea"/>
                          <a:ea typeface="+mn-ea"/>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木材高效利用结构调控与定向重组机制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储富祥</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中国林业科学研究院林产化学工业研究所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减数分裂重组调控的分子机制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史庆华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中国科学技术大学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dirty="0">
                          <a:solidFill>
                            <a:srgbClr val="000000"/>
                          </a:solidFill>
                          <a:latin typeface="+mn-ea"/>
                          <a:ea typeface="+mn-ea"/>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海洋荒漠生物泵固碳机理及增汇潜力</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戴民汉</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厦门大学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东南亚环形俯冲系统的地球动力学过程</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李家彪</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国家海洋局第二海洋研究所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长江经济带水循环变化与中下游典型城市群绿色发展互馈影响机理及对策研究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夏军</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武汉大学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大陆地壳演化与早期板块构造</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翟明国</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中国科学院地质与地球物理研究所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dirty="0">
                          <a:solidFill>
                            <a:srgbClr val="000000"/>
                          </a:solidFill>
                          <a:latin typeface="+mn-ea"/>
                          <a:ea typeface="+mn-ea"/>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寒武纪大爆发时期生态系统演化</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张兴亮</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西北大学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粤港澳大湾区陆海相互作用关键过程及生态安全调控机理</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张偲</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中国科学院南海海洋研究所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非线性光学晶体新波段拓展及其在重大应用中的关键科学问题研究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胡章贵</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天津理工大学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先进光学膜材料多重尺度结构调控及功能实现</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程正迪</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华南理工大学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智能电静液驱动执行器基础研究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杨华勇</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浙江大学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smtClean="0">
                          <a:solidFill>
                            <a:srgbClr val="000000"/>
                          </a:solidFill>
                          <a:latin typeface="+mn-ea"/>
                          <a:ea typeface="+mn-ea"/>
                        </a:rPr>
                        <a:t>24</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kern="1200">
                          <a:solidFill>
                            <a:srgbClr val="000000"/>
                          </a:solidFill>
                          <a:latin typeface="+mn-ea"/>
                          <a:ea typeface="+mn-ea"/>
                          <a:cs typeface="+mn-cs"/>
                        </a:rPr>
                        <a:t>面向靶病灶精准诊疗的生物热物理基础问题研究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kern="1200">
                          <a:solidFill>
                            <a:srgbClr val="000000"/>
                          </a:solidFill>
                          <a:latin typeface="+mn-ea"/>
                          <a:ea typeface="+mn-ea"/>
                          <a:cs typeface="+mn-cs"/>
                        </a:rPr>
                        <a:t>张欣欣</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kern="1200" dirty="0">
                          <a:solidFill>
                            <a:srgbClr val="000000"/>
                          </a:solidFill>
                          <a:latin typeface="+mn-ea"/>
                          <a:ea typeface="+mn-ea"/>
                          <a:cs typeface="+mn-cs"/>
                        </a:rPr>
                        <a:t>北京科技大学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endParaRPr lang="zh-CN" altLang="en-US" sz="1400" b="1" i="0" u="none" strike="noStrike" dirty="0">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400" b="1" i="0" u="none" strike="noStrike" dirty="0">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endParaRPr lang="zh-CN" altLang="en-US" sz="1400" b="1" i="0" u="none" strike="noStrike" dirty="0">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09916" y="1483074"/>
            <a:ext cx="7676926" cy="2731744"/>
          </a:xfrm>
        </p:spPr>
        <p:txBody>
          <a:bodyPr/>
          <a:lstStyle/>
          <a:p>
            <a:pPr marL="514350" indent="-514350">
              <a:lnSpc>
                <a:spcPct val="150000"/>
              </a:lnSpc>
              <a:spcBef>
                <a:spcPts val="600"/>
              </a:spcBef>
              <a:buSzPct val="100000"/>
              <a:buFont typeface="+mj-ea"/>
              <a:buAutoNum type="ea1JpnChsDbPeriod"/>
            </a:pPr>
            <a:endParaRPr lang="en-US" altLang="zh-CN" sz="2800" dirty="0" smtClean="0">
              <a:latin typeface="+mj-ea"/>
              <a:ea typeface="+mj-ea"/>
            </a:endParaRPr>
          </a:p>
          <a:p>
            <a:pPr marL="514350" indent="-514350">
              <a:lnSpc>
                <a:spcPct val="150000"/>
              </a:lnSpc>
              <a:buSzPct val="100000"/>
              <a:buFont typeface="+mj-ea"/>
              <a:buAutoNum type="ea1JpnChsDbPeriod"/>
            </a:pPr>
            <a:r>
              <a:rPr lang="en-US" altLang="zh-CN" sz="3200" dirty="0" smtClean="0">
                <a:latin typeface="+mj-ea"/>
              </a:rPr>
              <a:t>2018</a:t>
            </a:r>
            <a:r>
              <a:rPr lang="zh-CN" altLang="en-US" sz="3200" dirty="0" smtClean="0">
                <a:latin typeface="+mj-ea"/>
              </a:rPr>
              <a:t>年</a:t>
            </a:r>
            <a:r>
              <a:rPr lang="zh-CN" altLang="en-US" sz="3200" dirty="0">
                <a:latin typeface="+mj-ea"/>
              </a:rPr>
              <a:t>科学基金项目</a:t>
            </a:r>
            <a:r>
              <a:rPr lang="zh-CN" altLang="en-US" sz="3200" dirty="0" smtClean="0">
                <a:latin typeface="+mj-ea"/>
              </a:rPr>
              <a:t>资助概况</a:t>
            </a:r>
            <a:endParaRPr lang="en-US" altLang="zh-CN" sz="3200" dirty="0" smtClean="0">
              <a:latin typeface="+mj-ea"/>
            </a:endParaRPr>
          </a:p>
          <a:p>
            <a:pPr marL="514350" indent="-514350">
              <a:lnSpc>
                <a:spcPct val="150000"/>
              </a:lnSpc>
              <a:buSzPct val="100000"/>
              <a:buFont typeface="+mj-ea"/>
              <a:buAutoNum type="ea1JpnChsDbPeriod"/>
            </a:pPr>
            <a:r>
              <a:rPr lang="en-US" altLang="zh-CN" sz="3200" dirty="0" smtClean="0">
                <a:latin typeface="+mj-ea"/>
              </a:rPr>
              <a:t>2019</a:t>
            </a:r>
            <a:r>
              <a:rPr lang="zh-CN" altLang="en-US" sz="3200" dirty="0" smtClean="0">
                <a:latin typeface="+mj-ea"/>
              </a:rPr>
              <a:t>年科学基金改革举措</a:t>
            </a:r>
            <a:endParaRPr lang="en-US" altLang="zh-CN" sz="3200" dirty="0" smtClean="0">
              <a:latin typeface="+mj-ea"/>
            </a:endParaRPr>
          </a:p>
          <a:p>
            <a:pPr marL="514350" indent="-514350">
              <a:lnSpc>
                <a:spcPct val="150000"/>
              </a:lnSpc>
              <a:buSzPct val="100000"/>
              <a:buFont typeface="+mj-ea"/>
              <a:buAutoNum type="ea1JpnChsDbPeriod"/>
            </a:pPr>
            <a:r>
              <a:rPr lang="en-US" altLang="zh-CN" sz="3200" dirty="0" smtClean="0">
                <a:latin typeface="+mj-ea"/>
              </a:rPr>
              <a:t>2019</a:t>
            </a:r>
            <a:r>
              <a:rPr lang="zh-CN" altLang="en-US" sz="3200" dirty="0" smtClean="0">
                <a:latin typeface="+mj-ea"/>
              </a:rPr>
              <a:t>年项目申请注意</a:t>
            </a:r>
            <a:r>
              <a:rPr lang="zh-CN" altLang="en-US" sz="3200" dirty="0">
                <a:latin typeface="+mj-ea"/>
              </a:rPr>
              <a:t>事项</a:t>
            </a:r>
            <a:endParaRPr lang="zh-CN" altLang="en-US" sz="3200" dirty="0">
              <a:latin typeface="+mj-ea"/>
              <a:ea typeface="+mj-ea"/>
            </a:endParaRPr>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83476"/>
          </a:xfrm>
        </p:spPr>
        <p:txBody>
          <a:bodyPr/>
          <a:lstStyle/>
          <a:p>
            <a:r>
              <a:rPr lang="zh-CN" altLang="zh-CN" dirty="0"/>
              <a:t>重大</a:t>
            </a:r>
            <a:r>
              <a:rPr lang="zh-CN" altLang="zh-CN" dirty="0" smtClean="0"/>
              <a:t>项目</a:t>
            </a:r>
            <a:r>
              <a:rPr lang="zh-CN" altLang="en-US" dirty="0" smtClean="0"/>
              <a:t>资助</a:t>
            </a:r>
            <a:r>
              <a:rPr lang="zh-CN" altLang="zh-CN" dirty="0" smtClean="0"/>
              <a:t>情况</a:t>
            </a:r>
            <a:r>
              <a:rPr lang="zh-CN" altLang="en-US" dirty="0" smtClean="0"/>
              <a:t>（续</a:t>
            </a:r>
            <a:r>
              <a:rPr lang="en-US" altLang="zh-CN" dirty="0" smtClean="0"/>
              <a:t>2</a:t>
            </a:r>
            <a:r>
              <a:rPr lang="zh-CN" altLang="en-US" dirty="0" smtClean="0"/>
              <a:t>）</a:t>
            </a:r>
            <a:endParaRPr lang="zh-CN" altLang="en-US" dirty="0"/>
          </a:p>
        </p:txBody>
      </p:sp>
      <p:graphicFrame>
        <p:nvGraphicFramePr>
          <p:cNvPr id="7" name="表格 6"/>
          <p:cNvGraphicFramePr>
            <a:graphicFrameLocks noGrp="1"/>
          </p:cNvGraphicFramePr>
          <p:nvPr/>
        </p:nvGraphicFramePr>
        <p:xfrm>
          <a:off x="323528" y="1340774"/>
          <a:ext cx="8496945" cy="5016324"/>
        </p:xfrm>
        <a:graphic>
          <a:graphicData uri="http://schemas.openxmlformats.org/drawingml/2006/table">
            <a:tbl>
              <a:tblPr/>
              <a:tblGrid>
                <a:gridCol w="300164"/>
                <a:gridCol w="5019878"/>
                <a:gridCol w="928694"/>
                <a:gridCol w="2248209"/>
              </a:tblGrid>
              <a:tr h="369491">
                <a:tc>
                  <a:txBody>
                    <a:bodyPr/>
                    <a:lstStyle/>
                    <a:p>
                      <a:pPr algn="ctr" fontAlgn="ctr"/>
                      <a:r>
                        <a:rPr lang="zh-CN" altLang="en-US" sz="1400" b="1" i="0" u="none" strike="noStrike" dirty="0">
                          <a:solidFill>
                            <a:schemeClr val="bg1"/>
                          </a:solidFill>
                          <a:latin typeface="+mn-ea"/>
                          <a:ea typeface="+mn-ea"/>
                        </a:rPr>
                        <a:t>　</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重大项目名称</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主持人</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依托单位</a:t>
                      </a: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9491">
                <a:tc>
                  <a:txBody>
                    <a:bodyPr/>
                    <a:lstStyle/>
                    <a:p>
                      <a:pPr algn="ctr" fontAlgn="ctr"/>
                      <a:r>
                        <a:rPr lang="en-US" altLang="zh-CN" sz="1400" b="1" i="0" u="none" strike="noStrike" dirty="0">
                          <a:solidFill>
                            <a:srgbClr val="000000"/>
                          </a:solidFill>
                          <a:latin typeface="+mn-ea"/>
                          <a:ea typeface="+mn-ea"/>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高性能可持续土木工程材料与结构基础理论</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聂建国</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清华大学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深海土与结构的界面弱化理论及工程安全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孔宪京</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大连理工大学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a:solidFill>
                            <a:srgbClr val="000000"/>
                          </a:solidFill>
                          <a:latin typeface="+mn-ea"/>
                          <a:ea typeface="+mn-ea"/>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高性能航空发动机主动安全控制理论与应用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孙希明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大连理工大学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a:solidFill>
                            <a:srgbClr val="000000"/>
                          </a:solidFill>
                          <a:latin typeface="+mn-ea"/>
                          <a:ea typeface="+mn-ea"/>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城市污水处理过程智能优化运行基础理论及关键技术</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乔俊飞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北京工业大学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a:solidFill>
                            <a:srgbClr val="000000"/>
                          </a:solidFill>
                          <a:latin typeface="+mn-ea"/>
                          <a:ea typeface="+mn-ea"/>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功能导向的分子材料晶体管的基础理论与关键技术</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mn-ea"/>
                          <a:ea typeface="+mn-ea"/>
                        </a:rPr>
                        <a:t>刘云圻</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中国科学院化学研究所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a:solidFill>
                            <a:srgbClr val="000000"/>
                          </a:solidFill>
                          <a:latin typeface="+mn-ea"/>
                          <a:ea typeface="+mn-ea"/>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脑空间信息中脑连接的高分辨光学成像与可视化研究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李鹏程</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华中科技大学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dirty="0">
                          <a:solidFill>
                            <a:srgbClr val="000000"/>
                          </a:solidFill>
                          <a:latin typeface="+mn-ea"/>
                          <a:ea typeface="+mn-ea"/>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海洋监测多维高分辨光学成像理论与方法</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姜会林</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长春理工大学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空间复杂动态多目标电磁特征的表征与重构基础理论及关键技术</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刘佳琪</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北京航天长征飞行器研究所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新型城镇化导向下的城市群综合交通系统管理理论与方法</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黄海军</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北京航空航天大学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血液肿瘤的细胞异质性及其演化研究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程涛</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中国医学科学院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脊髓损伤再生修复机理及临床转化研究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戴建武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中国科学院遗传与发育生物学研究所</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中药道地性研究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mn-ea"/>
                          <a:ea typeface="+mn-ea"/>
                        </a:rPr>
                        <a:t>黄璐琦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中国中医科学院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重大研究计划设立</a:t>
            </a:r>
            <a:r>
              <a:rPr lang="zh-CN" altLang="en-US" dirty="0" smtClean="0"/>
              <a:t>与项目资助</a:t>
            </a:r>
            <a:r>
              <a:rPr lang="zh-CN" altLang="zh-CN" dirty="0" smtClean="0"/>
              <a:t>情况</a:t>
            </a:r>
            <a:endParaRPr lang="zh-CN" altLang="en-US" dirty="0"/>
          </a:p>
        </p:txBody>
      </p:sp>
      <p:sp>
        <p:nvSpPr>
          <p:cNvPr id="3" name="内容占位符 2"/>
          <p:cNvSpPr>
            <a:spLocks noGrp="1"/>
          </p:cNvSpPr>
          <p:nvPr>
            <p:ph idx="1"/>
          </p:nvPr>
        </p:nvSpPr>
        <p:spPr>
          <a:xfrm>
            <a:off x="395536" y="1268760"/>
            <a:ext cx="8424936" cy="5328592"/>
          </a:xfrm>
        </p:spPr>
        <p:txBody>
          <a:bodyPr/>
          <a:lstStyle/>
          <a:p>
            <a:r>
              <a:rPr lang="en-US" altLang="zh-CN" sz="2400" dirty="0" smtClean="0"/>
              <a:t>2018</a:t>
            </a:r>
            <a:r>
              <a:rPr lang="zh-CN" altLang="en-US" sz="2400" dirty="0" smtClean="0"/>
              <a:t>年度</a:t>
            </a:r>
            <a:r>
              <a:rPr lang="zh-CN" altLang="en-US" sz="2400" dirty="0"/>
              <a:t>新</a:t>
            </a:r>
            <a:r>
              <a:rPr lang="zh-CN" altLang="en-US" sz="2400" dirty="0" smtClean="0"/>
              <a:t>批准启动</a:t>
            </a:r>
            <a:r>
              <a:rPr lang="en-US" altLang="zh-CN" sz="2400" dirty="0" smtClean="0"/>
              <a:t>5</a:t>
            </a:r>
            <a:r>
              <a:rPr lang="zh-CN" altLang="en-US" sz="2400" dirty="0" smtClean="0"/>
              <a:t>个</a:t>
            </a:r>
            <a:r>
              <a:rPr lang="zh-CN" altLang="en-US" sz="2400" dirty="0"/>
              <a:t>重大研究计划</a:t>
            </a:r>
            <a:endParaRPr lang="en-US" altLang="zh-CN" sz="2400" dirty="0"/>
          </a:p>
          <a:p>
            <a:pPr lvl="1">
              <a:lnSpc>
                <a:spcPct val="150000"/>
              </a:lnSpc>
              <a:defRPr/>
            </a:pPr>
            <a:endParaRPr lang="en-US" altLang="zh-CN" sz="2400" dirty="0" smtClean="0">
              <a:solidFill>
                <a:srgbClr val="0066FF"/>
              </a:solidFill>
              <a:latin typeface="+mj-ea"/>
            </a:endParaRPr>
          </a:p>
          <a:p>
            <a:pPr lvl="1">
              <a:lnSpc>
                <a:spcPct val="150000"/>
              </a:lnSpc>
              <a:defRPr/>
            </a:pPr>
            <a:endParaRPr lang="en-US" altLang="zh-CN" sz="2400" dirty="0">
              <a:solidFill>
                <a:srgbClr val="0066FF"/>
              </a:solidFill>
              <a:latin typeface="+mj-ea"/>
            </a:endParaRPr>
          </a:p>
          <a:p>
            <a:pPr lvl="1">
              <a:lnSpc>
                <a:spcPct val="150000"/>
              </a:lnSpc>
              <a:defRPr/>
            </a:pPr>
            <a:endParaRPr lang="en-US" altLang="zh-CN" sz="2400" dirty="0" smtClean="0">
              <a:solidFill>
                <a:srgbClr val="0066FF"/>
              </a:solidFill>
              <a:latin typeface="+mj-ea"/>
            </a:endParaRPr>
          </a:p>
          <a:p>
            <a:pPr lvl="1">
              <a:lnSpc>
                <a:spcPct val="150000"/>
              </a:lnSpc>
              <a:defRPr/>
            </a:pPr>
            <a:endParaRPr lang="en-US" altLang="zh-CN" sz="2400" dirty="0" smtClean="0">
              <a:solidFill>
                <a:srgbClr val="0066FF"/>
              </a:solidFill>
              <a:latin typeface="+mj-ea"/>
            </a:endParaRPr>
          </a:p>
          <a:p>
            <a:pPr lvl="1">
              <a:lnSpc>
                <a:spcPct val="150000"/>
              </a:lnSpc>
              <a:defRPr/>
            </a:pPr>
            <a:endParaRPr lang="en-US" altLang="zh-CN" sz="2400" dirty="0">
              <a:solidFill>
                <a:srgbClr val="0066FF"/>
              </a:solidFill>
              <a:latin typeface="+mj-ea"/>
            </a:endParaRPr>
          </a:p>
          <a:p>
            <a:pPr lvl="1">
              <a:lnSpc>
                <a:spcPct val="150000"/>
              </a:lnSpc>
              <a:defRPr/>
            </a:pPr>
            <a:endParaRPr lang="en-US" altLang="zh-CN" sz="2400" dirty="0" smtClean="0">
              <a:solidFill>
                <a:srgbClr val="0066FF"/>
              </a:solidFill>
              <a:latin typeface="+mj-ea"/>
            </a:endParaRPr>
          </a:p>
          <a:p>
            <a:r>
              <a:rPr lang="zh-CN" altLang="en-US" sz="2400" dirty="0" smtClean="0"/>
              <a:t>截止到</a:t>
            </a:r>
            <a:r>
              <a:rPr lang="en-US" altLang="zh-CN" sz="2400" dirty="0" smtClean="0"/>
              <a:t>12</a:t>
            </a:r>
            <a:r>
              <a:rPr lang="zh-CN" altLang="en-US" sz="2400" dirty="0" smtClean="0"/>
              <a:t>月</a:t>
            </a:r>
            <a:r>
              <a:rPr lang="en-US" altLang="zh-CN" sz="2400" dirty="0" smtClean="0"/>
              <a:t>6</a:t>
            </a:r>
            <a:r>
              <a:rPr lang="zh-CN" altLang="en-US" sz="2400" dirty="0" smtClean="0"/>
              <a:t>日，</a:t>
            </a:r>
            <a:r>
              <a:rPr lang="en-US" altLang="zh-CN" sz="2400" dirty="0" smtClean="0">
                <a:solidFill>
                  <a:srgbClr val="FF0000"/>
                </a:solidFill>
              </a:rPr>
              <a:t>28</a:t>
            </a:r>
            <a:r>
              <a:rPr lang="zh-CN" altLang="en-US" sz="2400" dirty="0" smtClean="0"/>
              <a:t>个</a:t>
            </a:r>
            <a:r>
              <a:rPr lang="zh-CN" altLang="en-US" sz="2400" dirty="0"/>
              <a:t>重大研究</a:t>
            </a:r>
            <a:r>
              <a:rPr lang="zh-CN" altLang="en-US" sz="2400" dirty="0" smtClean="0"/>
              <a:t>计划共资助</a:t>
            </a:r>
            <a:r>
              <a:rPr lang="en-US" altLang="zh-CN" sz="2400" dirty="0" smtClean="0">
                <a:solidFill>
                  <a:srgbClr val="FF0000"/>
                </a:solidFill>
              </a:rPr>
              <a:t>464</a:t>
            </a:r>
            <a:r>
              <a:rPr lang="zh-CN" altLang="en-US" sz="2400" dirty="0" smtClean="0">
                <a:solidFill>
                  <a:srgbClr val="FF0000"/>
                </a:solidFill>
              </a:rPr>
              <a:t>项</a:t>
            </a:r>
            <a:r>
              <a:rPr lang="zh-CN" altLang="en-US" sz="2400" dirty="0" smtClean="0"/>
              <a:t>，直接费用</a:t>
            </a:r>
            <a:r>
              <a:rPr lang="en-US" altLang="zh-CN" sz="2400" dirty="0" smtClean="0">
                <a:solidFill>
                  <a:srgbClr val="FF0000"/>
                </a:solidFill>
              </a:rPr>
              <a:t>8.76</a:t>
            </a:r>
            <a:r>
              <a:rPr lang="zh-CN" altLang="en-US" sz="2400" dirty="0" smtClean="0">
                <a:solidFill>
                  <a:srgbClr val="FF0000"/>
                </a:solidFill>
              </a:rPr>
              <a:t>亿元</a:t>
            </a:r>
            <a:r>
              <a:rPr lang="zh-CN" altLang="en-US" sz="2400" dirty="0" smtClean="0"/>
              <a:t>。</a:t>
            </a:r>
            <a:endParaRPr lang="en-US" altLang="zh-CN" dirty="0" smtClean="0"/>
          </a:p>
        </p:txBody>
      </p:sp>
      <p:graphicFrame>
        <p:nvGraphicFramePr>
          <p:cNvPr id="4" name="表格 3"/>
          <p:cNvGraphicFramePr>
            <a:graphicFrameLocks noGrp="1"/>
          </p:cNvGraphicFramePr>
          <p:nvPr/>
        </p:nvGraphicFramePr>
        <p:xfrm>
          <a:off x="1000100" y="2089234"/>
          <a:ext cx="7429552" cy="3197154"/>
        </p:xfrm>
        <a:graphic>
          <a:graphicData uri="http://schemas.openxmlformats.org/drawingml/2006/table">
            <a:tbl>
              <a:tblPr>
                <a:tableStyleId>{5C22544A-7EE6-4342-B048-85BDC9FD1C3A}</a:tableStyleId>
              </a:tblPr>
              <a:tblGrid>
                <a:gridCol w="5403311"/>
                <a:gridCol w="2026241"/>
              </a:tblGrid>
              <a:tr h="532859">
                <a:tc>
                  <a:txBody>
                    <a:bodyPr/>
                    <a:lstStyle/>
                    <a:p>
                      <a:pPr algn="ctr" rtl="0" fontAlgn="ctr"/>
                      <a:r>
                        <a:rPr lang="zh-CN" altLang="en-US" sz="1800" b="1" i="0" u="none" strike="noStrike" dirty="0" smtClean="0">
                          <a:solidFill>
                            <a:schemeClr val="bg1"/>
                          </a:solidFill>
                          <a:effectLst/>
                          <a:latin typeface="微软雅黑" panose="020B0503020204020204" pitchFamily="34" charset="-122"/>
                        </a:rPr>
                        <a:t>重大研究计划名称</a:t>
                      </a:r>
                      <a:endParaRPr lang="zh-CN" altLang="en-US" sz="1800" b="1" i="0" u="none" strike="noStrike" dirty="0">
                        <a:solidFill>
                          <a:schemeClr val="bg1"/>
                        </a:solidFill>
                        <a:effectLst/>
                        <a:latin typeface="微软雅黑" panose="020B0503020204020204" pitchFamily="34" charset="-122"/>
                      </a:endParaRPr>
                    </a:p>
                  </a:txBody>
                  <a:tcPr anchor="ctr">
                    <a:solidFill>
                      <a:schemeClr val="accent1"/>
                    </a:solidFill>
                  </a:tcPr>
                </a:tc>
                <a:tc>
                  <a:txBody>
                    <a:bodyPr/>
                    <a:lstStyle/>
                    <a:p>
                      <a:pPr algn="ctr" rtl="0" fontAlgn="ctr"/>
                      <a:r>
                        <a:rPr lang="zh-CN" altLang="en-US" sz="1800" b="1" i="0" u="none" strike="noStrike" dirty="0" smtClean="0">
                          <a:solidFill>
                            <a:schemeClr val="bg1"/>
                          </a:solidFill>
                          <a:effectLst/>
                          <a:latin typeface="微软雅黑" panose="020B0503020204020204" pitchFamily="34" charset="-122"/>
                        </a:rPr>
                        <a:t>主管科学部</a:t>
                      </a:r>
                      <a:endParaRPr lang="zh-CN" altLang="en-US" sz="1800" b="1" i="0" u="none" strike="noStrike" dirty="0">
                        <a:solidFill>
                          <a:schemeClr val="bg1"/>
                        </a:solidFill>
                        <a:effectLst/>
                        <a:latin typeface="微软雅黑" panose="020B0503020204020204" pitchFamily="34" charset="-122"/>
                      </a:endParaRPr>
                    </a:p>
                  </a:txBody>
                  <a:tcPr anchor="ctr">
                    <a:solidFill>
                      <a:schemeClr val="accent1"/>
                    </a:solidFill>
                  </a:tcPr>
                </a:tc>
              </a:tr>
              <a:tr h="532859">
                <a:tc>
                  <a:txBody>
                    <a:bodyPr/>
                    <a:lstStyle/>
                    <a:p>
                      <a:pPr algn="just" rtl="0" fontAlgn="ctr"/>
                      <a:r>
                        <a:rPr lang="zh-CN" altLang="en-US" sz="1800" b="1" i="0" u="none" strike="noStrike" dirty="0" smtClean="0">
                          <a:solidFill>
                            <a:schemeClr val="tx1"/>
                          </a:solidFill>
                          <a:effectLst/>
                          <a:latin typeface="+mn-lt"/>
                        </a:rPr>
                        <a:t>多层次手性物质的精准构筑</a:t>
                      </a:r>
                      <a:endParaRPr lang="zh-CN" altLang="en-US" sz="1800" b="1" i="0" u="none" strike="noStrike" dirty="0">
                        <a:solidFill>
                          <a:schemeClr val="tx1"/>
                        </a:solidFill>
                        <a:effectLst/>
                        <a:latin typeface="微软雅黑" panose="020B0503020204020204" pitchFamily="34" charset="-122"/>
                      </a:endParaRPr>
                    </a:p>
                  </a:txBody>
                  <a:tcPr anchor="ctr">
                    <a:lnB w="9525" cap="flat" cmpd="sng" algn="ctr">
                      <a:solidFill>
                        <a:schemeClr val="accent1"/>
                      </a:solidFill>
                      <a:prstDash val="sysDash"/>
                      <a:round/>
                      <a:headEnd type="none" w="med" len="med"/>
                      <a:tailEnd type="none" w="med" len="med"/>
                    </a:lnB>
                    <a:solidFill>
                      <a:schemeClr val="bg1"/>
                    </a:solidFill>
                  </a:tcPr>
                </a:tc>
                <a:tc>
                  <a:txBody>
                    <a:bodyPr/>
                    <a:lstStyle/>
                    <a:p>
                      <a:pPr algn="ctr" rtl="0" fontAlgn="ctr"/>
                      <a:r>
                        <a:rPr lang="zh-CN" altLang="en-US" sz="1800" b="1" i="0" u="none" strike="noStrike" dirty="0" smtClean="0">
                          <a:solidFill>
                            <a:schemeClr val="tx1"/>
                          </a:solidFill>
                          <a:effectLst/>
                          <a:latin typeface="微软雅黑" panose="020B0503020204020204" pitchFamily="34" charset="-122"/>
                        </a:rPr>
                        <a:t>化学科学部</a:t>
                      </a:r>
                      <a:endParaRPr lang="zh-CN" altLang="en-US" sz="1800" b="1" i="0" u="none" strike="noStrike" dirty="0">
                        <a:solidFill>
                          <a:schemeClr val="tx1"/>
                        </a:solidFill>
                        <a:effectLst/>
                        <a:latin typeface="微软雅黑" panose="020B0503020204020204" pitchFamily="34" charset="-122"/>
                      </a:endParaRPr>
                    </a:p>
                  </a:txBody>
                  <a:tcPr anchor="ctr">
                    <a:lnB w="9525" cap="flat" cmpd="sng" algn="ctr">
                      <a:solidFill>
                        <a:schemeClr val="accent1"/>
                      </a:solidFill>
                      <a:prstDash val="sysDash"/>
                      <a:round/>
                      <a:headEnd type="none" w="med" len="med"/>
                      <a:tailEnd type="none" w="med" len="med"/>
                    </a:lnB>
                    <a:solidFill>
                      <a:schemeClr val="bg1"/>
                    </a:solidFill>
                  </a:tcPr>
                </a:tc>
              </a:tr>
              <a:tr h="532859">
                <a:tc>
                  <a:txBody>
                    <a:bodyPr/>
                    <a:lstStyle/>
                    <a:p>
                      <a:pPr algn="just" rtl="0" fontAlgn="ctr"/>
                      <a:r>
                        <a:rPr lang="zh-CN" altLang="en-US" sz="1800" b="1" i="0" u="none" strike="noStrike" dirty="0" smtClean="0">
                          <a:solidFill>
                            <a:schemeClr val="tx1"/>
                          </a:solidFill>
                          <a:effectLst/>
                          <a:latin typeface="微软雅黑" panose="020B0503020204020204" pitchFamily="34" charset="-122"/>
                        </a:rPr>
                        <a:t>糖脂代谢的时空网络调控</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生命科学部</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r h="532859">
                <a:tc>
                  <a:txBody>
                    <a:bodyPr/>
                    <a:lstStyle/>
                    <a:p>
                      <a:pPr algn="just" rtl="0" fontAlgn="ctr"/>
                      <a:r>
                        <a:rPr lang="zh-CN" altLang="en-US" sz="1800" b="1" i="0" u="none" strike="noStrike" dirty="0" smtClean="0">
                          <a:solidFill>
                            <a:schemeClr val="tx1"/>
                          </a:solidFill>
                          <a:effectLst/>
                          <a:latin typeface="微软雅黑" panose="020B0503020204020204" pitchFamily="34" charset="-122"/>
                        </a:rPr>
                        <a:t>西太平洋地球系统多圈层相互作用</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地球科学部</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r h="532859">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航空发动机高温材料</a:t>
                      </a:r>
                      <a:r>
                        <a:rPr lang="en-US" altLang="zh-CN" sz="1800" b="1" i="0" u="none" strike="noStrike" dirty="0" smtClean="0">
                          <a:solidFill>
                            <a:schemeClr val="tx1"/>
                          </a:solidFill>
                          <a:effectLst/>
                          <a:latin typeface="微软雅黑" panose="020B0503020204020204" pitchFamily="34" charset="-122"/>
                        </a:rPr>
                        <a:t>/</a:t>
                      </a:r>
                      <a:r>
                        <a:rPr lang="zh-CN" altLang="en-US" sz="1800" b="1" i="0" u="none" strike="noStrike" dirty="0" smtClean="0">
                          <a:solidFill>
                            <a:schemeClr val="tx1"/>
                          </a:solidFill>
                          <a:effectLst/>
                          <a:latin typeface="微软雅黑" panose="020B0503020204020204" pitchFamily="34" charset="-122"/>
                        </a:rPr>
                        <a:t>先进制造及故障诊断科学基础</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kern="1200" dirty="0" smtClean="0">
                          <a:solidFill>
                            <a:schemeClr val="tx1"/>
                          </a:solidFill>
                          <a:effectLst/>
                          <a:latin typeface="微软雅黑" panose="020B0503020204020204" pitchFamily="34" charset="-122"/>
                          <a:ea typeface="+mn-ea"/>
                          <a:cs typeface="+mn-cs"/>
                        </a:rPr>
                        <a:t>工程与材料科学部</a:t>
                      </a:r>
                      <a:endParaRPr lang="zh-CN" altLang="en-US" sz="1800" b="1" i="0" u="none" strike="noStrike" kern="1200" dirty="0">
                        <a:solidFill>
                          <a:schemeClr val="tx1"/>
                        </a:solidFill>
                        <a:effectLst/>
                        <a:latin typeface="微软雅黑" panose="020B0503020204020204" pitchFamily="34" charset="-122"/>
                        <a:ea typeface="+mn-ea"/>
                        <a:cs typeface="+mn-cs"/>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r h="532859">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肿瘤演进与诊疗的分子功能可视化研究</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kern="1200" dirty="0" smtClean="0">
                          <a:solidFill>
                            <a:schemeClr val="tx1"/>
                          </a:solidFill>
                          <a:effectLst/>
                          <a:latin typeface="微软雅黑" panose="020B0503020204020204" pitchFamily="34" charset="-122"/>
                          <a:ea typeface="+mn-ea"/>
                          <a:cs typeface="+mn-cs"/>
                        </a:rPr>
                        <a:t>医学科学部</a:t>
                      </a:r>
                      <a:endParaRPr lang="zh-CN" altLang="en-US" sz="1800" b="1" i="0" u="none" strike="noStrike" kern="1200" dirty="0">
                        <a:solidFill>
                          <a:schemeClr val="tx1"/>
                        </a:solidFill>
                        <a:effectLst/>
                        <a:latin typeface="微软雅黑" panose="020B0503020204020204" pitchFamily="34" charset="-122"/>
                        <a:ea typeface="+mn-ea"/>
                        <a:cs typeface="+mn-cs"/>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重点国际</a:t>
            </a:r>
            <a:r>
              <a:rPr lang="en-US" altLang="zh-CN" dirty="0"/>
              <a:t>(</a:t>
            </a:r>
            <a:r>
              <a:rPr lang="zh-CN" altLang="zh-CN" dirty="0"/>
              <a:t>地区</a:t>
            </a:r>
            <a:r>
              <a:rPr lang="en-US" altLang="zh-CN" dirty="0"/>
              <a:t>)</a:t>
            </a:r>
            <a:r>
              <a:rPr lang="zh-CN" altLang="zh-CN" dirty="0"/>
              <a:t>合作研究项目申请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6" y="1224156"/>
            <a:ext cx="8424936" cy="5184576"/>
          </a:xfrm>
        </p:spPr>
        <p:txBody>
          <a:bodyPr/>
          <a:lstStyle/>
          <a:p>
            <a:r>
              <a:rPr lang="en-US" altLang="zh-CN" sz="1800" dirty="0" smtClean="0"/>
              <a:t>2018</a:t>
            </a:r>
            <a:r>
              <a:rPr lang="zh-CN" altLang="en-US" sz="1800" dirty="0" smtClean="0"/>
              <a:t>年申请</a:t>
            </a:r>
            <a:r>
              <a:rPr lang="en-US" altLang="zh-CN" sz="1800" dirty="0" smtClean="0"/>
              <a:t>685</a:t>
            </a:r>
            <a:r>
              <a:rPr lang="zh-CN" altLang="en-US" sz="1800" dirty="0" smtClean="0"/>
              <a:t>项，比去年增加</a:t>
            </a:r>
            <a:r>
              <a:rPr lang="en-US" altLang="zh-CN" sz="1800" dirty="0" smtClean="0"/>
              <a:t>76</a:t>
            </a:r>
            <a:r>
              <a:rPr lang="zh-CN" altLang="en-US" sz="1800" dirty="0" smtClean="0"/>
              <a:t>项；</a:t>
            </a:r>
            <a:r>
              <a:rPr lang="zh-CN" altLang="zh-CN" sz="1800" dirty="0" smtClean="0"/>
              <a:t>资助</a:t>
            </a:r>
            <a:r>
              <a:rPr lang="en-US" altLang="zh-CN" sz="1800" dirty="0" smtClean="0">
                <a:solidFill>
                  <a:srgbClr val="FF0000"/>
                </a:solidFill>
              </a:rPr>
              <a:t>106</a:t>
            </a:r>
            <a:r>
              <a:rPr lang="zh-CN" altLang="zh-CN" sz="1800" dirty="0" smtClean="0">
                <a:solidFill>
                  <a:srgbClr val="FF0000"/>
                </a:solidFill>
              </a:rPr>
              <a:t>项</a:t>
            </a:r>
            <a:r>
              <a:rPr lang="zh-CN" altLang="zh-CN" sz="1800" dirty="0" smtClean="0"/>
              <a:t>，直接</a:t>
            </a:r>
            <a:r>
              <a:rPr lang="zh-CN" altLang="zh-CN" sz="1800" dirty="0"/>
              <a:t>费用</a:t>
            </a:r>
            <a:r>
              <a:rPr lang="en-US" altLang="zh-CN" sz="1800" dirty="0" smtClean="0">
                <a:solidFill>
                  <a:srgbClr val="FF0000"/>
                </a:solidFill>
              </a:rPr>
              <a:t>2.57</a:t>
            </a:r>
            <a:r>
              <a:rPr lang="zh-CN" altLang="en-US" sz="1800" dirty="0" smtClean="0">
                <a:solidFill>
                  <a:srgbClr val="FF0000"/>
                </a:solidFill>
              </a:rPr>
              <a:t>亿元</a:t>
            </a:r>
            <a:r>
              <a:rPr lang="zh-CN" altLang="en-US" sz="1800" dirty="0" smtClean="0">
                <a:solidFill>
                  <a:srgbClr val="002060"/>
                </a:solidFill>
              </a:rPr>
              <a:t>。</a:t>
            </a:r>
            <a:r>
              <a:rPr lang="zh-CN" altLang="en-US" sz="1800" dirty="0" smtClean="0"/>
              <a:t>平均资助强度</a:t>
            </a:r>
            <a:r>
              <a:rPr lang="en-US" altLang="zh-CN" sz="1800" dirty="0" smtClean="0">
                <a:solidFill>
                  <a:srgbClr val="FF0000"/>
                </a:solidFill>
              </a:rPr>
              <a:t>242.45</a:t>
            </a:r>
            <a:r>
              <a:rPr lang="zh-CN" altLang="en-US" sz="1800" dirty="0" smtClean="0">
                <a:solidFill>
                  <a:srgbClr val="FF0000"/>
                </a:solidFill>
              </a:rPr>
              <a:t>万元</a:t>
            </a:r>
            <a:r>
              <a:rPr lang="en-US" altLang="zh-CN" sz="1800" dirty="0" smtClean="0">
                <a:solidFill>
                  <a:srgbClr val="FF0000"/>
                </a:solidFill>
              </a:rPr>
              <a:t>/</a:t>
            </a:r>
            <a:r>
              <a:rPr lang="zh-CN" altLang="en-US" sz="1800" dirty="0" smtClean="0">
                <a:solidFill>
                  <a:srgbClr val="FF0000"/>
                </a:solidFill>
              </a:rPr>
              <a:t>项</a:t>
            </a:r>
            <a:r>
              <a:rPr lang="zh-CN" altLang="en-US" sz="1800" dirty="0" smtClean="0">
                <a:solidFill>
                  <a:srgbClr val="002060"/>
                </a:solidFill>
              </a:rPr>
              <a:t>，与去年（</a:t>
            </a:r>
            <a:r>
              <a:rPr lang="en-US" altLang="zh-CN" sz="1800" dirty="0" smtClean="0">
                <a:solidFill>
                  <a:srgbClr val="002060"/>
                </a:solidFill>
              </a:rPr>
              <a:t>238.32</a:t>
            </a:r>
            <a:r>
              <a:rPr lang="zh-CN" altLang="en-US" sz="1800" dirty="0" smtClean="0">
                <a:solidFill>
                  <a:srgbClr val="002060"/>
                </a:solidFill>
              </a:rPr>
              <a:t>万元</a:t>
            </a:r>
            <a:r>
              <a:rPr lang="en-US" altLang="zh-CN" sz="1800" dirty="0" smtClean="0">
                <a:solidFill>
                  <a:srgbClr val="002060"/>
                </a:solidFill>
              </a:rPr>
              <a:t>/</a:t>
            </a:r>
            <a:r>
              <a:rPr lang="zh-CN" altLang="en-US" sz="1800" dirty="0" smtClean="0">
                <a:solidFill>
                  <a:srgbClr val="002060"/>
                </a:solidFill>
              </a:rPr>
              <a:t>项）相比提高了</a:t>
            </a:r>
            <a:r>
              <a:rPr lang="en-US" altLang="zh-CN" sz="1800" dirty="0" smtClean="0">
                <a:solidFill>
                  <a:srgbClr val="002060"/>
                </a:solidFill>
              </a:rPr>
              <a:t>4.13</a:t>
            </a:r>
            <a:r>
              <a:rPr lang="zh-CN" altLang="en-US" sz="1800" dirty="0" smtClean="0">
                <a:solidFill>
                  <a:srgbClr val="002060"/>
                </a:solidFill>
              </a:rPr>
              <a:t>万元</a:t>
            </a:r>
            <a:r>
              <a:rPr lang="en-US" altLang="zh-CN" sz="1800" dirty="0" smtClean="0">
                <a:solidFill>
                  <a:srgbClr val="002060"/>
                </a:solidFill>
              </a:rPr>
              <a:t>/</a:t>
            </a:r>
            <a:r>
              <a:rPr lang="zh-CN" altLang="en-US" sz="1800" dirty="0" smtClean="0">
                <a:solidFill>
                  <a:srgbClr val="002060"/>
                </a:solidFill>
              </a:rPr>
              <a:t>项，增幅</a:t>
            </a:r>
            <a:r>
              <a:rPr lang="en-US" altLang="zh-CN" sz="1800" dirty="0" smtClean="0">
                <a:solidFill>
                  <a:srgbClr val="002060"/>
                </a:solidFill>
              </a:rPr>
              <a:t>1.73%</a:t>
            </a:r>
            <a:r>
              <a:rPr lang="zh-CN" altLang="en-US" dirty="0" smtClean="0">
                <a:solidFill>
                  <a:srgbClr val="002060"/>
                </a:solidFill>
              </a:rPr>
              <a:t>。 </a:t>
            </a:r>
            <a:endParaRPr lang="zh-CN" altLang="en-US" dirty="0"/>
          </a:p>
        </p:txBody>
      </p:sp>
      <p:sp>
        <p:nvSpPr>
          <p:cNvPr id="7" name="矩形 4"/>
          <p:cNvSpPr>
            <a:spLocks noChangeArrowheads="1"/>
          </p:cNvSpPr>
          <p:nvPr/>
        </p:nvSpPr>
        <p:spPr bwMode="auto">
          <a:xfrm>
            <a:off x="827584" y="2357747"/>
            <a:ext cx="763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2000" b="1" dirty="0" smtClean="0">
                <a:solidFill>
                  <a:schemeClr val="accent1"/>
                </a:solidFill>
                <a:ea typeface="微软雅黑" panose="020B0503020204020204" pitchFamily="34" charset="-122"/>
              </a:rPr>
              <a:t>2018</a:t>
            </a:r>
            <a:r>
              <a:rPr lang="zh-CN" altLang="en-US" sz="2000" b="1" dirty="0" smtClean="0">
                <a:solidFill>
                  <a:schemeClr val="accent1"/>
                </a:solidFill>
                <a:ea typeface="微软雅黑" panose="020B0503020204020204" pitchFamily="34" charset="-122"/>
              </a:rPr>
              <a:t>年</a:t>
            </a:r>
            <a:r>
              <a:rPr lang="zh-CN" altLang="zh-CN" sz="2000" b="1" dirty="0">
                <a:solidFill>
                  <a:schemeClr val="accent1"/>
                </a:solidFill>
                <a:ea typeface="微软雅黑" panose="020B0503020204020204" pitchFamily="34" charset="-122"/>
              </a:rPr>
              <a:t>重点国际（地区）合作研究</a:t>
            </a:r>
            <a:r>
              <a:rPr lang="zh-CN" altLang="zh-CN" sz="2000" b="1" dirty="0" smtClean="0">
                <a:solidFill>
                  <a:schemeClr val="accent1"/>
                </a:solidFill>
                <a:ea typeface="微软雅黑" panose="020B0503020204020204" pitchFamily="34" charset="-122"/>
              </a:rPr>
              <a:t>项目合作</a:t>
            </a:r>
            <a:r>
              <a:rPr lang="zh-CN" altLang="zh-CN" sz="2000" b="1" dirty="0">
                <a:solidFill>
                  <a:schemeClr val="accent1"/>
                </a:solidFill>
                <a:ea typeface="微软雅黑" panose="020B0503020204020204" pitchFamily="34" charset="-122"/>
              </a:rPr>
              <a:t>对象国别</a:t>
            </a:r>
            <a:r>
              <a:rPr lang="en-US" altLang="zh-CN" sz="2000" b="1" dirty="0">
                <a:solidFill>
                  <a:schemeClr val="accent1"/>
                </a:solidFill>
                <a:ea typeface="微软雅黑" panose="020B0503020204020204" pitchFamily="34" charset="-122"/>
              </a:rPr>
              <a:t>(</a:t>
            </a:r>
            <a:r>
              <a:rPr lang="zh-CN" altLang="zh-CN" sz="2000" b="1" dirty="0">
                <a:solidFill>
                  <a:schemeClr val="accent1"/>
                </a:solidFill>
                <a:ea typeface="微软雅黑" panose="020B0503020204020204" pitchFamily="34" charset="-122"/>
              </a:rPr>
              <a:t>地区</a:t>
            </a:r>
            <a:r>
              <a:rPr lang="en-US" altLang="zh-CN" sz="2000" b="1" dirty="0">
                <a:solidFill>
                  <a:schemeClr val="accent1"/>
                </a:solidFill>
                <a:ea typeface="微软雅黑" panose="020B0503020204020204" pitchFamily="34" charset="-122"/>
              </a:rPr>
              <a:t>)</a:t>
            </a:r>
            <a:r>
              <a:rPr lang="zh-CN" altLang="zh-CN" sz="2000" b="1" dirty="0">
                <a:solidFill>
                  <a:schemeClr val="accent1"/>
                </a:solidFill>
                <a:ea typeface="微软雅黑" panose="020B0503020204020204" pitchFamily="34" charset="-122"/>
              </a:rPr>
              <a:t>分布</a:t>
            </a:r>
            <a:endParaRPr lang="zh-CN" altLang="en-US" sz="2000" b="1" dirty="0">
              <a:solidFill>
                <a:schemeClr val="accent1"/>
              </a:solidFill>
              <a:ea typeface="微软雅黑" panose="020B0503020204020204" pitchFamily="34" charset="-122"/>
            </a:endParaRPr>
          </a:p>
        </p:txBody>
      </p:sp>
      <p:pic>
        <p:nvPicPr>
          <p:cNvPr id="188417" name="Picture 1"/>
          <p:cNvPicPr>
            <a:picLocks noChangeAspect="1" noChangeArrowheads="1"/>
          </p:cNvPicPr>
          <p:nvPr/>
        </p:nvPicPr>
        <p:blipFill>
          <a:blip r:embed="rId3" cstate="print"/>
          <a:srcRect/>
          <a:stretch>
            <a:fillRect/>
          </a:stretch>
        </p:blipFill>
        <p:spPr bwMode="auto">
          <a:xfrm>
            <a:off x="1285852" y="2644205"/>
            <a:ext cx="7015186" cy="454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优秀青年科学基金项目申请</a:t>
            </a:r>
            <a:r>
              <a:rPr lang="zh-CN" altLang="zh-CN" dirty="0" smtClean="0"/>
              <a:t>与资助</a:t>
            </a:r>
            <a:r>
              <a:rPr lang="zh-CN" altLang="zh-CN" dirty="0"/>
              <a:t>情况</a:t>
            </a:r>
            <a:endParaRPr lang="zh-CN" altLang="en-US" dirty="0"/>
          </a:p>
        </p:txBody>
      </p:sp>
      <p:sp>
        <p:nvSpPr>
          <p:cNvPr id="5" name="内容占位符 2"/>
          <p:cNvSpPr>
            <a:spLocks noGrp="1"/>
          </p:cNvSpPr>
          <p:nvPr>
            <p:ph idx="1"/>
          </p:nvPr>
        </p:nvSpPr>
        <p:spPr>
          <a:xfrm>
            <a:off x="395536" y="1387696"/>
            <a:ext cx="8424936" cy="5184576"/>
          </a:xfrm>
        </p:spPr>
        <p:txBody>
          <a:bodyPr/>
          <a:lstStyle/>
          <a:p>
            <a:pPr>
              <a:spcBef>
                <a:spcPts val="200"/>
              </a:spcBef>
              <a:spcAft>
                <a:spcPts val="600"/>
              </a:spcAft>
            </a:pPr>
            <a:r>
              <a:rPr lang="en-US" altLang="zh-CN" dirty="0" smtClean="0"/>
              <a:t>2018</a:t>
            </a:r>
            <a:r>
              <a:rPr lang="zh-CN" altLang="zh-CN" dirty="0" smtClean="0"/>
              <a:t>年</a:t>
            </a:r>
            <a:r>
              <a:rPr lang="zh-CN" altLang="en-US" dirty="0" smtClean="0"/>
              <a:t>申请</a:t>
            </a:r>
            <a:r>
              <a:rPr lang="en-US" altLang="zh-CN" dirty="0" smtClean="0"/>
              <a:t>5421</a:t>
            </a:r>
            <a:r>
              <a:rPr lang="zh-CN" altLang="en-US" dirty="0" smtClean="0"/>
              <a:t>项，</a:t>
            </a:r>
            <a:r>
              <a:rPr lang="zh-CN" altLang="en-US" dirty="0" smtClean="0">
                <a:solidFill>
                  <a:srgbClr val="FF0000"/>
                </a:solidFill>
              </a:rPr>
              <a:t>比</a:t>
            </a:r>
            <a:r>
              <a:rPr lang="en-US" altLang="zh-CN" dirty="0" smtClean="0">
                <a:solidFill>
                  <a:srgbClr val="FF0000"/>
                </a:solidFill>
              </a:rPr>
              <a:t>2017</a:t>
            </a:r>
            <a:r>
              <a:rPr lang="zh-CN" altLang="en-US" dirty="0" smtClean="0">
                <a:solidFill>
                  <a:srgbClr val="FF0000"/>
                </a:solidFill>
              </a:rPr>
              <a:t>年增加</a:t>
            </a:r>
            <a:r>
              <a:rPr lang="en-US" altLang="zh-CN" dirty="0" smtClean="0">
                <a:solidFill>
                  <a:srgbClr val="FF0000"/>
                </a:solidFill>
              </a:rPr>
              <a:t>554</a:t>
            </a:r>
            <a:r>
              <a:rPr lang="zh-CN" altLang="en-US" dirty="0" smtClean="0">
                <a:solidFill>
                  <a:srgbClr val="FF0000"/>
                </a:solidFill>
              </a:rPr>
              <a:t>项，增幅</a:t>
            </a:r>
            <a:r>
              <a:rPr lang="en-US" altLang="zh-CN" dirty="0" smtClean="0">
                <a:solidFill>
                  <a:srgbClr val="FF0000"/>
                </a:solidFill>
              </a:rPr>
              <a:t>11.38%</a:t>
            </a:r>
            <a:r>
              <a:rPr lang="zh-CN" altLang="en-US" dirty="0" smtClean="0"/>
              <a:t>。</a:t>
            </a:r>
            <a:endParaRPr lang="en-US" altLang="zh-CN" dirty="0" smtClean="0"/>
          </a:p>
          <a:p>
            <a:pPr>
              <a:spcBef>
                <a:spcPts val="200"/>
              </a:spcBef>
              <a:spcAft>
                <a:spcPts val="600"/>
              </a:spcAft>
            </a:pPr>
            <a:r>
              <a:rPr lang="zh-CN" altLang="en-US" dirty="0" smtClean="0"/>
              <a:t>资助</a:t>
            </a:r>
            <a:r>
              <a:rPr lang="en-US" altLang="zh-CN" dirty="0" smtClean="0">
                <a:solidFill>
                  <a:srgbClr val="FF0000"/>
                </a:solidFill>
              </a:rPr>
              <a:t>400</a:t>
            </a:r>
            <a:r>
              <a:rPr lang="zh-CN" altLang="en-US" dirty="0" smtClean="0">
                <a:solidFill>
                  <a:srgbClr val="FF0000"/>
                </a:solidFill>
              </a:rPr>
              <a:t>项</a:t>
            </a:r>
            <a:r>
              <a:rPr lang="zh-CN" altLang="en-US" dirty="0" smtClean="0"/>
              <a:t>，直接</a:t>
            </a:r>
            <a:r>
              <a:rPr lang="zh-CN" altLang="en-US" dirty="0"/>
              <a:t>费用</a:t>
            </a:r>
            <a:r>
              <a:rPr lang="en-US" altLang="zh-CN" dirty="0" smtClean="0"/>
              <a:t>5.2</a:t>
            </a:r>
            <a:r>
              <a:rPr lang="zh-CN" altLang="en-US" dirty="0" smtClean="0"/>
              <a:t>亿元。平均</a:t>
            </a:r>
            <a:r>
              <a:rPr lang="zh-CN" altLang="en-US" dirty="0"/>
              <a:t>资助</a:t>
            </a:r>
            <a:r>
              <a:rPr lang="zh-CN" altLang="en-US" dirty="0" smtClean="0"/>
              <a:t>率</a:t>
            </a:r>
            <a:r>
              <a:rPr lang="en-US" altLang="zh-CN" dirty="0" smtClean="0">
                <a:solidFill>
                  <a:srgbClr val="FF0000"/>
                </a:solidFill>
              </a:rPr>
              <a:t>7.38%</a:t>
            </a:r>
            <a:r>
              <a:rPr lang="zh-CN" altLang="en-US" dirty="0" smtClean="0"/>
              <a:t>。</a:t>
            </a:r>
            <a:endParaRPr lang="en-US" altLang="zh-CN" dirty="0" smtClean="0"/>
          </a:p>
          <a:p>
            <a:pPr lvl="1">
              <a:lnSpc>
                <a:spcPct val="130000"/>
              </a:lnSpc>
              <a:spcBef>
                <a:spcPts val="200"/>
              </a:spcBef>
              <a:spcAft>
                <a:spcPts val="600"/>
              </a:spcAft>
            </a:pPr>
            <a:r>
              <a:rPr lang="zh-CN" altLang="en-US" sz="2200" dirty="0" smtClean="0"/>
              <a:t>项目负责人平均</a:t>
            </a:r>
            <a:r>
              <a:rPr lang="zh-CN" altLang="en-US" sz="2200" dirty="0"/>
              <a:t>年龄</a:t>
            </a:r>
            <a:r>
              <a:rPr lang="en-US" altLang="zh-CN" sz="2200" dirty="0" smtClean="0">
                <a:solidFill>
                  <a:srgbClr val="FF0000"/>
                </a:solidFill>
              </a:rPr>
              <a:t>36.1</a:t>
            </a:r>
            <a:r>
              <a:rPr lang="zh-CN" altLang="en-US" sz="2200" dirty="0" smtClean="0">
                <a:solidFill>
                  <a:srgbClr val="FF0000"/>
                </a:solidFill>
              </a:rPr>
              <a:t>岁</a:t>
            </a:r>
            <a:r>
              <a:rPr lang="zh-CN" altLang="en-US" sz="2200" dirty="0" smtClean="0"/>
              <a:t>，与去年（</a:t>
            </a:r>
            <a:r>
              <a:rPr lang="en-US" altLang="zh-CN" sz="2200" dirty="0" smtClean="0"/>
              <a:t>36.03</a:t>
            </a:r>
            <a:r>
              <a:rPr lang="zh-CN" altLang="en-US" sz="2200" dirty="0" smtClean="0"/>
              <a:t>岁）持平。</a:t>
            </a:r>
            <a:endParaRPr lang="en-US" altLang="zh-CN" sz="2200" dirty="0" smtClean="0"/>
          </a:p>
          <a:p>
            <a:pPr lvl="1">
              <a:lnSpc>
                <a:spcPct val="130000"/>
              </a:lnSpc>
              <a:spcBef>
                <a:spcPts val="200"/>
              </a:spcBef>
              <a:spcAft>
                <a:spcPts val="600"/>
              </a:spcAft>
            </a:pPr>
            <a:r>
              <a:rPr lang="zh-CN" altLang="en-US" sz="2200" dirty="0" smtClean="0"/>
              <a:t>获资助女性</a:t>
            </a:r>
            <a:r>
              <a:rPr lang="en-US" altLang="zh-CN" sz="2200" dirty="0" smtClean="0"/>
              <a:t>66</a:t>
            </a:r>
            <a:r>
              <a:rPr lang="zh-CN" altLang="en-US" sz="2200" dirty="0" smtClean="0"/>
              <a:t>人，占全部资助</a:t>
            </a:r>
            <a:r>
              <a:rPr lang="zh-CN" altLang="en-US" sz="2200" dirty="0"/>
              <a:t>人数</a:t>
            </a:r>
            <a:r>
              <a:rPr lang="zh-CN" altLang="en-US" sz="2200" dirty="0" smtClean="0"/>
              <a:t>的</a:t>
            </a:r>
            <a:r>
              <a:rPr lang="en-US" altLang="zh-CN" sz="2200" dirty="0" smtClean="0">
                <a:solidFill>
                  <a:srgbClr val="FF0000"/>
                </a:solidFill>
              </a:rPr>
              <a:t>16.50%</a:t>
            </a:r>
            <a:r>
              <a:rPr lang="zh-CN" altLang="en-US" sz="2200" dirty="0" smtClean="0"/>
              <a:t>。</a:t>
            </a:r>
            <a:endParaRPr lang="en-US" altLang="zh-CN" sz="2200" dirty="0" smtClean="0"/>
          </a:p>
          <a:p>
            <a:pPr lvl="1">
              <a:lnSpc>
                <a:spcPct val="130000"/>
              </a:lnSpc>
              <a:spcBef>
                <a:spcPts val="200"/>
              </a:spcBef>
              <a:spcAft>
                <a:spcPts val="600"/>
              </a:spcAft>
            </a:pPr>
            <a:r>
              <a:rPr lang="zh-CN" altLang="en-US" sz="2200" dirty="0" smtClean="0"/>
              <a:t>项目负责人全部来自中国内地。</a:t>
            </a:r>
            <a:endParaRPr lang="en-US" altLang="zh-CN" sz="2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0000"/>
                </a:solidFill>
              </a:rPr>
              <a:t/>
            </a:r>
            <a:br>
              <a:rPr lang="en-US" altLang="zh-CN" dirty="0">
                <a:solidFill>
                  <a:srgbClr val="FF0000"/>
                </a:solidFill>
              </a:rPr>
            </a:br>
            <a:r>
              <a:rPr lang="zh-CN" altLang="zh-CN" dirty="0"/>
              <a:t>国家杰出青年科学基金项目申请</a:t>
            </a:r>
            <a:r>
              <a:rPr lang="zh-CN" altLang="zh-CN" dirty="0" smtClean="0"/>
              <a:t>与</a:t>
            </a:r>
            <a:r>
              <a:rPr lang="zh-CN" altLang="en-US" dirty="0" smtClean="0"/>
              <a:t>资助</a:t>
            </a:r>
            <a:r>
              <a:rPr lang="zh-CN" altLang="zh-CN" dirty="0" smtClean="0"/>
              <a:t>情况</a:t>
            </a:r>
            <a:endParaRPr lang="zh-CN" altLang="en-US" dirty="0"/>
          </a:p>
        </p:txBody>
      </p:sp>
      <p:sp>
        <p:nvSpPr>
          <p:cNvPr id="7" name="内容占位符 2"/>
          <p:cNvSpPr>
            <a:spLocks noGrp="1"/>
          </p:cNvSpPr>
          <p:nvPr>
            <p:ph idx="1"/>
          </p:nvPr>
        </p:nvSpPr>
        <p:spPr/>
        <p:txBody>
          <a:bodyPr/>
          <a:lstStyle/>
          <a:p>
            <a:pPr>
              <a:spcBef>
                <a:spcPts val="200"/>
              </a:spcBef>
              <a:spcAft>
                <a:spcPts val="600"/>
              </a:spcAft>
            </a:pPr>
            <a:r>
              <a:rPr lang="en-US" altLang="zh-CN" dirty="0" smtClean="0"/>
              <a:t>2018</a:t>
            </a:r>
            <a:r>
              <a:rPr lang="zh-CN" altLang="zh-CN" dirty="0" smtClean="0"/>
              <a:t>年</a:t>
            </a:r>
            <a:r>
              <a:rPr lang="zh-CN" altLang="en-US" dirty="0" smtClean="0"/>
              <a:t>申请</a:t>
            </a:r>
            <a:r>
              <a:rPr lang="en-US" altLang="zh-CN" dirty="0" smtClean="0"/>
              <a:t>2974</a:t>
            </a:r>
            <a:r>
              <a:rPr lang="zh-CN" altLang="en-US" dirty="0" smtClean="0"/>
              <a:t>项，比</a:t>
            </a:r>
            <a:r>
              <a:rPr lang="en-US" altLang="zh-CN" dirty="0" smtClean="0"/>
              <a:t>2017</a:t>
            </a:r>
            <a:r>
              <a:rPr lang="zh-CN" altLang="en-US" dirty="0" smtClean="0"/>
              <a:t>年</a:t>
            </a:r>
            <a:r>
              <a:rPr lang="zh-CN" altLang="en-US" dirty="0"/>
              <a:t>增加</a:t>
            </a:r>
            <a:r>
              <a:rPr lang="en-US" altLang="zh-CN" dirty="0" smtClean="0"/>
              <a:t>290</a:t>
            </a:r>
            <a:r>
              <a:rPr lang="zh-CN" altLang="en-US" dirty="0" smtClean="0"/>
              <a:t>项，增幅</a:t>
            </a:r>
            <a:r>
              <a:rPr lang="en-US" altLang="zh-CN" dirty="0" smtClean="0"/>
              <a:t>10.80%</a:t>
            </a:r>
            <a:r>
              <a:rPr lang="zh-CN" altLang="en-US" dirty="0"/>
              <a:t>。</a:t>
            </a:r>
            <a:endParaRPr lang="en-US" altLang="zh-CN" dirty="0"/>
          </a:p>
          <a:p>
            <a:pPr>
              <a:spcBef>
                <a:spcPts val="200"/>
              </a:spcBef>
              <a:spcAft>
                <a:spcPts val="600"/>
              </a:spcAft>
            </a:pPr>
            <a:r>
              <a:rPr lang="zh-CN" altLang="en-US" dirty="0" smtClean="0"/>
              <a:t>资助</a:t>
            </a:r>
            <a:r>
              <a:rPr lang="en-US" altLang="zh-CN" dirty="0" smtClean="0">
                <a:solidFill>
                  <a:srgbClr val="FF0000"/>
                </a:solidFill>
              </a:rPr>
              <a:t>199</a:t>
            </a:r>
            <a:r>
              <a:rPr lang="zh-CN" altLang="en-US" dirty="0" smtClean="0">
                <a:solidFill>
                  <a:srgbClr val="FF0000"/>
                </a:solidFill>
              </a:rPr>
              <a:t>项</a:t>
            </a:r>
            <a:r>
              <a:rPr lang="zh-CN" altLang="en-US" dirty="0" smtClean="0"/>
              <a:t>，资助</a:t>
            </a:r>
            <a:r>
              <a:rPr lang="zh-CN" altLang="en-US" dirty="0"/>
              <a:t>直接费用</a:t>
            </a:r>
            <a:r>
              <a:rPr lang="en-US" altLang="zh-CN" dirty="0" smtClean="0">
                <a:solidFill>
                  <a:srgbClr val="FF0000"/>
                </a:solidFill>
              </a:rPr>
              <a:t>6.83</a:t>
            </a:r>
            <a:r>
              <a:rPr lang="zh-CN" altLang="en-US" dirty="0" smtClean="0">
                <a:solidFill>
                  <a:srgbClr val="FF0000"/>
                </a:solidFill>
              </a:rPr>
              <a:t>亿元</a:t>
            </a:r>
            <a:r>
              <a:rPr lang="zh-CN" altLang="en-US" dirty="0" smtClean="0"/>
              <a:t>。全</a:t>
            </a:r>
            <a:r>
              <a:rPr lang="zh-CN" altLang="en-US" dirty="0"/>
              <a:t>委平均资助</a:t>
            </a:r>
            <a:r>
              <a:rPr lang="zh-CN" altLang="en-US" dirty="0" smtClean="0"/>
              <a:t>率</a:t>
            </a:r>
            <a:r>
              <a:rPr lang="en-US" altLang="zh-CN" dirty="0" smtClean="0">
                <a:solidFill>
                  <a:srgbClr val="FF0000"/>
                </a:solidFill>
              </a:rPr>
              <a:t>6.69%</a:t>
            </a:r>
            <a:r>
              <a:rPr lang="zh-CN" altLang="en-US" dirty="0" smtClean="0"/>
              <a:t>。</a:t>
            </a:r>
            <a:endParaRPr lang="en-US" altLang="zh-CN" dirty="0" smtClean="0"/>
          </a:p>
          <a:p>
            <a:pPr lvl="1">
              <a:spcBef>
                <a:spcPts val="200"/>
              </a:spcBef>
              <a:spcAft>
                <a:spcPts val="600"/>
              </a:spcAft>
            </a:pPr>
            <a:r>
              <a:rPr lang="zh-CN" altLang="en-US" sz="2200" dirty="0" smtClean="0"/>
              <a:t>获资助女性</a:t>
            </a:r>
            <a:r>
              <a:rPr lang="en-US" altLang="zh-CN" sz="2200" dirty="0" smtClean="0"/>
              <a:t>22</a:t>
            </a:r>
            <a:r>
              <a:rPr lang="zh-CN" altLang="en-US" sz="2200" dirty="0" smtClean="0"/>
              <a:t>人，占全部资助人数的</a:t>
            </a:r>
            <a:r>
              <a:rPr lang="en-US" altLang="zh-CN" sz="2200" dirty="0" smtClean="0">
                <a:solidFill>
                  <a:srgbClr val="FF0000"/>
                </a:solidFill>
              </a:rPr>
              <a:t>11.06%</a:t>
            </a:r>
            <a:r>
              <a:rPr lang="zh-CN" altLang="en-US" sz="2200" dirty="0" smtClean="0">
                <a:solidFill>
                  <a:schemeClr val="tx1"/>
                </a:solidFill>
              </a:rPr>
              <a:t>。</a:t>
            </a:r>
            <a:endParaRPr lang="en-US" altLang="zh-CN" sz="2200" dirty="0"/>
          </a:p>
          <a:p>
            <a:pPr lvl="1">
              <a:spcBef>
                <a:spcPts val="200"/>
              </a:spcBef>
              <a:spcAft>
                <a:spcPts val="600"/>
              </a:spcAft>
            </a:pPr>
            <a:r>
              <a:rPr lang="zh-CN" altLang="en-US" sz="2200" dirty="0"/>
              <a:t>平均</a:t>
            </a:r>
            <a:r>
              <a:rPr lang="zh-CN" altLang="en-US" sz="2200" dirty="0" smtClean="0"/>
              <a:t>年龄</a:t>
            </a:r>
            <a:r>
              <a:rPr lang="en-US" altLang="zh-CN" sz="2200" dirty="0" smtClean="0">
                <a:solidFill>
                  <a:srgbClr val="FF0000"/>
                </a:solidFill>
              </a:rPr>
              <a:t>41.56</a:t>
            </a:r>
            <a:r>
              <a:rPr lang="zh-CN" altLang="en-US" sz="2200" dirty="0" smtClean="0">
                <a:solidFill>
                  <a:srgbClr val="FF0000"/>
                </a:solidFill>
              </a:rPr>
              <a:t>岁</a:t>
            </a:r>
            <a:r>
              <a:rPr lang="zh-CN" altLang="en-US" sz="2200" dirty="0" smtClean="0"/>
              <a:t>，比去年（</a:t>
            </a:r>
            <a:r>
              <a:rPr lang="en-US" altLang="zh-CN" sz="2200" dirty="0" smtClean="0"/>
              <a:t>41.79</a:t>
            </a:r>
            <a:r>
              <a:rPr lang="zh-CN" altLang="en-US" sz="2200" dirty="0" smtClean="0"/>
              <a:t>岁）略减。</a:t>
            </a:r>
            <a:endParaRPr lang="en-US" altLang="zh-CN" sz="2200" dirty="0" smtClean="0"/>
          </a:p>
          <a:p>
            <a:pPr lvl="1">
              <a:spcBef>
                <a:spcPts val="200"/>
              </a:spcBef>
              <a:spcAft>
                <a:spcPts val="600"/>
              </a:spcAft>
            </a:pPr>
            <a:r>
              <a:rPr lang="en-US" altLang="zh-CN" sz="2200" dirty="0" smtClean="0">
                <a:cs typeface="+mn-ea"/>
                <a:sym typeface="+mn-lt"/>
              </a:rPr>
              <a:t>197</a:t>
            </a:r>
            <a:r>
              <a:rPr lang="zh-CN" altLang="en-US" sz="2200" dirty="0" smtClean="0">
                <a:cs typeface="+mn-ea"/>
                <a:sym typeface="+mn-lt"/>
              </a:rPr>
              <a:t>人为中国大陆籍，</a:t>
            </a:r>
            <a:r>
              <a:rPr lang="en-US" altLang="zh-CN" sz="2200" dirty="0" smtClean="0">
                <a:cs typeface="+mn-ea"/>
                <a:sym typeface="+mn-lt"/>
              </a:rPr>
              <a:t>1</a:t>
            </a:r>
            <a:r>
              <a:rPr lang="zh-CN" altLang="en-US" sz="2200" dirty="0" smtClean="0">
                <a:cs typeface="+mn-ea"/>
                <a:sym typeface="+mn-lt"/>
              </a:rPr>
              <a:t>人为中国香港籍，</a:t>
            </a:r>
            <a:r>
              <a:rPr lang="en-US" altLang="zh-CN" sz="2200" dirty="0" smtClean="0">
                <a:cs typeface="+mn-ea"/>
                <a:sym typeface="+mn-lt"/>
              </a:rPr>
              <a:t>1</a:t>
            </a:r>
            <a:r>
              <a:rPr lang="zh-CN" altLang="en-US" sz="2200" dirty="0" smtClean="0">
                <a:cs typeface="+mn-ea"/>
                <a:sym typeface="+mn-lt"/>
              </a:rPr>
              <a:t>人为美国籍</a:t>
            </a:r>
            <a:r>
              <a:rPr lang="zh-CN" altLang="en-US" sz="2200" dirty="0" smtClean="0"/>
              <a:t>。</a:t>
            </a:r>
            <a:endParaRPr lang="en-US" altLang="zh-CN" sz="2200" dirty="0"/>
          </a:p>
          <a:p>
            <a:pPr lvl="1">
              <a:spcBef>
                <a:spcPts val="200"/>
              </a:spcBef>
            </a:pPr>
            <a:endParaRPr lang="en-US" altLang="zh-CN" dirty="0"/>
          </a:p>
          <a:p>
            <a:pPr>
              <a:spcBef>
                <a:spcPts val="200"/>
              </a:spcBef>
            </a:pPr>
            <a:endParaRPr lang="zh-CN"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zh-CN" dirty="0"/>
              <a:t>创新研究群体项目申请</a:t>
            </a:r>
            <a:r>
              <a:rPr lang="zh-CN" altLang="zh-CN" dirty="0" smtClean="0"/>
              <a:t>与资助</a:t>
            </a:r>
            <a:r>
              <a:rPr lang="zh-CN" altLang="zh-CN" dirty="0"/>
              <a:t>情况</a:t>
            </a:r>
            <a:endParaRPr lang="zh-CN" altLang="en-US" dirty="0"/>
          </a:p>
        </p:txBody>
      </p:sp>
      <p:sp>
        <p:nvSpPr>
          <p:cNvPr id="4" name="内容占位符 3"/>
          <p:cNvSpPr>
            <a:spLocks noGrp="1"/>
          </p:cNvSpPr>
          <p:nvPr>
            <p:ph idx="1"/>
          </p:nvPr>
        </p:nvSpPr>
        <p:spPr>
          <a:xfrm>
            <a:off x="357158" y="1214422"/>
            <a:ext cx="8424936" cy="5184576"/>
          </a:xfrm>
        </p:spPr>
        <p:txBody>
          <a:bodyPr/>
          <a:lstStyle/>
          <a:p>
            <a:pPr>
              <a:spcBef>
                <a:spcPts val="200"/>
              </a:spcBef>
            </a:pPr>
            <a:r>
              <a:rPr lang="en-US" altLang="zh-CN" dirty="0" smtClean="0"/>
              <a:t>2018</a:t>
            </a:r>
            <a:r>
              <a:rPr lang="zh-CN" altLang="en-US" dirty="0" smtClean="0"/>
              <a:t>年</a:t>
            </a:r>
            <a:r>
              <a:rPr lang="zh-CN" altLang="zh-CN" dirty="0"/>
              <a:t>创新研究群体项目</a:t>
            </a:r>
            <a:r>
              <a:rPr lang="zh-CN" altLang="en-US" dirty="0" smtClean="0"/>
              <a:t>申请</a:t>
            </a:r>
            <a:r>
              <a:rPr lang="en-US" altLang="zh-CN" dirty="0" smtClean="0"/>
              <a:t>262</a:t>
            </a:r>
            <a:r>
              <a:rPr lang="zh-CN" altLang="en-US" dirty="0" smtClean="0"/>
              <a:t>项，比去年增加</a:t>
            </a:r>
            <a:r>
              <a:rPr lang="en-US" altLang="zh-CN" dirty="0" smtClean="0"/>
              <a:t>6</a:t>
            </a:r>
            <a:r>
              <a:rPr lang="zh-CN" altLang="en-US" dirty="0" smtClean="0"/>
              <a:t>项</a:t>
            </a:r>
            <a:r>
              <a:rPr lang="zh-CN" altLang="zh-CN" dirty="0" smtClean="0"/>
              <a:t>。</a:t>
            </a:r>
            <a:r>
              <a:rPr lang="zh-CN" altLang="en-US" dirty="0" smtClean="0"/>
              <a:t>资助</a:t>
            </a:r>
            <a:r>
              <a:rPr lang="en-US" altLang="zh-CN" dirty="0" smtClean="0">
                <a:solidFill>
                  <a:srgbClr val="FF0000"/>
                </a:solidFill>
              </a:rPr>
              <a:t>38</a:t>
            </a:r>
            <a:r>
              <a:rPr lang="zh-CN" altLang="en-US" dirty="0" smtClean="0">
                <a:solidFill>
                  <a:srgbClr val="FF0000"/>
                </a:solidFill>
              </a:rPr>
              <a:t>项</a:t>
            </a:r>
            <a:r>
              <a:rPr lang="zh-CN" altLang="en-US" dirty="0" smtClean="0"/>
              <a:t>，直接费用</a:t>
            </a:r>
            <a:r>
              <a:rPr lang="en-US" altLang="zh-CN" dirty="0" smtClean="0">
                <a:solidFill>
                  <a:srgbClr val="FF0000"/>
                </a:solidFill>
              </a:rPr>
              <a:t>3.90</a:t>
            </a:r>
            <a:r>
              <a:rPr lang="zh-CN" altLang="en-US" dirty="0" smtClean="0">
                <a:solidFill>
                  <a:srgbClr val="FF0000"/>
                </a:solidFill>
              </a:rPr>
              <a:t>亿元</a:t>
            </a:r>
            <a:r>
              <a:rPr lang="zh-CN" altLang="en-US" dirty="0"/>
              <a:t>。</a:t>
            </a:r>
            <a:endParaRPr lang="en-US" altLang="zh-CN" dirty="0"/>
          </a:p>
          <a:p>
            <a:pPr marL="535305" indent="-177800"/>
            <a:r>
              <a:rPr lang="zh-CN" altLang="en-US" dirty="0" smtClean="0">
                <a:solidFill>
                  <a:schemeClr val="tx1"/>
                </a:solidFill>
              </a:rPr>
              <a:t>单位</a:t>
            </a:r>
            <a:r>
              <a:rPr lang="zh-CN" altLang="en-US" dirty="0">
                <a:solidFill>
                  <a:schemeClr val="tx1"/>
                </a:solidFill>
              </a:rPr>
              <a:t>分布情况</a:t>
            </a:r>
            <a:r>
              <a:rPr lang="zh-CN" altLang="en-US" dirty="0" smtClean="0">
                <a:solidFill>
                  <a:schemeClr val="tx1"/>
                </a:solidFill>
              </a:rPr>
              <a:t>：分布在</a:t>
            </a:r>
            <a:r>
              <a:rPr lang="en-US" altLang="en-US" dirty="0" smtClean="0">
                <a:solidFill>
                  <a:schemeClr val="tx1"/>
                </a:solidFill>
              </a:rPr>
              <a:t>30</a:t>
            </a:r>
            <a:r>
              <a:rPr lang="zh-CN" altLang="en-US" dirty="0" smtClean="0">
                <a:solidFill>
                  <a:schemeClr val="tx1"/>
                </a:solidFill>
              </a:rPr>
              <a:t>个单位，其中北京大学、清华大学、中国科学技术大学、华中科技大学各</a:t>
            </a:r>
            <a:r>
              <a:rPr lang="en-US" altLang="en-US" dirty="0" smtClean="0">
                <a:solidFill>
                  <a:schemeClr val="tx1"/>
                </a:solidFill>
              </a:rPr>
              <a:t>3</a:t>
            </a:r>
            <a:r>
              <a:rPr lang="zh-CN" altLang="en-US" dirty="0" smtClean="0">
                <a:solidFill>
                  <a:schemeClr val="tx1"/>
                </a:solidFill>
              </a:rPr>
              <a:t>个，其余单位均</a:t>
            </a:r>
            <a:r>
              <a:rPr lang="en-US" altLang="en-US" dirty="0" smtClean="0">
                <a:solidFill>
                  <a:schemeClr val="tx1"/>
                </a:solidFill>
              </a:rPr>
              <a:t>1</a:t>
            </a:r>
            <a:r>
              <a:rPr lang="zh-CN" altLang="en-US" dirty="0" smtClean="0">
                <a:solidFill>
                  <a:schemeClr val="tx1"/>
                </a:solidFill>
              </a:rPr>
              <a:t>个。</a:t>
            </a:r>
            <a:endParaRPr lang="en-US" altLang="zh-CN" dirty="0" smtClean="0">
              <a:solidFill>
                <a:schemeClr val="tx1"/>
              </a:solidFill>
            </a:endParaRPr>
          </a:p>
          <a:p>
            <a:pPr marL="535305" indent="-177800"/>
            <a:r>
              <a:rPr lang="zh-CN" altLang="en-US" dirty="0">
                <a:solidFill>
                  <a:schemeClr val="tx1"/>
                </a:solidFill>
              </a:rPr>
              <a:t>地区分布情况</a:t>
            </a:r>
            <a:r>
              <a:rPr lang="zh-CN" altLang="en-US" dirty="0" smtClean="0">
                <a:solidFill>
                  <a:schemeClr val="tx1"/>
                </a:solidFill>
              </a:rPr>
              <a:t>：北京</a:t>
            </a:r>
            <a:r>
              <a:rPr lang="en-US" altLang="zh-CN" dirty="0" smtClean="0">
                <a:solidFill>
                  <a:schemeClr val="tx1"/>
                </a:solidFill>
              </a:rPr>
              <a:t>13</a:t>
            </a:r>
            <a:r>
              <a:rPr lang="zh-CN" altLang="en-US" dirty="0" smtClean="0">
                <a:solidFill>
                  <a:schemeClr val="tx1"/>
                </a:solidFill>
              </a:rPr>
              <a:t>个，湖北和上海各</a:t>
            </a:r>
            <a:r>
              <a:rPr lang="en-US" altLang="zh-CN" dirty="0" smtClean="0">
                <a:solidFill>
                  <a:schemeClr val="tx1"/>
                </a:solidFill>
              </a:rPr>
              <a:t>5</a:t>
            </a:r>
            <a:r>
              <a:rPr lang="zh-CN" altLang="en-US" dirty="0" smtClean="0">
                <a:solidFill>
                  <a:schemeClr val="tx1"/>
                </a:solidFill>
              </a:rPr>
              <a:t>个，安徽和山东各</a:t>
            </a:r>
            <a:r>
              <a:rPr lang="en-US" altLang="zh-CN" dirty="0" smtClean="0">
                <a:solidFill>
                  <a:schemeClr val="tx1"/>
                </a:solidFill>
              </a:rPr>
              <a:t>3</a:t>
            </a:r>
            <a:r>
              <a:rPr lang="zh-CN" altLang="en-US" dirty="0" smtClean="0">
                <a:solidFill>
                  <a:schemeClr val="tx1"/>
                </a:solidFill>
              </a:rPr>
              <a:t>个，江苏和辽宁各</a:t>
            </a:r>
            <a:r>
              <a:rPr lang="en-US" altLang="zh-CN" dirty="0" smtClean="0">
                <a:solidFill>
                  <a:schemeClr val="tx1"/>
                </a:solidFill>
              </a:rPr>
              <a:t>2</a:t>
            </a:r>
            <a:r>
              <a:rPr lang="zh-CN" altLang="en-US" dirty="0" smtClean="0">
                <a:solidFill>
                  <a:schemeClr val="tx1"/>
                </a:solidFill>
              </a:rPr>
              <a:t>个，重庆、四川、山西、广东和浙江各</a:t>
            </a:r>
            <a:r>
              <a:rPr lang="en-US" altLang="zh-CN" dirty="0" smtClean="0">
                <a:solidFill>
                  <a:schemeClr val="tx1"/>
                </a:solidFill>
              </a:rPr>
              <a:t>1</a:t>
            </a:r>
            <a:r>
              <a:rPr lang="zh-CN" altLang="en-US" dirty="0" smtClean="0">
                <a:solidFill>
                  <a:schemeClr val="tx1"/>
                </a:solidFill>
              </a:rPr>
              <a:t>个。</a:t>
            </a:r>
            <a:endParaRPr lang="zh-CN" altLang="en-US" dirty="0">
              <a:solidFill>
                <a:schemeClr val="tx1"/>
              </a:solidFill>
            </a:endParaRPr>
          </a:p>
          <a:p>
            <a:pPr marL="535305" indent="-177800"/>
            <a:r>
              <a:rPr lang="zh-CN" altLang="en-US" dirty="0">
                <a:solidFill>
                  <a:schemeClr val="tx1"/>
                </a:solidFill>
              </a:rPr>
              <a:t>学术带头人平均</a:t>
            </a:r>
            <a:r>
              <a:rPr lang="zh-CN" altLang="en-US" dirty="0" smtClean="0">
                <a:solidFill>
                  <a:schemeClr val="tx1"/>
                </a:solidFill>
              </a:rPr>
              <a:t>年龄</a:t>
            </a:r>
            <a:r>
              <a:rPr lang="en-US" altLang="zh-CN" dirty="0" smtClean="0">
                <a:solidFill>
                  <a:schemeClr val="tx1"/>
                </a:solidFill>
              </a:rPr>
              <a:t>51.32</a:t>
            </a:r>
            <a:r>
              <a:rPr lang="zh-CN" altLang="en-US" dirty="0" smtClean="0">
                <a:solidFill>
                  <a:schemeClr val="tx1"/>
                </a:solidFill>
              </a:rPr>
              <a:t>岁，其中最大</a:t>
            </a:r>
            <a:r>
              <a:rPr lang="en-US" altLang="zh-CN" dirty="0" smtClean="0">
                <a:solidFill>
                  <a:schemeClr val="tx1"/>
                </a:solidFill>
              </a:rPr>
              <a:t>55</a:t>
            </a:r>
            <a:r>
              <a:rPr lang="zh-CN" altLang="en-US" dirty="0" smtClean="0">
                <a:solidFill>
                  <a:schemeClr val="tx1"/>
                </a:solidFill>
              </a:rPr>
              <a:t>岁，最小</a:t>
            </a:r>
            <a:r>
              <a:rPr lang="en-US" altLang="zh-CN" dirty="0" smtClean="0">
                <a:solidFill>
                  <a:schemeClr val="tx1"/>
                </a:solidFill>
              </a:rPr>
              <a:t>38</a:t>
            </a:r>
            <a:r>
              <a:rPr lang="zh-CN" altLang="en-US" dirty="0" smtClean="0">
                <a:solidFill>
                  <a:schemeClr val="tx1"/>
                </a:solidFill>
              </a:rPr>
              <a:t>岁。</a:t>
            </a:r>
            <a:endParaRPr lang="en-US" altLang="zh-CN" dirty="0" smtClean="0">
              <a:solidFill>
                <a:schemeClr val="tx1"/>
              </a:solidFill>
            </a:endParaRPr>
          </a:p>
          <a:p>
            <a:pPr marL="535305" indent="-177800"/>
            <a:r>
              <a:rPr lang="zh-CN" altLang="en-US" dirty="0" smtClean="0">
                <a:solidFill>
                  <a:schemeClr val="tx1"/>
                </a:solidFill>
              </a:rPr>
              <a:t>学术带头人中</a:t>
            </a:r>
            <a:r>
              <a:rPr lang="en-US" altLang="zh-CN" dirty="0" smtClean="0">
                <a:solidFill>
                  <a:schemeClr val="tx1"/>
                </a:solidFill>
              </a:rPr>
              <a:t>31</a:t>
            </a:r>
            <a:r>
              <a:rPr lang="zh-CN" altLang="en-US" dirty="0" smtClean="0">
                <a:solidFill>
                  <a:schemeClr val="tx1"/>
                </a:solidFill>
              </a:rPr>
              <a:t>位获得过国家杰出青年科学基金资助。</a:t>
            </a:r>
            <a:endParaRPr lang="en-US" altLang="zh-CN" dirty="0" smtClean="0">
              <a:solidFill>
                <a:schemeClr val="tx1"/>
              </a:solidFill>
            </a:endParaRPr>
          </a:p>
          <a:p>
            <a:pPr>
              <a:spcBef>
                <a:spcPts val="200"/>
              </a:spcBef>
            </a:pPr>
            <a:endParaRPr lang="zh-CN" altLang="en-US" dirty="0" smtClean="0"/>
          </a:p>
          <a:p>
            <a:pPr marL="535305" indent="-177800"/>
            <a:endParaRPr lang="en-US" altLang="zh-CN" dirty="0">
              <a:solidFill>
                <a:schemeClr val="tx1"/>
              </a:solidFill>
            </a:endParaRPr>
          </a:p>
          <a:p>
            <a:pPr marL="535305" indent="-177800"/>
            <a:endParaRPr lang="zh-CN" altLang="en-US" sz="2000" dirty="0" smtClean="0">
              <a:solidFill>
                <a:schemeClr val="tx1">
                  <a:lumMod val="90000"/>
                  <a:lumOff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创新研究群体项目申请与资助情况</a:t>
            </a:r>
            <a:endParaRPr lang="zh-CN" altLang="en-US" dirty="0"/>
          </a:p>
        </p:txBody>
      </p:sp>
      <p:graphicFrame>
        <p:nvGraphicFramePr>
          <p:cNvPr id="5" name="内容占位符 4"/>
          <p:cNvGraphicFramePr>
            <a:graphicFrameLocks noGrp="1"/>
          </p:cNvGraphicFramePr>
          <p:nvPr>
            <p:ph idx="1"/>
          </p:nvPr>
        </p:nvGraphicFramePr>
        <p:xfrm>
          <a:off x="323529" y="2500306"/>
          <a:ext cx="8568951" cy="4292895"/>
        </p:xfrm>
        <a:graphic>
          <a:graphicData uri="http://schemas.openxmlformats.org/drawingml/2006/table">
            <a:tbl>
              <a:tblPr>
                <a:tableStyleId>{5C22544A-7EE6-4342-B048-85BDC9FD1C3A}</a:tableStyleId>
              </a:tblPr>
              <a:tblGrid>
                <a:gridCol w="4032447"/>
                <a:gridCol w="1008112"/>
                <a:gridCol w="2592288"/>
                <a:gridCol w="936104"/>
              </a:tblGrid>
              <a:tr h="368273">
                <a:tc>
                  <a:txBody>
                    <a:bodyPr/>
                    <a:lstStyle/>
                    <a:p>
                      <a:pPr algn="ctr" fontAlgn="ctr"/>
                      <a:r>
                        <a:rPr lang="zh-CN" altLang="en-US" sz="1400" b="1" i="0" u="none" strike="noStrike" dirty="0" smtClean="0">
                          <a:solidFill>
                            <a:schemeClr val="bg1"/>
                          </a:solidFill>
                          <a:effectLst/>
                          <a:latin typeface="Dialog"/>
                        </a:rPr>
                        <a:t>项目名称</a:t>
                      </a:r>
                      <a:endParaRPr lang="zh-CN" altLang="en-US" sz="1400" b="1" i="0" u="none" strike="noStrike" dirty="0">
                        <a:solidFill>
                          <a:schemeClr val="bg1"/>
                        </a:solidFill>
                        <a:effectLst/>
                        <a:latin typeface="Dialog"/>
                      </a:endParaRPr>
                    </a:p>
                  </a:txBody>
                  <a:tcPr marL="1942" marR="1942" marT="1942" marB="0" anchor="ctr">
                    <a:solidFill>
                      <a:schemeClr val="accent1"/>
                    </a:solidFill>
                  </a:tcPr>
                </a:tc>
                <a:tc>
                  <a:txBody>
                    <a:bodyPr/>
                    <a:lstStyle/>
                    <a:p>
                      <a:pPr algn="ctr" fontAlgn="ctr"/>
                      <a:r>
                        <a:rPr lang="zh-CN" altLang="en-US" sz="1400" b="1" i="0" u="none" strike="noStrike" dirty="0" smtClean="0">
                          <a:solidFill>
                            <a:schemeClr val="bg1"/>
                          </a:solidFill>
                          <a:effectLst/>
                          <a:latin typeface="Dialog"/>
                        </a:rPr>
                        <a:t>负责人</a:t>
                      </a:r>
                      <a:endParaRPr lang="zh-CN" altLang="en-US" sz="1400" b="1" i="0" u="none" strike="noStrike" dirty="0">
                        <a:solidFill>
                          <a:schemeClr val="bg1"/>
                        </a:solidFill>
                        <a:effectLst/>
                        <a:latin typeface="Dialog"/>
                      </a:endParaRPr>
                    </a:p>
                  </a:txBody>
                  <a:tcPr marL="1942" marR="1942" marT="1942" marB="0" anchor="ctr">
                    <a:solidFill>
                      <a:schemeClr val="accent1"/>
                    </a:solidFill>
                  </a:tcPr>
                </a:tc>
                <a:tc>
                  <a:txBody>
                    <a:bodyPr/>
                    <a:lstStyle/>
                    <a:p>
                      <a:pPr algn="ctr" fontAlgn="ctr"/>
                      <a:r>
                        <a:rPr lang="zh-CN" altLang="en-US" sz="1400" b="1" i="0" u="none" strike="noStrike" dirty="0" smtClean="0">
                          <a:solidFill>
                            <a:schemeClr val="bg1"/>
                          </a:solidFill>
                          <a:effectLst/>
                          <a:latin typeface="Dialog"/>
                        </a:rPr>
                        <a:t>依托单位</a:t>
                      </a:r>
                      <a:endParaRPr lang="zh-CN" altLang="en-US" sz="1400" b="1" i="0" u="none" strike="noStrike" dirty="0">
                        <a:solidFill>
                          <a:schemeClr val="bg1"/>
                        </a:solidFill>
                        <a:effectLst/>
                        <a:latin typeface="Dialog"/>
                      </a:endParaRPr>
                    </a:p>
                  </a:txBody>
                  <a:tcPr marL="1942" marR="1942" marT="1942" marB="0" anchor="ctr">
                    <a:solidFill>
                      <a:schemeClr val="accent1"/>
                    </a:solidFill>
                  </a:tcPr>
                </a:tc>
                <a:tc>
                  <a:txBody>
                    <a:bodyPr/>
                    <a:lstStyle/>
                    <a:p>
                      <a:pPr algn="ctr" fontAlgn="ctr"/>
                      <a:r>
                        <a:rPr lang="zh-CN" altLang="en-US" sz="1400" b="1" i="0" u="none" strike="noStrike" dirty="0" smtClean="0">
                          <a:solidFill>
                            <a:schemeClr val="bg1"/>
                          </a:solidFill>
                          <a:effectLst/>
                          <a:latin typeface="Dialog"/>
                        </a:rPr>
                        <a:t>科学部</a:t>
                      </a:r>
                      <a:endParaRPr lang="en-US" sz="1400" b="1" i="0" u="none" strike="noStrike" dirty="0">
                        <a:solidFill>
                          <a:schemeClr val="bg1"/>
                        </a:solidFill>
                        <a:effectLst/>
                        <a:latin typeface="Dialog"/>
                      </a:endParaRPr>
                    </a:p>
                  </a:txBody>
                  <a:tcPr marL="1942" marR="1942" marT="1942" marB="0" anchor="ctr">
                    <a:solidFill>
                      <a:schemeClr val="accent1"/>
                    </a:solidFill>
                  </a:tcPr>
                </a:tc>
              </a:tr>
              <a:tr h="368273">
                <a:tc>
                  <a:txBody>
                    <a:bodyPr/>
                    <a:lstStyle/>
                    <a:p>
                      <a:pPr algn="ctr" fontAlgn="ctr"/>
                      <a:r>
                        <a:rPr lang="zh-CN" altLang="en-US" sz="1400" b="1" i="0" u="none" strike="noStrike" dirty="0">
                          <a:solidFill>
                            <a:srgbClr val="333333"/>
                          </a:solidFill>
                          <a:latin typeface="Arial" panose="020B0604020202020204"/>
                        </a:rPr>
                        <a:t>数学物理</a:t>
                      </a:r>
                    </a:p>
                  </a:txBody>
                  <a:tcPr marL="0" marR="0" marT="0" marB="0"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李安民</a:t>
                      </a:r>
                    </a:p>
                  </a:txBody>
                  <a:tcPr marL="0" marR="0" marT="0" marB="0"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四川大学</a:t>
                      </a:r>
                    </a:p>
                  </a:txBody>
                  <a:tcPr marL="0" marR="0" marT="0" marB="0"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数理</a:t>
                      </a:r>
                      <a:endParaRPr lang="en-US" sz="1400" b="1" i="0" u="none" strike="noStrike" dirty="0">
                        <a:solidFill>
                          <a:srgbClr val="000000"/>
                        </a:solidFill>
                        <a:effectLst/>
                        <a:latin typeface="Dialog"/>
                      </a:endParaRPr>
                    </a:p>
                  </a:txBody>
                  <a:tcPr marL="1942" marR="1942" marT="1942" marB="0" anchor="ctr">
                    <a:lnB w="12700" cap="flat" cmpd="sng" algn="ctr">
                      <a:solidFill>
                        <a:schemeClr val="accent1"/>
                      </a:solidFill>
                      <a:prstDash val="sysDash"/>
                      <a:round/>
                      <a:headEnd type="none" w="med" len="med"/>
                      <a:tailEnd type="none" w="med" len="med"/>
                    </a:lnB>
                    <a:solidFill>
                      <a:schemeClr val="bg1"/>
                    </a:solidFill>
                  </a:tcPr>
                </a:tc>
              </a:tr>
              <a:tr h="493271">
                <a:tc>
                  <a:txBody>
                    <a:bodyPr/>
                    <a:lstStyle/>
                    <a:p>
                      <a:pPr algn="ctr" fontAlgn="ctr"/>
                      <a:r>
                        <a:rPr lang="zh-CN" altLang="en-US" sz="1400" b="1" i="0" u="none" strike="noStrike" dirty="0">
                          <a:solidFill>
                            <a:srgbClr val="333333"/>
                          </a:solidFill>
                          <a:latin typeface="Arial" panose="020B0604020202020204"/>
                        </a:rPr>
                        <a:t>基于光子与冷原子的量子信息物理和技术</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潘建伟</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中国科学技术大学</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数理</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宋体" panose="02010600030101010101" pitchFamily="2" charset="-122"/>
                        </a:rPr>
                        <a:t>化学生物传感的分析化学基础研究</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谭蔚泓</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湖南大学</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化学</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细胞钙信号研究</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程和平</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北京大学</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生命</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航空航天用超高温复合材料制备与服役的物理化学过程</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李贺军</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西北工业大学</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工材</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复杂油气井钻井与完井基础研究</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高德利</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中国石油大学（北京）</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工材</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机电液系统基础研究</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谭建荣</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浙江大学</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工材</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新型微电子器件集成的基础研究</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刘明</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中国科学院微电子研究所</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信息</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突触和神经环路调控的分子机制及其在神经精神疾病中的作用</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段树民</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浙江大学</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医学</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精神疾病的神经可塑性机制</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陆林</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北京大学</a:t>
                      </a: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医学</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bl>
          </a:graphicData>
        </a:graphic>
      </p:graphicFrame>
      <p:sp>
        <p:nvSpPr>
          <p:cNvPr id="8" name="内容占位符 3"/>
          <p:cNvSpPr txBox="1"/>
          <p:nvPr/>
        </p:nvSpPr>
        <p:spPr bwMode="auto">
          <a:xfrm>
            <a:off x="395536" y="1142984"/>
            <a:ext cx="842493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just" rtl="0" eaLnBrk="1" fontAlgn="base" hangingPunct="1">
              <a:lnSpc>
                <a:spcPct val="130000"/>
              </a:lnSpc>
              <a:spcBef>
                <a:spcPts val="600"/>
              </a:spcBef>
              <a:spcAft>
                <a:spcPts val="200"/>
              </a:spcAft>
              <a:buClr>
                <a:srgbClr val="2D206F"/>
              </a:buClr>
              <a:buSzPct val="60000"/>
              <a:buFont typeface="Wingdings" panose="05000000000000000000" pitchFamily="2" charset="2"/>
              <a:buChar char="l"/>
              <a:defRPr sz="2200" b="1" kern="1200" baseline="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467995" indent="-228600" algn="just" rtl="0" eaLnBrk="1" fontAlgn="base" hangingPunct="1">
              <a:lnSpc>
                <a:spcPct val="125000"/>
              </a:lnSpc>
              <a:spcBef>
                <a:spcPts val="600"/>
              </a:spcBef>
              <a:spcAft>
                <a:spcPts val="200"/>
              </a:spcAft>
              <a:buClr>
                <a:schemeClr val="accent3"/>
              </a:buClr>
              <a:buSzPct val="60000"/>
              <a:buFont typeface="Wingdings" panose="05000000000000000000" pitchFamily="2" charset="2"/>
              <a:buChar char="l"/>
              <a:defRPr sz="2000" b="1" kern="1200" baseline="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756285" indent="-228600" algn="just" rtl="0" eaLnBrk="1" fontAlgn="base" hangingPunct="1">
              <a:lnSpc>
                <a:spcPct val="125000"/>
              </a:lnSpc>
              <a:spcBef>
                <a:spcPts val="200"/>
              </a:spcBef>
              <a:spcAft>
                <a:spcPts val="200"/>
              </a:spcAft>
              <a:buClr>
                <a:schemeClr val="accent2"/>
              </a:buClr>
              <a:buSzPct val="60000"/>
              <a:buFont typeface="Wingdings" panose="05000000000000000000" pitchFamily="2" charset="2"/>
              <a:buChar char="l"/>
              <a:defRPr sz="1800" b="1" kern="1200" baseline="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043940" indent="-228600" algn="just" rtl="0" eaLnBrk="1" fontAlgn="base" hangingPunct="1">
              <a:lnSpc>
                <a:spcPct val="125000"/>
              </a:lnSpc>
              <a:spcBef>
                <a:spcPts val="200"/>
              </a:spcBef>
              <a:spcAft>
                <a:spcPts val="200"/>
              </a:spcAft>
              <a:buClr>
                <a:srgbClr val="8FAFD2"/>
              </a:buClr>
              <a:buSzPct val="60000"/>
              <a:buFont typeface="Wingdings" panose="05000000000000000000" pitchFamily="2" charset="2"/>
              <a:buChar char="l"/>
              <a:defRPr sz="1800" kern="1200" baseline="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marL="1143000" indent="-228600" algn="l" rtl="0" eaLnBrk="1" fontAlgn="base" hangingPunct="1">
              <a:lnSpc>
                <a:spcPct val="120000"/>
              </a:lnSpc>
              <a:spcBef>
                <a:spcPts val="200"/>
              </a:spcBef>
              <a:spcAft>
                <a:spcPts val="200"/>
              </a:spcAft>
              <a:buClr>
                <a:srgbClr val="477AB1"/>
              </a:buClr>
              <a:buSzPct val="50000"/>
              <a:buFont typeface="Wingdings" panose="05000000000000000000" pitchFamily="2" charset="2"/>
              <a:buChar char="l"/>
              <a:defRPr sz="2000" kern="1200" baseline="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dirty="0" smtClean="0"/>
              <a:t>对20</a:t>
            </a:r>
            <a:r>
              <a:rPr lang="en-US" altLang="zh-CN" dirty="0" smtClean="0"/>
              <a:t>12</a:t>
            </a:r>
            <a:r>
              <a:rPr lang="zh-CN" altLang="zh-CN" dirty="0" smtClean="0"/>
              <a:t>年批准立项、已实施6年的</a:t>
            </a:r>
            <a:r>
              <a:rPr lang="en-US" altLang="zh-CN" dirty="0" smtClean="0">
                <a:solidFill>
                  <a:srgbClr val="FF0000"/>
                </a:solidFill>
              </a:rPr>
              <a:t>30</a:t>
            </a:r>
            <a:r>
              <a:rPr lang="zh-CN" altLang="zh-CN" dirty="0" smtClean="0"/>
              <a:t>个群体项目进行考核评估</a:t>
            </a:r>
            <a:r>
              <a:rPr lang="zh-CN" altLang="en-US" dirty="0" smtClean="0"/>
              <a:t>（其中</a:t>
            </a:r>
            <a:r>
              <a:rPr lang="en-US" altLang="zh-CN" dirty="0" smtClean="0">
                <a:solidFill>
                  <a:srgbClr val="FF0000"/>
                </a:solidFill>
              </a:rPr>
              <a:t>21</a:t>
            </a:r>
            <a:r>
              <a:rPr lang="zh-CN" altLang="en-US" dirty="0" smtClean="0"/>
              <a:t>个申请延续资助）</a:t>
            </a:r>
            <a:r>
              <a:rPr lang="zh-CN" altLang="zh-CN" dirty="0" smtClean="0"/>
              <a:t>。</a:t>
            </a:r>
            <a:r>
              <a:rPr lang="zh-CN" altLang="en-US" dirty="0" smtClean="0"/>
              <a:t>延续资助其中</a:t>
            </a:r>
            <a:r>
              <a:rPr lang="en-US" altLang="zh-CN" dirty="0" smtClean="0">
                <a:solidFill>
                  <a:srgbClr val="FF0000"/>
                </a:solidFill>
              </a:rPr>
              <a:t>10</a:t>
            </a:r>
            <a:r>
              <a:rPr lang="zh-CN" altLang="en-US" dirty="0" smtClean="0">
                <a:solidFill>
                  <a:srgbClr val="FF0000"/>
                </a:solidFill>
              </a:rPr>
              <a:t>个</a:t>
            </a:r>
            <a:r>
              <a:rPr lang="zh-CN" altLang="en-US" dirty="0" smtClean="0"/>
              <a:t>创新研究群体项目，资助直接费用</a:t>
            </a:r>
            <a:r>
              <a:rPr lang="en-US" altLang="zh-CN" dirty="0" smtClean="0">
                <a:solidFill>
                  <a:srgbClr val="FF0000"/>
                </a:solidFill>
              </a:rPr>
              <a:t>5092.5</a:t>
            </a:r>
            <a:r>
              <a:rPr lang="zh-CN" altLang="en-US" dirty="0" smtClean="0">
                <a:solidFill>
                  <a:srgbClr val="FF0000"/>
                </a:solidFill>
              </a:rPr>
              <a:t>万元</a:t>
            </a:r>
            <a:r>
              <a:rPr lang="zh-CN" altLang="en-US" dirty="0" smtClean="0"/>
              <a:t>。</a:t>
            </a:r>
          </a:p>
          <a:p>
            <a:pPr marL="535305" indent="-177800"/>
            <a:endParaRPr lang="zh-CN" altLang="en-US" sz="2000" dirty="0" smtClean="0">
              <a:solidFill>
                <a:schemeClr val="tx1">
                  <a:lumMod val="90000"/>
                  <a:lumOff val="1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16578" y="1196405"/>
            <a:ext cx="8424862" cy="3168699"/>
          </a:xfrm>
        </p:spPr>
        <p:txBody>
          <a:bodyPr/>
          <a:lstStyle/>
          <a:p>
            <a:pPr algn="just">
              <a:spcBef>
                <a:spcPts val="600"/>
              </a:spcBef>
              <a:spcAft>
                <a:spcPts val="200"/>
              </a:spcAft>
              <a:buClr>
                <a:srgbClr val="2D206F"/>
              </a:buClr>
              <a:buSzPct val="60000"/>
              <a:buFont typeface="Wingdings" panose="05000000000000000000" pitchFamily="2" charset="2"/>
              <a:buChar char="l"/>
            </a:pPr>
            <a:r>
              <a:rPr lang="zh-CN" altLang="en-US" sz="2200" b="1" dirty="0">
                <a:solidFill>
                  <a:srgbClr val="2D206F"/>
                </a:solidFill>
                <a:latin typeface="微软雅黑" panose="020B0503020204020204" pitchFamily="34" charset="-122"/>
                <a:ea typeface="微软雅黑" panose="020B0503020204020204" pitchFamily="34" charset="-122"/>
              </a:rPr>
              <a:t>两年期资助项目</a:t>
            </a:r>
          </a:p>
          <a:p>
            <a:pPr marL="535305" lvl="1" indent="-177800" algn="just">
              <a:spcAft>
                <a:spcPts val="200"/>
              </a:spcAft>
              <a:buClr>
                <a:srgbClr val="2D206F"/>
              </a:buClr>
              <a:buSzPct val="60000"/>
              <a:buFont typeface="Wingdings" panose="05000000000000000000" pitchFamily="2" charset="2"/>
              <a:buChar char="l"/>
            </a:pP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两年期资助项目</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申请</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263 </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a:t>
            </a:r>
            <a:endParaRPr lang="en-US" altLang="zh-CN" b="1" dirty="0">
              <a:solidFill>
                <a:schemeClr val="tx1">
                  <a:lumMod val="90000"/>
                  <a:lumOff val="10000"/>
                </a:schemeClr>
              </a:solidFill>
              <a:latin typeface="微软雅黑" panose="020B0503020204020204" pitchFamily="34" charset="-122"/>
              <a:ea typeface="微软雅黑" panose="020B0503020204020204" pitchFamily="34" charset="-122"/>
            </a:endParaRPr>
          </a:p>
          <a:p>
            <a:pPr marL="535305" lvl="1" indent="-177800" algn="just">
              <a:spcAft>
                <a:spcPts val="200"/>
              </a:spcAft>
              <a:buClr>
                <a:srgbClr val="2D206F"/>
              </a:buClr>
              <a:buSzPct val="60000"/>
              <a:buFont typeface="Wingdings" panose="05000000000000000000" pitchFamily="2" charset="2"/>
              <a:buChar char="l"/>
            </a:pP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资助</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80</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项，直接费用</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1440</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万元</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a:t>
            </a:r>
            <a:endParaRPr lang="en-US" altLang="zh-CN" b="1" dirty="0">
              <a:solidFill>
                <a:schemeClr val="tx1">
                  <a:lumMod val="90000"/>
                  <a:lumOff val="10000"/>
                </a:schemeClr>
              </a:solidFill>
              <a:latin typeface="微软雅黑" panose="020B0503020204020204" pitchFamily="34" charset="-122"/>
              <a:ea typeface="微软雅黑" panose="020B0503020204020204" pitchFamily="34" charset="-122"/>
            </a:endParaRPr>
          </a:p>
          <a:p>
            <a:pPr algn="just">
              <a:spcBef>
                <a:spcPts val="600"/>
              </a:spcBef>
              <a:spcAft>
                <a:spcPts val="200"/>
              </a:spcAft>
              <a:buClr>
                <a:srgbClr val="2D206F"/>
              </a:buClr>
              <a:buSzPct val="60000"/>
              <a:buFont typeface="Wingdings" panose="05000000000000000000" pitchFamily="2" charset="2"/>
              <a:buChar char="l"/>
            </a:pPr>
            <a:r>
              <a:rPr lang="zh-CN" altLang="en-US" sz="2200" b="1" dirty="0">
                <a:solidFill>
                  <a:srgbClr val="2D206F"/>
                </a:solidFill>
                <a:latin typeface="微软雅黑" panose="020B0503020204020204" pitchFamily="34" charset="-122"/>
                <a:ea typeface="微软雅黑" panose="020B0503020204020204" pitchFamily="34" charset="-122"/>
              </a:rPr>
              <a:t>四年期延续资助项目</a:t>
            </a:r>
          </a:p>
          <a:p>
            <a:pPr marL="535305" lvl="1" indent="-177800" algn="just">
              <a:spcAft>
                <a:spcPts val="200"/>
              </a:spcAft>
              <a:buClr>
                <a:srgbClr val="2D206F"/>
              </a:buClr>
              <a:buSzPct val="60000"/>
              <a:buFont typeface="Wingdings" panose="05000000000000000000" pitchFamily="2" charset="2"/>
              <a:buChar char="l"/>
            </a:pP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四年期资助项目</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申请</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73</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a:t>
            </a:r>
            <a:endParaRPr lang="en-US" altLang="zh-CN" b="1" dirty="0">
              <a:solidFill>
                <a:schemeClr val="tx1">
                  <a:lumMod val="90000"/>
                  <a:lumOff val="10000"/>
                </a:schemeClr>
              </a:solidFill>
              <a:latin typeface="微软雅黑" panose="020B0503020204020204" pitchFamily="34" charset="-122"/>
              <a:ea typeface="微软雅黑" panose="020B0503020204020204" pitchFamily="34" charset="-122"/>
            </a:endParaRPr>
          </a:p>
          <a:p>
            <a:pPr marL="535305" lvl="1" indent="-177800" algn="just">
              <a:spcAft>
                <a:spcPts val="200"/>
              </a:spcAft>
              <a:buClr>
                <a:srgbClr val="2D206F"/>
              </a:buClr>
              <a:buSzPct val="60000"/>
              <a:buFont typeface="Wingdings" panose="05000000000000000000" pitchFamily="2" charset="2"/>
              <a:buChar char="l"/>
            </a:pP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资助</a:t>
            </a:r>
            <a:r>
              <a:rPr lang="en-US" altLang="zh-CN" b="1" dirty="0">
                <a:solidFill>
                  <a:schemeClr val="tx1">
                    <a:lumMod val="90000"/>
                    <a:lumOff val="10000"/>
                  </a:schemeClr>
                </a:solidFill>
                <a:latin typeface="微软雅黑" panose="020B0503020204020204" pitchFamily="34" charset="-122"/>
                <a:ea typeface="微软雅黑" panose="020B0503020204020204" pitchFamily="34" charset="-122"/>
              </a:rPr>
              <a:t>22</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项，直接</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费用</a:t>
            </a:r>
            <a:r>
              <a:rPr lang="en-US" altLang="zh-CN" b="1" dirty="0">
                <a:solidFill>
                  <a:schemeClr val="tx1">
                    <a:lumMod val="90000"/>
                    <a:lumOff val="10000"/>
                  </a:schemeClr>
                </a:solidFill>
                <a:latin typeface="微软雅黑" panose="020B0503020204020204" pitchFamily="34" charset="-122"/>
                <a:ea typeface="微软雅黑" panose="020B0503020204020204" pitchFamily="34" charset="-122"/>
              </a:rPr>
              <a:t>3960</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万元。</a:t>
            </a:r>
          </a:p>
          <a:p>
            <a:pPr lvl="1">
              <a:spcBef>
                <a:spcPts val="200"/>
              </a:spcBef>
            </a:pPr>
            <a:endParaRPr lang="zh-CN" altLang="en-US" dirty="0"/>
          </a:p>
          <a:p>
            <a:pPr lvl="1">
              <a:spcBef>
                <a:spcPts val="200"/>
              </a:spcBef>
            </a:pPr>
            <a:endParaRPr lang="zh-CN" altLang="en-US" dirty="0"/>
          </a:p>
        </p:txBody>
      </p:sp>
      <p:graphicFrame>
        <p:nvGraphicFramePr>
          <p:cNvPr id="4" name="表格 3"/>
          <p:cNvGraphicFramePr>
            <a:graphicFrameLocks noGrp="1"/>
          </p:cNvGraphicFramePr>
          <p:nvPr/>
        </p:nvGraphicFramePr>
        <p:xfrm>
          <a:off x="481008" y="548680"/>
          <a:ext cx="8136904" cy="576064"/>
        </p:xfrm>
        <a:graphic>
          <a:graphicData uri="http://schemas.openxmlformats.org/drawingml/2006/table">
            <a:tbl>
              <a:tblPr firstRow="1" bandRow="1">
                <a:tableStyleId>{5C22544A-7EE6-4342-B048-85BDC9FD1C3A}</a:tableStyleId>
              </a:tblPr>
              <a:tblGrid>
                <a:gridCol w="8136904"/>
              </a:tblGrid>
              <a:tr h="576064">
                <a:tc>
                  <a:txBody>
                    <a:bodyPr/>
                    <a:lstStyle/>
                    <a:p>
                      <a:r>
                        <a:rPr lang="zh-CN" altLang="zh-CN" sz="2400" dirty="0" smtClean="0">
                          <a:solidFill>
                            <a:schemeClr val="accent1"/>
                          </a:solidFill>
                        </a:rPr>
                        <a:t>海外及港澳学者合作研究基金项目申请与资助情况</a:t>
                      </a:r>
                      <a:endParaRPr lang="zh-CN" altLang="en-US" sz="2400" dirty="0">
                        <a:solidFill>
                          <a:schemeClr val="accent1"/>
                        </a:solidFill>
                      </a:endParaRPr>
                    </a:p>
                  </a:txBody>
                  <a:tcPr anchor="ctr">
                    <a:lnB w="12700" cap="flat" cmpd="sng" algn="ctr">
                      <a:solidFill>
                        <a:schemeClr val="accent1"/>
                      </a:solidFill>
                      <a:prstDash val="solid"/>
                      <a:round/>
                      <a:headEnd type="none" w="med" len="med"/>
                      <a:tailEnd type="none" w="med" len="med"/>
                    </a:lnB>
                    <a:solidFill>
                      <a:schemeClr val="bg1"/>
                    </a:solidFill>
                  </a:tcPr>
                </a:tc>
              </a:tr>
            </a:tbl>
          </a:graphicData>
        </a:graphic>
      </p:graphicFrame>
      <p:sp>
        <p:nvSpPr>
          <p:cNvPr id="5" name="内容占位符 2"/>
          <p:cNvSpPr txBox="1"/>
          <p:nvPr/>
        </p:nvSpPr>
        <p:spPr bwMode="auto">
          <a:xfrm>
            <a:off x="503115" y="5444877"/>
            <a:ext cx="8424862" cy="7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rtl="0" eaLnBrk="1" fontAlgn="base" hangingPunct="1">
              <a:lnSpc>
                <a:spcPct val="130000"/>
              </a:lnSpc>
              <a:spcBef>
                <a:spcPts val="2000"/>
              </a:spcBef>
              <a:spcAft>
                <a:spcPct val="0"/>
              </a:spcAft>
              <a:buClr>
                <a:srgbClr val="477AB1"/>
              </a:buClr>
              <a:buSzPct val="75000"/>
              <a:buFont typeface="Wingdings" panose="05000000000000000000" pitchFamily="2" charset="2"/>
              <a:buChar char="n"/>
              <a:defRPr sz="24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1pPr>
            <a:lvl2pPr marL="4572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2pPr>
            <a:lvl3pPr marL="6858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3pPr>
            <a:lvl4pPr marL="9144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4pPr>
            <a:lvl5pPr marL="11430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00"/>
              </a:spcBef>
              <a:spcAft>
                <a:spcPts val="200"/>
              </a:spcAft>
              <a:buClr>
                <a:srgbClr val="2D206F"/>
              </a:buClr>
              <a:buSzPct val="60000"/>
              <a:buFont typeface="Wingdings" panose="05000000000000000000" pitchFamily="2" charset="2"/>
              <a:buChar char="l"/>
            </a:pPr>
            <a:r>
              <a:rPr lang="zh-CN" altLang="en-US" sz="2200" b="1" dirty="0" smtClean="0">
                <a:solidFill>
                  <a:srgbClr val="2D206F"/>
                </a:solidFill>
                <a:latin typeface="微软雅黑" panose="020B0503020204020204" pitchFamily="34" charset="-122"/>
                <a:ea typeface="微软雅黑" panose="020B0503020204020204" pitchFamily="34" charset="-122"/>
              </a:rPr>
              <a:t>资助</a:t>
            </a:r>
            <a:r>
              <a:rPr lang="en-US" altLang="zh-CN" sz="2200" b="1" dirty="0" smtClean="0">
                <a:solidFill>
                  <a:srgbClr val="2D206F"/>
                </a:solidFill>
                <a:latin typeface="微软雅黑" panose="020B0503020204020204" pitchFamily="34" charset="-122"/>
                <a:ea typeface="微软雅黑" panose="020B0503020204020204" pitchFamily="34" charset="-122"/>
              </a:rPr>
              <a:t>140</a:t>
            </a:r>
            <a:r>
              <a:rPr lang="zh-CN" altLang="en-US" sz="2200" b="1" dirty="0" smtClean="0">
                <a:solidFill>
                  <a:srgbClr val="2D206F"/>
                </a:solidFill>
                <a:latin typeface="微软雅黑" panose="020B0503020204020204" pitchFamily="34" charset="-122"/>
                <a:ea typeface="微软雅黑" panose="020B0503020204020204" pitchFamily="34" charset="-122"/>
              </a:rPr>
              <a:t>项，资助</a:t>
            </a:r>
            <a:r>
              <a:rPr lang="zh-CN" altLang="en-US" sz="2200" b="1" dirty="0">
                <a:solidFill>
                  <a:srgbClr val="2D206F"/>
                </a:solidFill>
                <a:latin typeface="微软雅黑" panose="020B0503020204020204" pitchFamily="34" charset="-122"/>
                <a:ea typeface="微软雅黑" panose="020B0503020204020204" pitchFamily="34" charset="-122"/>
              </a:rPr>
              <a:t>直接</a:t>
            </a:r>
            <a:r>
              <a:rPr lang="zh-CN" altLang="en-US" sz="2200" b="1" dirty="0" smtClean="0">
                <a:solidFill>
                  <a:srgbClr val="2D206F"/>
                </a:solidFill>
                <a:latin typeface="微软雅黑" panose="020B0503020204020204" pitchFamily="34" charset="-122"/>
                <a:ea typeface="微软雅黑" panose="020B0503020204020204" pitchFamily="34" charset="-122"/>
              </a:rPr>
              <a:t>费用</a:t>
            </a:r>
            <a:r>
              <a:rPr lang="en-US" altLang="zh-CN" sz="2200" b="1" dirty="0" smtClean="0">
                <a:solidFill>
                  <a:srgbClr val="2D206F"/>
                </a:solidFill>
                <a:latin typeface="微软雅黑" panose="020B0503020204020204" pitchFamily="34" charset="-122"/>
                <a:ea typeface="微软雅黑" panose="020B0503020204020204" pitchFamily="34" charset="-122"/>
              </a:rPr>
              <a:t>4500</a:t>
            </a:r>
            <a:r>
              <a:rPr lang="zh-CN" altLang="en-US" sz="2200" b="1" dirty="0" smtClean="0">
                <a:solidFill>
                  <a:srgbClr val="2D206F"/>
                </a:solidFill>
                <a:latin typeface="微软雅黑" panose="020B0503020204020204" pitchFamily="34" charset="-122"/>
                <a:ea typeface="微软雅黑" panose="020B0503020204020204" pitchFamily="34" charset="-122"/>
              </a:rPr>
              <a:t>万元</a:t>
            </a:r>
            <a:r>
              <a:rPr lang="zh-CN" altLang="en-US" sz="2200" b="1" dirty="0">
                <a:solidFill>
                  <a:srgbClr val="2D206F"/>
                </a:solidFill>
                <a:latin typeface="微软雅黑" panose="020B0503020204020204" pitchFamily="34" charset="-122"/>
                <a:ea typeface="微软雅黑" panose="020B0503020204020204" pitchFamily="34" charset="-122"/>
              </a:rPr>
              <a:t>。</a:t>
            </a:r>
          </a:p>
        </p:txBody>
      </p:sp>
      <p:graphicFrame>
        <p:nvGraphicFramePr>
          <p:cNvPr id="6" name="表格 5"/>
          <p:cNvGraphicFramePr>
            <a:graphicFrameLocks noGrp="1"/>
          </p:cNvGraphicFramePr>
          <p:nvPr/>
        </p:nvGraphicFramePr>
        <p:xfrm>
          <a:off x="467544" y="4725144"/>
          <a:ext cx="8150367" cy="576064"/>
        </p:xfrm>
        <a:graphic>
          <a:graphicData uri="http://schemas.openxmlformats.org/drawingml/2006/table">
            <a:tbl>
              <a:tblPr firstRow="1" bandRow="1">
                <a:tableStyleId>{5C22544A-7EE6-4342-B048-85BDC9FD1C3A}</a:tableStyleId>
              </a:tblPr>
              <a:tblGrid>
                <a:gridCol w="8150367"/>
              </a:tblGrid>
              <a:tr h="576064">
                <a:tc>
                  <a:txBody>
                    <a:bodyPr/>
                    <a:lstStyle/>
                    <a:p>
                      <a:r>
                        <a:rPr lang="zh-CN" altLang="en-US" sz="2400" dirty="0" smtClean="0">
                          <a:solidFill>
                            <a:schemeClr val="accent1"/>
                          </a:solidFill>
                        </a:rPr>
                        <a:t>外国青年学者研究基金项目资助情况</a:t>
                      </a:r>
                      <a:endParaRPr lang="zh-CN" altLang="en-US" sz="2400" dirty="0">
                        <a:solidFill>
                          <a:schemeClr val="accent1"/>
                        </a:solidFill>
                      </a:endParaRPr>
                    </a:p>
                  </a:txBody>
                  <a:tcPr anchor="ctr">
                    <a:lnB w="12700" cap="flat" cmpd="sng" algn="ctr">
                      <a:solidFill>
                        <a:schemeClr val="accent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联合基金</a:t>
            </a:r>
            <a:r>
              <a:rPr lang="zh-CN" altLang="zh-CN" dirty="0" smtClean="0"/>
              <a:t>项目资助情况</a:t>
            </a:r>
            <a:endParaRPr lang="zh-CN" altLang="en-US" dirty="0"/>
          </a:p>
        </p:txBody>
      </p:sp>
      <p:sp>
        <p:nvSpPr>
          <p:cNvPr id="9" name="内容占位符 2"/>
          <p:cNvSpPr>
            <a:spLocks noGrp="1"/>
          </p:cNvSpPr>
          <p:nvPr>
            <p:ph idx="1"/>
          </p:nvPr>
        </p:nvSpPr>
        <p:spPr>
          <a:xfrm>
            <a:off x="395536" y="1214422"/>
            <a:ext cx="8424936" cy="1080120"/>
          </a:xfrm>
        </p:spPr>
        <p:txBody>
          <a:bodyPr/>
          <a:lstStyle/>
          <a:p>
            <a:pPr>
              <a:spcAft>
                <a:spcPts val="600"/>
              </a:spcAft>
            </a:pPr>
            <a:r>
              <a:rPr lang="en-US" altLang="zh-CN" dirty="0" smtClean="0"/>
              <a:t>2018</a:t>
            </a:r>
            <a:r>
              <a:rPr lang="zh-CN" altLang="en-US" dirty="0" smtClean="0"/>
              <a:t>年共有</a:t>
            </a:r>
            <a:r>
              <a:rPr lang="en-US" altLang="zh-CN" dirty="0" smtClean="0"/>
              <a:t>27</a:t>
            </a:r>
            <a:r>
              <a:rPr lang="zh-CN" altLang="en-US" dirty="0" smtClean="0"/>
              <a:t>个联合基金实施。截至</a:t>
            </a:r>
            <a:r>
              <a:rPr lang="en-US" altLang="zh-CN" dirty="0" smtClean="0"/>
              <a:t>12</a:t>
            </a:r>
            <a:r>
              <a:rPr lang="zh-CN" altLang="en-US" dirty="0" smtClean="0"/>
              <a:t>月</a:t>
            </a:r>
            <a:r>
              <a:rPr lang="en-US" altLang="zh-CN" dirty="0" smtClean="0"/>
              <a:t>6</a:t>
            </a:r>
            <a:r>
              <a:rPr lang="zh-CN" altLang="en-US" dirty="0" smtClean="0"/>
              <a:t>日，资助项目</a:t>
            </a:r>
            <a:r>
              <a:rPr lang="en-US" altLang="zh-CN" dirty="0" smtClean="0">
                <a:solidFill>
                  <a:srgbClr val="FF0000"/>
                </a:solidFill>
              </a:rPr>
              <a:t>811</a:t>
            </a:r>
            <a:r>
              <a:rPr lang="zh-CN" altLang="en-US" dirty="0" smtClean="0"/>
              <a:t>项，直接费用</a:t>
            </a:r>
            <a:r>
              <a:rPr lang="en-US" dirty="0" smtClean="0">
                <a:solidFill>
                  <a:srgbClr val="FF0000"/>
                </a:solidFill>
              </a:rPr>
              <a:t>13.81</a:t>
            </a:r>
            <a:r>
              <a:rPr lang="zh-CN" altLang="en-US" dirty="0" smtClean="0"/>
              <a:t>亿元</a:t>
            </a:r>
            <a:r>
              <a:rPr lang="zh-CN" altLang="zh-CN" dirty="0" smtClean="0"/>
              <a:t>。</a:t>
            </a:r>
            <a:endParaRPr lang="zh-CN" altLang="zh-CN" dirty="0"/>
          </a:p>
          <a:p>
            <a:pPr>
              <a:spcAft>
                <a:spcPts val="600"/>
              </a:spcAft>
              <a:buNone/>
            </a:pPr>
            <a:endParaRPr lang="zh-CN" altLang="zh-CN" sz="2000" dirty="0" smtClean="0"/>
          </a:p>
          <a:p>
            <a:endParaRPr lang="zh-CN" altLang="en-US" dirty="0"/>
          </a:p>
        </p:txBody>
      </p:sp>
      <p:sp>
        <p:nvSpPr>
          <p:cNvPr id="10" name="矩形 9"/>
          <p:cNvSpPr/>
          <p:nvPr/>
        </p:nvSpPr>
        <p:spPr>
          <a:xfrm>
            <a:off x="3028906" y="2060848"/>
            <a:ext cx="3185488" cy="369332"/>
          </a:xfrm>
          <a:prstGeom prst="rect">
            <a:avLst/>
          </a:prstGeom>
        </p:spPr>
        <p:txBody>
          <a:bodyPr wrap="none">
            <a:spAutoFit/>
          </a:bodyPr>
          <a:lstStyle/>
          <a:p>
            <a:pPr algn="ctr"/>
            <a:r>
              <a:rPr lang="zh-CN" altLang="en-US" b="1" dirty="0" smtClean="0"/>
              <a:t>联合基金项目申请与</a:t>
            </a:r>
            <a:r>
              <a:rPr lang="zh-CN" altLang="zh-CN" b="1" dirty="0" smtClean="0"/>
              <a:t>资助</a:t>
            </a:r>
            <a:r>
              <a:rPr lang="zh-CN" altLang="zh-CN" b="1" dirty="0"/>
              <a:t>情况</a:t>
            </a:r>
            <a:endParaRPr lang="zh-CN" altLang="en-US" dirty="0"/>
          </a:p>
        </p:txBody>
      </p:sp>
      <p:graphicFrame>
        <p:nvGraphicFramePr>
          <p:cNvPr id="11" name="表格 10"/>
          <p:cNvGraphicFramePr>
            <a:graphicFrameLocks noGrp="1"/>
          </p:cNvGraphicFramePr>
          <p:nvPr/>
        </p:nvGraphicFramePr>
        <p:xfrm>
          <a:off x="683568" y="2409840"/>
          <a:ext cx="7888389" cy="4007312"/>
        </p:xfrm>
        <a:graphic>
          <a:graphicData uri="http://schemas.openxmlformats.org/drawingml/2006/table">
            <a:tbl>
              <a:tblPr/>
              <a:tblGrid>
                <a:gridCol w="617352"/>
                <a:gridCol w="3033283"/>
                <a:gridCol w="1493966"/>
                <a:gridCol w="1303299"/>
                <a:gridCol w="1440489"/>
              </a:tblGrid>
              <a:tr h="288032">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序号　</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项目类别</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接收申请项数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批准资助项数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alt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直接费用</a:t>
                      </a:r>
                      <a:r>
                        <a:rPr lang="zh-CN" altLang="en-US"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（万元）</a:t>
                      </a:r>
                      <a:endParaRPr lang="zh-CN" alt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NSAF</a:t>
                      </a:r>
                      <a:r>
                        <a:rPr lang="zh-CN" sz="1400" b="1" kern="0" dirty="0">
                          <a:latin typeface="微软雅黑" panose="020B0503020204020204" pitchFamily="34" charset="-122"/>
                          <a:ea typeface="微软雅黑" panose="020B0503020204020204" pitchFamily="34" charset="-122"/>
                          <a:cs typeface="Arial" panose="020B0604020202020204"/>
                        </a:rPr>
                        <a:t>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103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46</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微软雅黑" panose="020B0503020204020204" pitchFamily="34" charset="-122"/>
                          <a:ea typeface="微软雅黑" panose="020B0503020204020204" pitchFamily="34" charset="-122"/>
                          <a:cs typeface="Arial" panose="020B0604020202020204"/>
                        </a:rPr>
                        <a:t>钢铁联合研究基金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95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2520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微软雅黑" panose="020B0503020204020204" pitchFamily="34" charset="-122"/>
                          <a:ea typeface="微软雅黑" panose="020B0503020204020204" pitchFamily="34" charset="-122"/>
                          <a:cs typeface="Arial" panose="020B0604020202020204"/>
                        </a:rPr>
                        <a:t>天文联合基金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203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5040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广东联合基金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153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8100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云南联合基金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193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4914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大科学装置联合基金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477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113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10080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新疆联合基金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269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52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6720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河南联合基金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1448</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117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8400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石油化工联合基金（</a:t>
                      </a:r>
                      <a:r>
                        <a:rPr lang="en-US" sz="1400" b="1" kern="0">
                          <a:latin typeface="微软雅黑" panose="020B0503020204020204" pitchFamily="34" charset="-122"/>
                          <a:ea typeface="微软雅黑" panose="020B0503020204020204" pitchFamily="34" charset="-122"/>
                          <a:cs typeface="Arial" panose="020B0604020202020204"/>
                        </a:rPr>
                        <a:t>A</a:t>
                      </a:r>
                      <a:r>
                        <a:rPr lang="zh-CN" sz="1400" b="1" kern="0">
                          <a:latin typeface="微软雅黑" panose="020B0503020204020204" pitchFamily="34" charset="-122"/>
                          <a:ea typeface="微软雅黑" panose="020B0503020204020204" pitchFamily="34" charset="-122"/>
                          <a:cs typeface="Arial" panose="020B0604020202020204"/>
                        </a:rPr>
                        <a:t>类）</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554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促进海峡两岸科技合作联合基金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95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18</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4090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山东联合基金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127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8400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贵州喀斯特科学中心项目</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6</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7560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联合基金项目资助情况</a:t>
            </a:r>
            <a:r>
              <a:rPr lang="zh-CN" altLang="en-US" dirty="0"/>
              <a:t>（续）</a:t>
            </a:r>
          </a:p>
        </p:txBody>
      </p:sp>
      <p:graphicFrame>
        <p:nvGraphicFramePr>
          <p:cNvPr id="4" name="表格 3"/>
          <p:cNvGraphicFramePr>
            <a:graphicFrameLocks noGrp="1"/>
          </p:cNvGraphicFramePr>
          <p:nvPr/>
        </p:nvGraphicFramePr>
        <p:xfrm>
          <a:off x="644051" y="1340768"/>
          <a:ext cx="7888389" cy="4890265"/>
        </p:xfrm>
        <a:graphic>
          <a:graphicData uri="http://schemas.openxmlformats.org/drawingml/2006/table">
            <a:tbl>
              <a:tblPr/>
              <a:tblGrid>
                <a:gridCol w="617352"/>
                <a:gridCol w="3033283"/>
                <a:gridCol w="1493966"/>
                <a:gridCol w="1303299"/>
                <a:gridCol w="1440489"/>
              </a:tblGrid>
              <a:tr h="551105">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序号　</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项目类别</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接收</a:t>
                      </a:r>
                      <a:endParaRPr lang="zh-CN" sz="1400" b="1" kern="100" smtClean="0">
                        <a:solidFill>
                          <a:schemeClr val="bg2"/>
                        </a:solidFill>
                        <a:latin typeface="微软雅黑" panose="020B0503020204020204" pitchFamily="34" charset="-122"/>
                        <a:ea typeface="微软雅黑" panose="020B0503020204020204" pitchFamily="34" charset="-122"/>
                        <a:cs typeface="Calibri" panose="020F0502020204030204"/>
                      </a:endParaRPr>
                    </a:p>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申请项数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批准</a:t>
                      </a:r>
                      <a:endParaRPr lang="zh-CN" sz="1400" b="1" kern="100" smtClean="0">
                        <a:solidFill>
                          <a:schemeClr val="bg2"/>
                        </a:solidFill>
                        <a:latin typeface="微软雅黑" panose="020B0503020204020204" pitchFamily="34" charset="-122"/>
                        <a:ea typeface="微软雅黑" panose="020B0503020204020204" pitchFamily="34" charset="-122"/>
                        <a:cs typeface="Calibri" panose="020F0502020204030204"/>
                      </a:endParaRPr>
                    </a:p>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资助项数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alt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直接费用</a:t>
                      </a:r>
                      <a:endParaRPr lang="en-US" alt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a:p>
                      <a:pPr algn="ctr">
                        <a:spcAft>
                          <a:spcPts val="0"/>
                        </a:spcAft>
                      </a:pPr>
                      <a:r>
                        <a:rPr lang="zh-CN" altLang="en-US"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（万元）</a:t>
                      </a:r>
                      <a:endParaRPr lang="zh-CN" alt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13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NSFC-</a:t>
                      </a:r>
                      <a:r>
                        <a:rPr lang="zh-CN" sz="1400" b="1" kern="0" dirty="0">
                          <a:latin typeface="微软雅黑" panose="020B0503020204020204" pitchFamily="34" charset="-122"/>
                          <a:ea typeface="微软雅黑" panose="020B0503020204020204" pitchFamily="34" charset="-122"/>
                          <a:cs typeface="Arial" panose="020B0604020202020204"/>
                        </a:rPr>
                        <a:t>通用技术基础研究联合基金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137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6720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微软雅黑" panose="020B0503020204020204" pitchFamily="34" charset="-122"/>
                          <a:ea typeface="微软雅黑" panose="020B0503020204020204" pitchFamily="34" charset="-122"/>
                          <a:cs typeface="Arial" panose="020B0604020202020204"/>
                        </a:rPr>
                        <a:t>航天先进制造技术研究联合基金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NSFC-</a:t>
                      </a:r>
                      <a:r>
                        <a:rPr lang="zh-CN" sz="1400" b="1" kern="0" dirty="0">
                          <a:latin typeface="微软雅黑" panose="020B0503020204020204" pitchFamily="34" charset="-122"/>
                          <a:ea typeface="微软雅黑" panose="020B0503020204020204" pitchFamily="34" charset="-122"/>
                          <a:cs typeface="Arial" panose="020B0604020202020204"/>
                        </a:rPr>
                        <a:t>辽宁联合基金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4250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16</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浙江两化融合联合基金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81</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17</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中国汽车产业创新发展联合基金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2940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18</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NSFC-</a:t>
                      </a:r>
                      <a:r>
                        <a:rPr lang="zh-CN" sz="1400" b="1" kern="0" dirty="0">
                          <a:latin typeface="微软雅黑" panose="020B0503020204020204" pitchFamily="34" charset="-122"/>
                          <a:ea typeface="微软雅黑" panose="020B0503020204020204" pitchFamily="34" charset="-122"/>
                          <a:cs typeface="Arial" panose="020B0604020202020204"/>
                        </a:rPr>
                        <a:t>山西煤基低碳联合基金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277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38</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4120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广东大数据科学中心项目</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10620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民航联合研究基金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203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1680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21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深圳机器人基础研究中心项目</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97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7353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22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雅砻江联合基金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23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智能电网联合基金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6720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24</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空间科学卫星联合基金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1800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25</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地震科学联合基金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71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26</a:t>
                      </a:r>
                      <a:endParaRPr lang="zh-CN" altLang="en-US"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核技术创新联合基金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82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5880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sz="3600" dirty="0" smtClean="0">
                <a:latin typeface="+mj-ea"/>
              </a:rPr>
              <a:t>一、</a:t>
            </a:r>
            <a:r>
              <a:rPr lang="en-US" altLang="zh-CN" sz="3600" dirty="0" smtClean="0">
                <a:latin typeface="+mj-ea"/>
              </a:rPr>
              <a:t>2018</a:t>
            </a:r>
            <a:r>
              <a:rPr lang="zh-CN" altLang="en-US" sz="3600" dirty="0" smtClean="0">
                <a:latin typeface="+mj-ea"/>
              </a:rPr>
              <a:t>年科学基金项目资助概况</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国家重大科研仪器研制</a:t>
            </a:r>
            <a:r>
              <a:rPr lang="zh-CN" altLang="zh-CN" dirty="0" smtClean="0"/>
              <a:t>项目申请与资助</a:t>
            </a:r>
            <a:r>
              <a:rPr lang="zh-CN" altLang="zh-CN" dirty="0"/>
              <a:t>情况</a:t>
            </a:r>
            <a:endParaRPr lang="zh-CN" altLang="en-US" dirty="0"/>
          </a:p>
        </p:txBody>
      </p:sp>
      <p:sp>
        <p:nvSpPr>
          <p:cNvPr id="3" name="内容占位符 2"/>
          <p:cNvSpPr>
            <a:spLocks noGrp="1"/>
          </p:cNvSpPr>
          <p:nvPr>
            <p:ph idx="1"/>
          </p:nvPr>
        </p:nvSpPr>
        <p:spPr>
          <a:xfrm>
            <a:off x="395536" y="1340768"/>
            <a:ext cx="8424936" cy="2016224"/>
          </a:xfrm>
        </p:spPr>
        <p:txBody>
          <a:bodyPr/>
          <a:lstStyle/>
          <a:p>
            <a:pPr>
              <a:spcAft>
                <a:spcPts val="300"/>
              </a:spcAft>
            </a:pPr>
            <a:r>
              <a:rPr lang="en-US" altLang="zh-CN" dirty="0"/>
              <a:t>2018</a:t>
            </a:r>
            <a:r>
              <a:rPr lang="zh-CN" altLang="en-US" dirty="0"/>
              <a:t>年</a:t>
            </a:r>
            <a:r>
              <a:rPr lang="zh-CN" altLang="zh-CN" dirty="0"/>
              <a:t>国家重大科研仪器研制项目（自由申请</a:t>
            </a:r>
            <a:r>
              <a:rPr lang="zh-CN" altLang="zh-CN" dirty="0" smtClean="0"/>
              <a:t>）申请</a:t>
            </a:r>
            <a:r>
              <a:rPr lang="en-US" altLang="zh-CN" dirty="0" smtClean="0"/>
              <a:t>601</a:t>
            </a:r>
            <a:r>
              <a:rPr lang="zh-CN" altLang="en-US" dirty="0" smtClean="0"/>
              <a:t>项，资助</a:t>
            </a:r>
            <a:r>
              <a:rPr lang="en-US" altLang="zh-CN" dirty="0" smtClean="0">
                <a:solidFill>
                  <a:srgbClr val="FF0000"/>
                </a:solidFill>
              </a:rPr>
              <a:t>86</a:t>
            </a:r>
            <a:r>
              <a:rPr lang="zh-CN" altLang="en-US" dirty="0" smtClean="0"/>
              <a:t>项，直接费用</a:t>
            </a:r>
            <a:r>
              <a:rPr lang="en-US" altLang="zh-CN" dirty="0" smtClean="0">
                <a:solidFill>
                  <a:srgbClr val="FF0000"/>
                </a:solidFill>
              </a:rPr>
              <a:t>6.07</a:t>
            </a:r>
            <a:r>
              <a:rPr lang="zh-CN" altLang="en-US" dirty="0" smtClean="0">
                <a:solidFill>
                  <a:srgbClr val="FF0000"/>
                </a:solidFill>
              </a:rPr>
              <a:t>亿元。</a:t>
            </a:r>
            <a:r>
              <a:rPr lang="zh-CN" altLang="en-US" dirty="0" smtClean="0"/>
              <a:t>平均</a:t>
            </a:r>
            <a:r>
              <a:rPr lang="zh-CN" altLang="en-US" dirty="0"/>
              <a:t>资助</a:t>
            </a:r>
            <a:r>
              <a:rPr lang="zh-CN" altLang="en-US" dirty="0" smtClean="0"/>
              <a:t>强度</a:t>
            </a:r>
            <a:r>
              <a:rPr lang="en-US" altLang="zh-CN" dirty="0" smtClean="0">
                <a:solidFill>
                  <a:srgbClr val="FF0000"/>
                </a:solidFill>
              </a:rPr>
              <a:t>706.13</a:t>
            </a:r>
            <a:r>
              <a:rPr lang="zh-CN" altLang="en-US" dirty="0" smtClean="0">
                <a:solidFill>
                  <a:srgbClr val="FF0000"/>
                </a:solidFill>
              </a:rPr>
              <a:t>万元</a:t>
            </a:r>
            <a:r>
              <a:rPr lang="en-US" altLang="zh-CN" dirty="0">
                <a:solidFill>
                  <a:srgbClr val="FF0000"/>
                </a:solidFill>
              </a:rPr>
              <a:t>/</a:t>
            </a:r>
            <a:r>
              <a:rPr lang="zh-CN" altLang="en-US" dirty="0" smtClean="0">
                <a:solidFill>
                  <a:srgbClr val="FF0000"/>
                </a:solidFill>
              </a:rPr>
              <a:t>项，</a:t>
            </a:r>
            <a:r>
              <a:rPr lang="zh-CN" altLang="en-US" dirty="0" smtClean="0">
                <a:solidFill>
                  <a:srgbClr val="002060"/>
                </a:solidFill>
              </a:rPr>
              <a:t>与去年基本持平</a:t>
            </a:r>
            <a:r>
              <a:rPr lang="zh-CN" altLang="en-US" dirty="0" smtClean="0"/>
              <a:t>。</a:t>
            </a:r>
            <a:endParaRPr lang="en-US" altLang="zh-CN" dirty="0" smtClean="0"/>
          </a:p>
          <a:p>
            <a:pPr>
              <a:spcAft>
                <a:spcPts val="300"/>
              </a:spcAft>
            </a:pPr>
            <a:r>
              <a:rPr lang="zh-CN" altLang="en-US" dirty="0" smtClean="0"/>
              <a:t>资助</a:t>
            </a:r>
            <a:r>
              <a:rPr lang="zh-CN" altLang="zh-CN" dirty="0"/>
              <a:t>国家重大科研仪器研制项目</a:t>
            </a:r>
            <a:r>
              <a:rPr lang="zh-CN" altLang="zh-CN" dirty="0" smtClean="0"/>
              <a:t>（</a:t>
            </a:r>
            <a:r>
              <a:rPr lang="zh-CN" altLang="en-US" dirty="0" smtClean="0"/>
              <a:t>部门推荐</a:t>
            </a:r>
            <a:r>
              <a:rPr lang="zh-CN" altLang="zh-CN" dirty="0" smtClean="0"/>
              <a:t>）</a:t>
            </a:r>
            <a:r>
              <a:rPr lang="en-US" altLang="zh-CN" dirty="0" smtClean="0">
                <a:solidFill>
                  <a:srgbClr val="FF0000"/>
                </a:solidFill>
              </a:rPr>
              <a:t>3</a:t>
            </a:r>
            <a:r>
              <a:rPr lang="zh-CN" altLang="en-US" dirty="0" smtClean="0"/>
              <a:t>项，直接费用</a:t>
            </a:r>
            <a:r>
              <a:rPr lang="en-US" altLang="zh-CN" dirty="0" smtClean="0">
                <a:solidFill>
                  <a:srgbClr val="FF0000"/>
                </a:solidFill>
              </a:rPr>
              <a:t>2.29</a:t>
            </a:r>
            <a:r>
              <a:rPr lang="zh-CN" altLang="en-US" dirty="0" smtClean="0">
                <a:solidFill>
                  <a:srgbClr val="FF0000"/>
                </a:solidFill>
              </a:rPr>
              <a:t>亿元</a:t>
            </a:r>
            <a:r>
              <a:rPr lang="zh-CN" altLang="en-US" dirty="0" smtClean="0"/>
              <a:t>。</a:t>
            </a:r>
          </a:p>
        </p:txBody>
      </p:sp>
      <p:graphicFrame>
        <p:nvGraphicFramePr>
          <p:cNvPr id="6" name="表格 5"/>
          <p:cNvGraphicFramePr>
            <a:graphicFrameLocks noGrp="1"/>
          </p:cNvGraphicFramePr>
          <p:nvPr/>
        </p:nvGraphicFramePr>
        <p:xfrm>
          <a:off x="395536" y="3892618"/>
          <a:ext cx="8496943" cy="2591700"/>
        </p:xfrm>
        <a:graphic>
          <a:graphicData uri="http://schemas.openxmlformats.org/drawingml/2006/table">
            <a:tbl>
              <a:tblPr/>
              <a:tblGrid>
                <a:gridCol w="371708"/>
                <a:gridCol w="3372708"/>
                <a:gridCol w="1008112"/>
                <a:gridCol w="2304255"/>
                <a:gridCol w="1440160"/>
              </a:tblGrid>
              <a:tr h="647700">
                <a:tc>
                  <a:txBody>
                    <a:bodyPr/>
                    <a:lstStyle/>
                    <a:p>
                      <a:pPr algn="ctr" fontAlgn="ctr">
                        <a:lnSpc>
                          <a:spcPct val="100000"/>
                        </a:lnSpc>
                      </a:pPr>
                      <a:endParaRPr lang="zh-CN" altLang="en-US" sz="1600" b="1" dirty="0">
                        <a:solidFill>
                          <a:schemeClr val="bg1"/>
                        </a:solidFill>
                        <a:effectLst/>
                        <a:latin typeface="+mn-ea"/>
                        <a:ea typeface="+mn-ea"/>
                      </a:endParaRPr>
                    </a:p>
                  </a:txBody>
                  <a:tcPr marL="9077" marR="9077" marT="9077"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a:solidFill>
                            <a:schemeClr val="bg1"/>
                          </a:solidFill>
                          <a:effectLst/>
                          <a:latin typeface="微软雅黑" panose="020B0503020204020204" pitchFamily="34" charset="-122"/>
                          <a:ea typeface="微软雅黑" panose="020B0503020204020204" pitchFamily="34" charset="-122"/>
                        </a:rPr>
                        <a:t>项目名称</a:t>
                      </a:r>
                    </a:p>
                  </a:txBody>
                  <a:tcPr marL="9077" marR="9077" marT="90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smtClean="0">
                          <a:solidFill>
                            <a:schemeClr val="bg1"/>
                          </a:solidFill>
                          <a:effectLst/>
                          <a:latin typeface="微软雅黑" panose="020B0503020204020204" pitchFamily="34" charset="-122"/>
                          <a:ea typeface="微软雅黑" panose="020B0503020204020204" pitchFamily="34" charset="-122"/>
                        </a:rPr>
                        <a:t>负责人</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9077" marR="9077" marT="90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a:solidFill>
                            <a:schemeClr val="bg1"/>
                          </a:solidFill>
                          <a:effectLst/>
                          <a:latin typeface="微软雅黑" panose="020B0503020204020204" pitchFamily="34" charset="-122"/>
                          <a:ea typeface="微软雅黑" panose="020B0503020204020204" pitchFamily="34" charset="-122"/>
                        </a:rPr>
                        <a:t>依托单位</a:t>
                      </a:r>
                    </a:p>
                  </a:txBody>
                  <a:tcPr marL="9077" marR="9077" marT="90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smtClean="0">
                          <a:solidFill>
                            <a:schemeClr val="bg1"/>
                          </a:solidFill>
                          <a:effectLst/>
                          <a:latin typeface="微软雅黑" panose="020B0503020204020204" pitchFamily="34" charset="-122"/>
                          <a:ea typeface="微软雅黑" panose="020B0503020204020204" pitchFamily="34" charset="-122"/>
                        </a:rPr>
                        <a:t>直接费用</a:t>
                      </a:r>
                      <a:endParaRPr lang="en-US" altLang="zh-CN" sz="1600" b="1" dirty="0" smtClean="0">
                        <a:solidFill>
                          <a:schemeClr val="bg1"/>
                        </a:solidFill>
                        <a:effectLst/>
                        <a:latin typeface="微软雅黑" panose="020B0503020204020204" pitchFamily="34" charset="-122"/>
                        <a:ea typeface="微软雅黑" panose="020B0503020204020204" pitchFamily="34" charset="-122"/>
                      </a:endParaRPr>
                    </a:p>
                    <a:p>
                      <a:pPr algn="ctr" fontAlgn="ctr">
                        <a:lnSpc>
                          <a:spcPct val="100000"/>
                        </a:lnSpc>
                      </a:pPr>
                      <a:r>
                        <a:rPr lang="zh-CN" altLang="en-US" sz="1600" b="1" dirty="0" smtClean="0">
                          <a:solidFill>
                            <a:schemeClr val="bg1"/>
                          </a:solidFill>
                          <a:effectLst/>
                          <a:latin typeface="微软雅黑" panose="020B0503020204020204" pitchFamily="34" charset="-122"/>
                          <a:ea typeface="微软雅黑" panose="020B0503020204020204" pitchFamily="34" charset="-122"/>
                        </a:rPr>
                        <a:t>（万元）</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9077" marR="9077" marT="9077"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648000">
                <a:tc>
                  <a:txBody>
                    <a:bodyPr/>
                    <a:lstStyle/>
                    <a:p>
                      <a:pPr algn="ctr" fontAlgn="ctr">
                        <a:lnSpc>
                          <a:spcPct val="100000"/>
                        </a:lnSpc>
                      </a:pPr>
                      <a:r>
                        <a:rPr lang="en-US" altLang="zh-CN" sz="1600" b="1" dirty="0">
                          <a:effectLst/>
                          <a:latin typeface="+mn-ea"/>
                          <a:ea typeface="+mn-ea"/>
                        </a:rPr>
                        <a:t>1</a:t>
                      </a:r>
                    </a:p>
                  </a:txBody>
                  <a:tcPr marL="9077" marR="9077" marT="9077" marB="0"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深部岩石原位保真取芯与保真测试分析系统</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谢和平</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altLang="en-US" b="1" dirty="0"/>
                        <a:t>四川大学</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r" fontAlgn="ctr"/>
                      <a:r>
                        <a:rPr lang="en-US" altLang="zh-CN" sz="1600" b="1" dirty="0" smtClean="0"/>
                        <a:t>6820.43</a:t>
                      </a:r>
                      <a:endParaRPr lang="en-US" altLang="zh-CN" sz="1600" b="1" i="0" u="none" strike="noStrike" dirty="0">
                        <a:solidFill>
                          <a:srgbClr val="000000"/>
                        </a:solidFill>
                        <a:effectLst/>
                        <a:latin typeface="+mn-ea"/>
                        <a:ea typeface="+mn-ea"/>
                      </a:endParaRPr>
                    </a:p>
                  </a:txBody>
                  <a:tcPr marL="5443" marR="5443" marT="544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r>
              <a:tr h="648000">
                <a:tc>
                  <a:txBody>
                    <a:bodyPr/>
                    <a:lstStyle/>
                    <a:p>
                      <a:pPr algn="ctr" fontAlgn="ctr">
                        <a:lnSpc>
                          <a:spcPct val="100000"/>
                        </a:lnSpc>
                      </a:pPr>
                      <a:r>
                        <a:rPr lang="en-US" altLang="zh-CN" sz="1600" b="1" dirty="0">
                          <a:effectLst/>
                          <a:latin typeface="+mn-ea"/>
                          <a:ea typeface="+mn-ea"/>
                        </a:rPr>
                        <a:t>2</a:t>
                      </a:r>
                    </a:p>
                  </a:txBody>
                  <a:tcPr marL="9077" marR="9077" marT="9077" marB="0"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l"/>
                      <a:r>
                        <a:rPr lang="zh-CN" altLang="en-US" b="1" dirty="0"/>
                        <a:t>台风追踪探测仪器</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l"/>
                      <a:r>
                        <a:rPr lang="zh-CN" altLang="en-US" b="1" dirty="0"/>
                        <a:t>张军</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ctr"/>
                      <a:r>
                        <a:rPr lang="zh-CN" altLang="en-US" b="1" dirty="0"/>
                        <a:t>北京航空航天大学</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r" fontAlgn="ctr"/>
                      <a:r>
                        <a:rPr lang="en-US" altLang="zh-CN" sz="1600" b="1" dirty="0" smtClean="0"/>
                        <a:t>8810.72</a:t>
                      </a:r>
                      <a:endParaRPr lang="en-US" altLang="zh-CN" sz="1600" b="1" i="0" u="none" strike="noStrike" dirty="0">
                        <a:solidFill>
                          <a:srgbClr val="000000"/>
                        </a:solidFill>
                        <a:effectLst/>
                        <a:latin typeface="+mn-ea"/>
                        <a:ea typeface="+mn-ea"/>
                      </a:endParaRPr>
                    </a:p>
                  </a:txBody>
                  <a:tcPr marL="5443" marR="5443" marT="544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r>
              <a:tr h="648000">
                <a:tc>
                  <a:txBody>
                    <a:bodyPr/>
                    <a:lstStyle/>
                    <a:p>
                      <a:pPr algn="ctr" fontAlgn="ctr">
                        <a:lnSpc>
                          <a:spcPct val="100000"/>
                        </a:lnSpc>
                      </a:pPr>
                      <a:r>
                        <a:rPr lang="en-US" altLang="zh-CN" sz="1600" b="1" dirty="0">
                          <a:effectLst/>
                          <a:latin typeface="+mn-ea"/>
                          <a:ea typeface="+mn-ea"/>
                        </a:rPr>
                        <a:t>3</a:t>
                      </a:r>
                    </a:p>
                  </a:txBody>
                  <a:tcPr marL="9077" marR="9077" marT="9077" marB="0"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基于形态与组学空间信息的细胞分型全脑测绘系统</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骆清铭</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altLang="en-US" b="1" dirty="0"/>
                        <a:t>华中科技大学</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r" fontAlgn="ctr"/>
                      <a:r>
                        <a:rPr lang="en-US" altLang="zh-CN" sz="1600" b="1" dirty="0" smtClean="0"/>
                        <a:t>7232.47</a:t>
                      </a:r>
                      <a:endParaRPr lang="en-US" altLang="zh-CN" sz="1600" b="1" i="0" u="none" strike="noStrike" dirty="0">
                        <a:solidFill>
                          <a:srgbClr val="000000"/>
                        </a:solidFill>
                        <a:effectLst/>
                        <a:latin typeface="+mn-ea"/>
                        <a:ea typeface="+mn-ea"/>
                      </a:endParaRPr>
                    </a:p>
                  </a:txBody>
                  <a:tcPr marL="5443" marR="5443" marT="544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2060"/>
                </a:solidFill>
                <a:latin typeface="+mj-ea"/>
              </a:rPr>
              <a:t>2018</a:t>
            </a:r>
            <a:r>
              <a:rPr lang="zh-CN" altLang="en-US" dirty="0" smtClean="0">
                <a:solidFill>
                  <a:srgbClr val="002060"/>
                </a:solidFill>
                <a:latin typeface="+mj-ea"/>
              </a:rPr>
              <a:t>年</a:t>
            </a:r>
            <a:r>
              <a:rPr lang="zh-CN" altLang="en-US" dirty="0">
                <a:solidFill>
                  <a:srgbClr val="002060"/>
                </a:solidFill>
                <a:latin typeface="+mj-ea"/>
              </a:rPr>
              <a:t>基础科学中心项目资助情况</a:t>
            </a:r>
            <a:endParaRPr lang="zh-CN" altLang="en-US" dirty="0"/>
          </a:p>
        </p:txBody>
      </p:sp>
      <p:sp>
        <p:nvSpPr>
          <p:cNvPr id="3" name="内容占位符 2"/>
          <p:cNvSpPr>
            <a:spLocks noGrp="1"/>
          </p:cNvSpPr>
          <p:nvPr>
            <p:ph idx="1"/>
          </p:nvPr>
        </p:nvSpPr>
        <p:spPr/>
        <p:txBody>
          <a:bodyPr/>
          <a:lstStyle/>
          <a:p>
            <a:r>
              <a:rPr lang="en-US" altLang="zh-CN" dirty="0" smtClean="0"/>
              <a:t>2018</a:t>
            </a:r>
            <a:r>
              <a:rPr lang="zh-CN" altLang="zh-CN" dirty="0" smtClean="0"/>
              <a:t>年，</a:t>
            </a:r>
            <a:r>
              <a:rPr lang="zh-CN" altLang="en-US" dirty="0" smtClean="0"/>
              <a:t>继续</a:t>
            </a:r>
            <a:r>
              <a:rPr lang="zh-CN" altLang="zh-CN" dirty="0" smtClean="0">
                <a:solidFill>
                  <a:srgbClr val="FF0000"/>
                </a:solidFill>
              </a:rPr>
              <a:t>试点实施</a:t>
            </a:r>
            <a:r>
              <a:rPr lang="zh-CN" altLang="zh-CN" dirty="0"/>
              <a:t>基础科学中心</a:t>
            </a:r>
            <a:r>
              <a:rPr lang="zh-CN" altLang="zh-CN" dirty="0" smtClean="0"/>
              <a:t>项目，</a:t>
            </a:r>
            <a:r>
              <a:rPr lang="zh-CN" altLang="en-US" dirty="0" smtClean="0"/>
              <a:t>按照</a:t>
            </a:r>
            <a:r>
              <a:rPr lang="zh-CN" altLang="zh-CN" dirty="0">
                <a:solidFill>
                  <a:srgbClr val="FF0000"/>
                </a:solidFill>
              </a:rPr>
              <a:t>“原创导向、交叉融合、开放合作、稳定支持、动态调整”</a:t>
            </a:r>
            <a:r>
              <a:rPr lang="zh-CN" altLang="en-US" dirty="0" smtClean="0"/>
              <a:t>的原则，</a:t>
            </a:r>
            <a:r>
              <a:rPr lang="zh-CN" altLang="zh-CN" dirty="0" smtClean="0"/>
              <a:t>依靠</a:t>
            </a:r>
            <a:r>
              <a:rPr lang="zh-CN" altLang="zh-CN" dirty="0"/>
              <a:t>高水平学科</a:t>
            </a:r>
            <a:r>
              <a:rPr lang="zh-CN" altLang="zh-CN" dirty="0" smtClean="0"/>
              <a:t>带头人，通过</a:t>
            </a:r>
            <a:r>
              <a:rPr lang="zh-CN" altLang="zh-CN" dirty="0"/>
              <a:t>稳定</a:t>
            </a:r>
            <a:r>
              <a:rPr lang="zh-CN" altLang="zh-CN" dirty="0" smtClean="0"/>
              <a:t>支持，吸引</a:t>
            </a:r>
            <a:r>
              <a:rPr lang="zh-CN" altLang="zh-CN" dirty="0"/>
              <a:t>和凝聚国内外优秀科技</a:t>
            </a:r>
            <a:r>
              <a:rPr lang="zh-CN" altLang="zh-CN" dirty="0" smtClean="0"/>
              <a:t>人才，围绕</a:t>
            </a:r>
            <a:r>
              <a:rPr lang="zh-CN" altLang="zh-CN" dirty="0"/>
              <a:t>原创性、前瞻性和交叉性问题开展科学前沿</a:t>
            </a:r>
            <a:r>
              <a:rPr lang="zh-CN" altLang="zh-CN" dirty="0" smtClean="0"/>
              <a:t>探索，推动</a:t>
            </a:r>
            <a:r>
              <a:rPr lang="zh-CN" altLang="zh-CN" dirty="0"/>
              <a:t>学科深度交叉</a:t>
            </a:r>
            <a:r>
              <a:rPr lang="zh-CN" altLang="zh-CN" dirty="0" smtClean="0"/>
              <a:t>融合，培养</a:t>
            </a:r>
            <a:r>
              <a:rPr lang="zh-CN" altLang="zh-CN" dirty="0"/>
              <a:t>优秀创新人才</a:t>
            </a:r>
            <a:r>
              <a:rPr lang="zh-CN" altLang="zh-CN" dirty="0" smtClean="0"/>
              <a:t>团队，营造</a:t>
            </a:r>
            <a:r>
              <a:rPr lang="zh-CN" altLang="zh-CN" dirty="0"/>
              <a:t>竞争合作、攻坚克难、宽容失败、包容多元的科研</a:t>
            </a:r>
            <a:r>
              <a:rPr lang="zh-CN" altLang="zh-CN" dirty="0" smtClean="0"/>
              <a:t>氛围，形成</a:t>
            </a:r>
            <a:r>
              <a:rPr lang="zh-CN" altLang="zh-CN" dirty="0"/>
              <a:t>若干具有重要国际影响的学术高地</a:t>
            </a:r>
            <a:r>
              <a:rPr lang="zh-CN" altLang="zh-CN" dirty="0" smtClean="0"/>
              <a:t>。</a:t>
            </a:r>
            <a:endParaRPr lang="en-US" altLang="zh-CN" dirty="0" smtClean="0"/>
          </a:p>
          <a:p>
            <a:endParaRPr lang="zh-CN" altLang="en-US" dirty="0" smtClean="0"/>
          </a:p>
          <a:p>
            <a:endParaRPr lang="en-US" altLang="zh-CN" dirty="0" smtClean="0"/>
          </a:p>
          <a:p>
            <a:endParaRPr lang="en-US" altLang="zh-CN"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2060"/>
                </a:solidFill>
                <a:latin typeface="+mj-ea"/>
              </a:rPr>
              <a:t>2018</a:t>
            </a:r>
            <a:r>
              <a:rPr lang="zh-CN" altLang="en-US" dirty="0" smtClean="0">
                <a:solidFill>
                  <a:srgbClr val="002060"/>
                </a:solidFill>
                <a:latin typeface="+mj-ea"/>
              </a:rPr>
              <a:t>年基础科学中心项目资助情况</a:t>
            </a:r>
            <a:endParaRPr lang="zh-CN" altLang="en-US" dirty="0"/>
          </a:p>
        </p:txBody>
      </p:sp>
      <p:sp>
        <p:nvSpPr>
          <p:cNvPr id="3" name="内容占位符 2"/>
          <p:cNvSpPr>
            <a:spLocks noGrp="1"/>
          </p:cNvSpPr>
          <p:nvPr>
            <p:ph idx="1"/>
          </p:nvPr>
        </p:nvSpPr>
        <p:spPr>
          <a:xfrm>
            <a:off x="395536" y="1487200"/>
            <a:ext cx="8424936" cy="5184576"/>
          </a:xfrm>
        </p:spPr>
        <p:txBody>
          <a:bodyPr/>
          <a:lstStyle/>
          <a:p>
            <a:pPr>
              <a:spcAft>
                <a:spcPts val="600"/>
              </a:spcAft>
            </a:pPr>
            <a:r>
              <a:rPr lang="zh-CN" altLang="en-US" dirty="0" smtClean="0"/>
              <a:t>共资助</a:t>
            </a:r>
            <a:r>
              <a:rPr lang="en-US" altLang="zh-CN" dirty="0" smtClean="0">
                <a:solidFill>
                  <a:srgbClr val="FF0000"/>
                </a:solidFill>
              </a:rPr>
              <a:t>4</a:t>
            </a:r>
            <a:r>
              <a:rPr lang="zh-CN" altLang="en-US" dirty="0" smtClean="0">
                <a:solidFill>
                  <a:srgbClr val="FF0000"/>
                </a:solidFill>
              </a:rPr>
              <a:t>个基础科学中心项目</a:t>
            </a:r>
            <a:r>
              <a:rPr lang="zh-CN" altLang="en-US" dirty="0" smtClean="0"/>
              <a:t>，资助直接费用</a:t>
            </a:r>
            <a:r>
              <a:rPr lang="en-US" altLang="zh-CN" dirty="0" smtClean="0">
                <a:solidFill>
                  <a:srgbClr val="FF0000"/>
                </a:solidFill>
              </a:rPr>
              <a:t>7.5</a:t>
            </a:r>
            <a:r>
              <a:rPr lang="zh-CN" altLang="en-US" dirty="0" smtClean="0">
                <a:solidFill>
                  <a:srgbClr val="FF0000"/>
                </a:solidFill>
              </a:rPr>
              <a:t>亿元</a:t>
            </a:r>
            <a:r>
              <a:rPr lang="zh-CN" altLang="en-US" dirty="0" smtClean="0"/>
              <a:t>。</a:t>
            </a:r>
            <a:endParaRPr lang="zh-CN" altLang="en-US" dirty="0"/>
          </a:p>
          <a:p>
            <a:pPr marL="0" indent="0">
              <a:buNone/>
            </a:pPr>
            <a:endParaRPr lang="zh-CN" altLang="en-US" dirty="0"/>
          </a:p>
        </p:txBody>
      </p:sp>
      <p:graphicFrame>
        <p:nvGraphicFramePr>
          <p:cNvPr id="5" name="表格 4"/>
          <p:cNvGraphicFramePr>
            <a:graphicFrameLocks noGrp="1"/>
          </p:cNvGraphicFramePr>
          <p:nvPr/>
        </p:nvGraphicFramePr>
        <p:xfrm>
          <a:off x="612449" y="2369954"/>
          <a:ext cx="7992887" cy="3420000"/>
        </p:xfrm>
        <a:graphic>
          <a:graphicData uri="http://schemas.openxmlformats.org/drawingml/2006/table">
            <a:tbl>
              <a:tblPr/>
              <a:tblGrid>
                <a:gridCol w="345806"/>
                <a:gridCol w="2542493"/>
                <a:gridCol w="1458589"/>
                <a:gridCol w="2368500"/>
                <a:gridCol w="1277499"/>
              </a:tblGrid>
              <a:tr h="684000">
                <a:tc>
                  <a:txBody>
                    <a:bodyPr/>
                    <a:lstStyle/>
                    <a:p>
                      <a:pPr algn="ctr"/>
                      <a:endParaRPr lang="zh-CN" altLang="en-US" sz="1600" b="1" dirty="0">
                        <a:solidFill>
                          <a:schemeClr val="bg1"/>
                        </a:solidFill>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a:solidFill>
                            <a:schemeClr val="bg1"/>
                          </a:solidFill>
                          <a:effectLst/>
                          <a:latin typeface="微软雅黑" panose="020B0503020204020204" pitchFamily="34" charset="-122"/>
                          <a:ea typeface="微软雅黑" panose="020B0503020204020204" pitchFamily="34" charset="-122"/>
                        </a:rPr>
                        <a:t>项目名称 </a:t>
                      </a:r>
                    </a:p>
                  </a:txBody>
                  <a:tcPr marL="6012" marR="6012" marT="601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smtClean="0">
                          <a:solidFill>
                            <a:schemeClr val="bg1"/>
                          </a:solidFill>
                          <a:effectLst/>
                          <a:latin typeface="微软雅黑" panose="020B0503020204020204" pitchFamily="34" charset="-122"/>
                          <a:ea typeface="微软雅黑" panose="020B0503020204020204" pitchFamily="34" charset="-122"/>
                        </a:rPr>
                        <a:t>负责人 </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6012" marR="6012" marT="601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a:solidFill>
                            <a:schemeClr val="bg1"/>
                          </a:solidFill>
                          <a:effectLst/>
                          <a:latin typeface="微软雅黑" panose="020B0503020204020204" pitchFamily="34" charset="-122"/>
                          <a:ea typeface="微软雅黑" panose="020B0503020204020204" pitchFamily="34" charset="-122"/>
                        </a:rPr>
                        <a:t>依托单位 </a:t>
                      </a:r>
                    </a:p>
                  </a:txBody>
                  <a:tcPr marL="6012" marR="6012" marT="601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smtClean="0">
                          <a:solidFill>
                            <a:schemeClr val="bg1"/>
                          </a:solidFill>
                          <a:effectLst/>
                          <a:latin typeface="微软雅黑" panose="020B0503020204020204" pitchFamily="34" charset="-122"/>
                          <a:ea typeface="微软雅黑" panose="020B0503020204020204" pitchFamily="34" charset="-122"/>
                        </a:rPr>
                        <a:t>直接费用</a:t>
                      </a:r>
                      <a:endParaRPr lang="en-US" altLang="zh-CN" sz="1600" b="1" dirty="0" smtClean="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600" b="1" dirty="0" smtClean="0">
                          <a:solidFill>
                            <a:schemeClr val="bg1"/>
                          </a:solidFill>
                          <a:effectLst/>
                          <a:latin typeface="微软雅黑" panose="020B0503020204020204" pitchFamily="34" charset="-122"/>
                          <a:ea typeface="微软雅黑" panose="020B0503020204020204" pitchFamily="34" charset="-122"/>
                        </a:rPr>
                        <a:t>（万元）</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6012" marR="6012" marT="6012"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r>
              <a:tr h="684000">
                <a:tc>
                  <a:txBody>
                    <a:bodyPr/>
                    <a:lstStyle/>
                    <a:p>
                      <a:pPr algn="ctr" fontAlgn="ctr"/>
                      <a:r>
                        <a:rPr lang="en-US" altLang="zh-CN" sz="1800" b="1" dirty="0" smtClean="0">
                          <a:solidFill>
                            <a:srgbClr val="000000"/>
                          </a:solidFill>
                          <a:effectLst/>
                          <a:latin typeface="+mn-ea"/>
                          <a:ea typeface="+mn-ea"/>
                        </a:rPr>
                        <a:t>1</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高温超导材料与机理研究</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王楠林</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北京大学</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000">
                <a:tc>
                  <a:txBody>
                    <a:bodyPr/>
                    <a:lstStyle/>
                    <a:p>
                      <a:pPr algn="ctr" fontAlgn="ctr"/>
                      <a:r>
                        <a:rPr lang="en-US" altLang="zh-CN" sz="1800" b="1" dirty="0" smtClean="0">
                          <a:solidFill>
                            <a:srgbClr val="000000"/>
                          </a:solidFill>
                          <a:effectLst/>
                          <a:latin typeface="+mn-ea"/>
                          <a:ea typeface="+mn-ea"/>
                        </a:rPr>
                        <a:t>2</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大陆演化与季风系统演变</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郭正堂</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中国科学院地质与地球物理研究所</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r>
              <a:tr h="684000">
                <a:tc>
                  <a:txBody>
                    <a:bodyPr/>
                    <a:lstStyle/>
                    <a:p>
                      <a:pPr algn="ctr" fontAlgn="ctr"/>
                      <a:r>
                        <a:rPr lang="en-US" altLang="zh-CN" sz="1800" b="1" dirty="0" smtClean="0">
                          <a:solidFill>
                            <a:srgbClr val="000000"/>
                          </a:solidFill>
                          <a:effectLst/>
                          <a:latin typeface="+mn-ea"/>
                          <a:ea typeface="+mn-ea"/>
                        </a:rPr>
                        <a:t>3</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能源有序转化</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郭烈锦</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西安交通大学</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000">
                <a:tc>
                  <a:txBody>
                    <a:bodyPr/>
                    <a:lstStyle/>
                    <a:p>
                      <a:pPr algn="ctr" fontAlgn="ctr"/>
                      <a:r>
                        <a:rPr lang="en-US" altLang="zh-CN" sz="1800" b="1" dirty="0" smtClean="0">
                          <a:solidFill>
                            <a:srgbClr val="000000"/>
                          </a:solidFill>
                          <a:effectLst/>
                          <a:latin typeface="+mn-ea"/>
                          <a:ea typeface="+mn-ea"/>
                        </a:rPr>
                        <a:t>4</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低维信息器件</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高鸿钧</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中国科学院物理研究所</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2277110"/>
            <a:ext cx="9144635" cy="1346835"/>
          </a:xfrm>
        </p:spPr>
        <p:txBody>
          <a:bodyPr vert="horz" wrap="square" lIns="91440" tIns="45720" rIns="91440" bIns="45720" numCol="1" anchor="b">
            <a:noAutofit/>
          </a:bodyPr>
          <a:lstStyle/>
          <a:p>
            <a:pPr marL="0" indent="0" algn="ctr" defTabSz="914400" fontAlgn="base" latinLnBrk="0">
              <a:lnSpc>
                <a:spcPct val="100000"/>
              </a:lnSpc>
              <a:spcBef>
                <a:spcPts val="0"/>
              </a:spcBef>
              <a:spcAft>
                <a:spcPts val="0"/>
              </a:spcAft>
              <a:buFontTx/>
              <a:buNone/>
            </a:pPr>
            <a:r>
              <a:rPr lang="en-US" altLang="ko-KR" sz="3600" b="1" strike="noStrike" cap="none" dirty="0" smtClean="0">
                <a:solidFill>
                  <a:srgbClr val="2D206F"/>
                </a:solidFill>
                <a:latin typeface="微软雅黑" panose="020B0503020204020204" pitchFamily="34" charset="-122"/>
                <a:ea typeface="微软雅黑" panose="020B0503020204020204" pitchFamily="34" charset="-122"/>
              </a:rPr>
              <a:t>二、2019年科学基金改革举措</a:t>
            </a:r>
            <a:endParaRPr lang="ko-KR" altLang="en-US" sz="3600" b="1" strike="noStrike" cap="none" dirty="0" smtClean="0">
              <a:solidFill>
                <a:srgbClr val="2D20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Grp="1"/>
          </p:cNvSpPr>
          <p:nvPr>
            <p:ph idx="1"/>
          </p:nvPr>
        </p:nvSpPr>
        <p:spPr>
          <a:xfrm>
            <a:off x="395605" y="1268730"/>
            <a:ext cx="8425815" cy="5185410"/>
          </a:xfrm>
          <a:prstGeom prst="rect">
            <a:avLst/>
          </a:prstGeom>
          <a:noFill/>
          <a:ln w="0">
            <a:noFill/>
          </a:ln>
        </p:spPr>
        <p:txBody>
          <a:bodyPr vert="horz" wrap="square" lIns="91440" tIns="45720" rIns="91440" bIns="45720" numCol="1" anchor="t">
            <a:noAutofit/>
          </a:bodyPr>
          <a:lstStyle/>
          <a:p>
            <a:pPr marL="228600" indent="-228600" algn="just" defTabSz="914400" fontAlgn="base" latinLnBrk="0">
              <a:lnSpc>
                <a:spcPct val="130000"/>
              </a:lnSpc>
              <a:spcBef>
                <a:spcPts val="600"/>
              </a:spcBef>
              <a:spcAft>
                <a:spcPts val="200"/>
              </a:spcAft>
              <a:buClr>
                <a:srgbClr val="2D206F"/>
              </a:buClr>
              <a:buSzPct val="60000"/>
              <a:buFont typeface="宋体" panose="02010600030101010101" pitchFamily="2" charset="-122"/>
              <a:buChar char="l"/>
            </a:pPr>
            <a:endParaRPr lang="ko-KR" altLang="en-US" sz="2200" b="1" strike="noStrike" cap="none" dirty="0" smtClean="0">
              <a:solidFill>
                <a:srgbClr val="2D206F"/>
              </a:solidFill>
              <a:latin typeface="微软雅黑" panose="020B0503020204020204" pitchFamily="34" charset="-122"/>
              <a:ea typeface="微软雅黑" panose="020B0503020204020204" pitchFamily="34" charset="-122"/>
            </a:endParaRPr>
          </a:p>
        </p:txBody>
      </p:sp>
      <p:pic>
        <p:nvPicPr>
          <p:cNvPr id="4" name="图片 3" descr="C:/Users/office/AppData/Roaming/JisuOffice/ETemp/13072_8850320/fImage15389869941.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5496" y="260648"/>
            <a:ext cx="9040309" cy="6269057"/>
          </a:xfrm>
          <a:prstGeom prst="rect">
            <a:avLst/>
          </a:prstGeom>
          <a:noFill/>
          <a:ln w="0">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科学基金深化改革任务</a:t>
            </a:r>
            <a:endParaRPr lang="zh-CN" altLang="en-US" dirty="0"/>
          </a:p>
        </p:txBody>
      </p:sp>
      <p:sp>
        <p:nvSpPr>
          <p:cNvPr id="3" name="内容占位符 2"/>
          <p:cNvSpPr>
            <a:spLocks noGrp="1"/>
          </p:cNvSpPr>
          <p:nvPr>
            <p:ph idx="1"/>
          </p:nvPr>
        </p:nvSpPr>
        <p:spPr>
          <a:xfrm>
            <a:off x="395605" y="1321575"/>
            <a:ext cx="8425180" cy="3888461"/>
          </a:xfrm>
        </p:spPr>
        <p:txBody>
          <a:bodyPr>
            <a:normAutofit fontScale="92500"/>
          </a:bodyPr>
          <a:lstStyle/>
          <a:p>
            <a:pPr marL="0" indent="533400">
              <a:buNone/>
            </a:pPr>
            <a:r>
              <a:rPr lang="zh-CN" altLang="en-US" dirty="0" smtClean="0"/>
              <a:t>国家</a:t>
            </a:r>
            <a:r>
              <a:rPr lang="zh-CN" altLang="zh-CN" dirty="0" smtClean="0"/>
              <a:t>自然科学基金委</a:t>
            </a:r>
            <a:r>
              <a:rPr lang="zh-CN" altLang="en-US" dirty="0" smtClean="0"/>
              <a:t>员会</a:t>
            </a:r>
            <a:r>
              <a:rPr lang="zh-CN" altLang="zh-CN" dirty="0" smtClean="0"/>
              <a:t>坚持以习近平新时代中国特色社会主义思想为指导，深入推进《国务院关于全面加强基础科学研究的若干意见》《关于深化项目评审人才评价机构评估改革的意见》《关于优化科研管理提升科研绩效若干措施的通知》等一系列重要部署，在构建新时代国家自然科学基金体系的总体目标指引下，</a:t>
            </a:r>
            <a:r>
              <a:rPr lang="zh-CN" altLang="en-US" dirty="0" smtClean="0"/>
              <a:t>明确三大改革任务：</a:t>
            </a:r>
            <a:endParaRPr lang="en-US" altLang="zh-CN" dirty="0" smtClean="0"/>
          </a:p>
          <a:p>
            <a:pPr marL="0" indent="533400">
              <a:buFont typeface="Wingdings" panose="05000000000000000000" pitchFamily="2" charset="2"/>
              <a:buChar char="u"/>
            </a:pPr>
            <a:r>
              <a:rPr lang="zh-CN" altLang="zh-CN" dirty="0" smtClean="0"/>
              <a:t>确立</a:t>
            </a:r>
            <a:r>
              <a:rPr lang="zh-CN" altLang="zh-CN" dirty="0" smtClean="0">
                <a:solidFill>
                  <a:srgbClr val="FF0000"/>
                </a:solidFill>
              </a:rPr>
              <a:t>基于四类科学问题属性的资助导向</a:t>
            </a:r>
            <a:endParaRPr lang="en-US" altLang="zh-CN" dirty="0" smtClean="0">
              <a:solidFill>
                <a:srgbClr val="FF0000"/>
              </a:solidFill>
            </a:endParaRPr>
          </a:p>
          <a:p>
            <a:pPr marL="0" indent="533400">
              <a:buFont typeface="Wingdings" panose="05000000000000000000" pitchFamily="2" charset="2"/>
              <a:buChar char="u"/>
            </a:pPr>
            <a:r>
              <a:rPr lang="zh-CN" altLang="zh-CN" dirty="0" smtClean="0"/>
              <a:t>建立</a:t>
            </a:r>
            <a:r>
              <a:rPr lang="zh-CN" altLang="zh-CN" dirty="0" smtClean="0">
                <a:solidFill>
                  <a:srgbClr val="FF0000"/>
                </a:solidFill>
              </a:rPr>
              <a:t>“负责任</a:t>
            </a:r>
            <a:r>
              <a:rPr lang="zh-CN" altLang="en-US" dirty="0" smtClean="0">
                <a:solidFill>
                  <a:srgbClr val="FF0000"/>
                </a:solidFill>
              </a:rPr>
              <a:t>、</a:t>
            </a:r>
            <a:r>
              <a:rPr lang="zh-CN" altLang="zh-CN" dirty="0" smtClean="0">
                <a:solidFill>
                  <a:srgbClr val="FF0000"/>
                </a:solidFill>
              </a:rPr>
              <a:t>讲信誉</a:t>
            </a:r>
            <a:r>
              <a:rPr lang="zh-CN" altLang="en-US" dirty="0" smtClean="0">
                <a:solidFill>
                  <a:srgbClr val="FF0000"/>
                </a:solidFill>
              </a:rPr>
              <a:t>、</a:t>
            </a:r>
            <a:r>
              <a:rPr lang="zh-CN" altLang="zh-CN" dirty="0" smtClean="0">
                <a:solidFill>
                  <a:srgbClr val="FF0000"/>
                </a:solidFill>
              </a:rPr>
              <a:t>计贡献”的智能辅助分类评审机制</a:t>
            </a:r>
            <a:endParaRPr lang="en-US" altLang="zh-CN" dirty="0" smtClean="0">
              <a:solidFill>
                <a:srgbClr val="FF0000"/>
              </a:solidFill>
            </a:endParaRPr>
          </a:p>
          <a:p>
            <a:pPr marL="0" indent="533400">
              <a:buFont typeface="Wingdings" panose="05000000000000000000" pitchFamily="2" charset="2"/>
              <a:buChar char="u"/>
            </a:pPr>
            <a:r>
              <a:rPr lang="zh-CN" altLang="en-US" dirty="0" smtClean="0"/>
              <a:t>构</a:t>
            </a:r>
            <a:r>
              <a:rPr lang="zh-CN" altLang="zh-CN" dirty="0" smtClean="0"/>
              <a:t>建</a:t>
            </a:r>
            <a:r>
              <a:rPr lang="zh-CN" altLang="zh-CN" dirty="0" smtClean="0">
                <a:solidFill>
                  <a:srgbClr val="FF0000"/>
                </a:solidFill>
              </a:rPr>
              <a:t>源于知识体系内在逻辑和结构、促进知识和应用融通的学科布局</a:t>
            </a:r>
            <a:endParaRPr lang="zh-CN" altLang="en-US" dirty="0" smtClean="0">
              <a:solidFill>
                <a:srgbClr val="FF0000"/>
              </a:solidFill>
            </a:endParaRPr>
          </a:p>
        </p:txBody>
      </p:sp>
      <p:sp>
        <p:nvSpPr>
          <p:cNvPr id="5" name="矩形 4"/>
          <p:cNvSpPr/>
          <p:nvPr/>
        </p:nvSpPr>
        <p:spPr>
          <a:xfrm>
            <a:off x="1500166" y="5500702"/>
            <a:ext cx="6357982" cy="461665"/>
          </a:xfrm>
          <a:prstGeom prst="rect">
            <a:avLst/>
          </a:prstGeom>
          <a:solidFill>
            <a:srgbClr val="FFC000"/>
          </a:solidFill>
        </p:spPr>
        <p:txBody>
          <a:bodyPr wrap="square">
            <a:spAutoFit/>
          </a:bodyPr>
          <a:lstStyle/>
          <a:p>
            <a:r>
              <a:rPr lang="zh-CN" altLang="zh-CN" sz="2400" b="1" dirty="0" smtClean="0">
                <a:solidFill>
                  <a:srgbClr val="002060"/>
                </a:solidFill>
                <a:latin typeface="+mn-ea"/>
              </a:rPr>
              <a:t>试点先行、分步实施，确保改革精神落实落地</a:t>
            </a:r>
            <a:endParaRPr lang="zh-CN" altLang="en-US" sz="2400" b="1" dirty="0">
              <a:solidFill>
                <a:srgbClr val="002060"/>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395605" y="116840"/>
            <a:ext cx="8425815" cy="936625"/>
          </a:xfrm>
          <a:prstGeom prst="rect">
            <a:avLst/>
          </a:prstGeom>
          <a:noFill/>
          <a:ln w="0">
            <a:noFill/>
          </a:ln>
        </p:spPr>
        <p:txBody>
          <a:bodyPr vert="horz" wrap="square" lIns="53975" tIns="0" rIns="53975" bIns="0" numCol="1" anchor="b">
            <a:noAutofit/>
          </a:bodyPr>
          <a:lstStyle/>
          <a:p>
            <a:pPr marL="0" indent="0" algn="l" defTabSz="914400" fontAlgn="base" latinLnBrk="0">
              <a:lnSpc>
                <a:spcPct val="110000"/>
              </a:lnSpc>
              <a:spcBef>
                <a:spcPts val="100"/>
              </a:spcBef>
              <a:spcAft>
                <a:spcPts val="100"/>
              </a:spcAft>
              <a:buFontTx/>
              <a:buNone/>
            </a:pPr>
            <a:r>
              <a:rPr lang="en-US" altLang="ko-KR" sz="2800" b="1" strike="noStrike" cap="none" dirty="0" smtClean="0">
                <a:solidFill>
                  <a:srgbClr val="2D206F"/>
                </a:solidFill>
                <a:latin typeface="微软雅黑" panose="020B0503020204020204" pitchFamily="34" charset="-122"/>
                <a:ea typeface="微软雅黑" panose="020B0503020204020204" pitchFamily="34" charset="-122"/>
              </a:rPr>
              <a:t>2019年科学基金改革举措</a:t>
            </a:r>
            <a:endParaRPr lang="ko-KR" altLang="en-US" sz="2800" b="1" strike="noStrike" cap="none" dirty="0" smtClean="0">
              <a:solidFill>
                <a:srgbClr val="2D206F"/>
              </a:solidFill>
              <a:latin typeface="微软雅黑" panose="020B0503020204020204" pitchFamily="34" charset="-122"/>
              <a:ea typeface="微软雅黑" panose="020B0503020204020204" pitchFamily="34" charset="-122"/>
            </a:endParaRPr>
          </a:p>
        </p:txBody>
      </p:sp>
      <p:sp>
        <p:nvSpPr>
          <p:cNvPr id="3" name="内容占位符 2"/>
          <p:cNvSpPr txBox="1">
            <a:spLocks noGrp="1"/>
          </p:cNvSpPr>
          <p:nvPr>
            <p:ph idx="1"/>
          </p:nvPr>
        </p:nvSpPr>
        <p:spPr>
          <a:xfrm>
            <a:off x="395605" y="1268730"/>
            <a:ext cx="8425815" cy="5185410"/>
          </a:xfrm>
          <a:prstGeom prst="rect">
            <a:avLst/>
          </a:prstGeom>
          <a:noFill/>
          <a:ln w="0">
            <a:noFill/>
          </a:ln>
        </p:spPr>
        <p:txBody>
          <a:bodyPr vert="horz" wrap="square" lIns="91440" tIns="45720" rIns="91440" bIns="45720" numCol="1" anchor="t">
            <a:noAutofit/>
          </a:bodyPr>
          <a:lstStyle/>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试点开展分类申请与评审</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探索构建新时期联合基金资助体系</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优化基础科学中心项目资助管理</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优化调整创新研究群体项目资助模式</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zh-CN" altLang="en-US" sz="2400" b="1" strike="noStrike" cap="none" dirty="0" smtClean="0">
                <a:solidFill>
                  <a:schemeClr val="tx1"/>
                </a:solidFill>
                <a:latin typeface="微软雅黑" panose="020B0503020204020204" pitchFamily="34" charset="-122"/>
                <a:ea typeface="微软雅黑" panose="020B0503020204020204" pitchFamily="34" charset="-122"/>
              </a:rPr>
              <a:t>优化</a:t>
            </a: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人才项目</a:t>
            </a:r>
            <a:r>
              <a:rPr lang="zh-CN" altLang="en-US" sz="2400" b="1" strike="noStrike" cap="none" dirty="0" smtClean="0">
                <a:solidFill>
                  <a:schemeClr val="tx1"/>
                </a:solidFill>
                <a:latin typeface="微软雅黑" panose="020B0503020204020204" pitchFamily="34" charset="-122"/>
                <a:ea typeface="微软雅黑" panose="020B0503020204020204" pitchFamily="34" charset="-122"/>
              </a:rPr>
              <a:t>资助体系</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进一步简化申请管理要求</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试点面向港澳地区科研人员开放项目申请</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进一步加强科研诚信建设</a:t>
            </a:r>
            <a:endParaRPr lang="ko-KR" altLang="en-US" sz="2200" b="1" strike="noStrike" cap="none"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Grp="1"/>
          </p:cNvSpPr>
          <p:nvPr>
            <p:ph idx="1"/>
          </p:nvPr>
        </p:nvSpPr>
        <p:spPr>
          <a:xfrm>
            <a:off x="395605" y="1314885"/>
            <a:ext cx="8425815" cy="1185421"/>
          </a:xfrm>
          <a:prstGeom prst="rect">
            <a:avLst/>
          </a:prstGeom>
          <a:noFill/>
          <a:ln w="0">
            <a:noFill/>
          </a:ln>
        </p:spPr>
        <p:txBody>
          <a:bodyPr vert="horz" wrap="square" lIns="91440" tIns="45720" rIns="91440" bIns="45720" numCol="1" anchor="t">
            <a:noAutofit/>
          </a:bodyPr>
          <a:lstStyle/>
          <a:p>
            <a:pPr marL="0" indent="457200" algn="just" defTabSz="914400" fontAlgn="base" latinLnBrk="0">
              <a:lnSpc>
                <a:spcPct val="130000"/>
              </a:lnSpc>
              <a:spcBef>
                <a:spcPts val="600"/>
              </a:spcBef>
              <a:spcAft>
                <a:spcPts val="200"/>
              </a:spcAft>
              <a:buClr>
                <a:srgbClr val="2D206F"/>
              </a:buClr>
              <a:buSzPct val="60000"/>
              <a:buNone/>
            </a:pPr>
            <a:r>
              <a:rPr lang="zh-CN" altLang="en-US" b="1" strike="noStrike" cap="none" dirty="0" smtClean="0">
                <a:solidFill>
                  <a:schemeClr val="tx1"/>
                </a:solidFill>
                <a:latin typeface="微软雅黑" panose="020B0503020204020204" pitchFamily="34" charset="-122"/>
                <a:ea typeface="微软雅黑" panose="020B0503020204020204" pitchFamily="34" charset="-122"/>
              </a:rPr>
              <a:t>按照新时期科学基金的资助导向，选择部分项目类型及部分学科，试点开展基于四类科学问题属性的分类申请与评审，为建立项目分类管理机制奠定基础。</a:t>
            </a:r>
            <a:endParaRPr lang="ko-KR" altLang="en-US" b="1" strike="noStrike" cap="none" dirty="0" smtClean="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
        <p:nvSpPr>
          <p:cNvPr id="15" name="内容占位符 2"/>
          <p:cNvSpPr txBox="1"/>
          <p:nvPr/>
        </p:nvSpPr>
        <p:spPr bwMode="auto">
          <a:xfrm>
            <a:off x="500034" y="2932766"/>
            <a:ext cx="8143932" cy="506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marR="0" lvl="0" indent="-228600" algn="just" defTabSz="914400" rtl="0" eaLnBrk="1" fontAlgn="base" latinLnBrk="0" hangingPunct="1">
              <a:lnSpc>
                <a:spcPct val="130000"/>
              </a:lnSpc>
              <a:spcBef>
                <a:spcPts val="600"/>
              </a:spcBef>
              <a:spcAft>
                <a:spcPts val="200"/>
              </a:spcAft>
              <a:buClr>
                <a:srgbClr val="2D206F"/>
              </a:buClr>
              <a:buSzPct val="60000"/>
              <a:buFont typeface="Wingdings" panose="05000000000000000000" pitchFamily="2" charset="2"/>
              <a:buChar char="l"/>
              <a:defRPr/>
            </a:pPr>
            <a:r>
              <a:rPr kumimoji="0" lang="en-US"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A </a:t>
            </a:r>
            <a:r>
              <a:rPr kumimoji="0" lang="zh-CN"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鼓励探索，突出原创</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：是指科学问题源于科研人员的</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灵感</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和</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新思想</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，且具有鲜明的</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首创性</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特征，旨在通过</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自由探索</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产出</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从无到有</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的原创性成果。</a:t>
            </a:r>
            <a:endParaRPr kumimoji="0" lang="en-US" altLang="zh-CN"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28600" marR="0" lvl="0" indent="-228600" algn="just" defTabSz="914400" rtl="0" eaLnBrk="1" fontAlgn="base" latinLnBrk="0" hangingPunct="1">
              <a:lnSpc>
                <a:spcPct val="130000"/>
              </a:lnSpc>
              <a:spcBef>
                <a:spcPts val="600"/>
              </a:spcBef>
              <a:spcAft>
                <a:spcPts val="200"/>
              </a:spcAft>
              <a:buClr>
                <a:srgbClr val="2D206F"/>
              </a:buClr>
              <a:buSzPct val="60000"/>
              <a:buFont typeface="Wingdings" panose="05000000000000000000" pitchFamily="2" charset="2"/>
              <a:buChar char="l"/>
              <a:defRPr/>
            </a:pPr>
            <a:r>
              <a:rPr kumimoji="0" lang="en-US"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B </a:t>
            </a:r>
            <a:r>
              <a:rPr kumimoji="0" lang="zh-CN"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聚焦前沿，独辟蹊径</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：是指科学问题源于</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世界科技前沿</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的热点、难点和新兴领域，且具有鲜明的</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引领性</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或</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开创性</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特征，旨在通过</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独辟蹊径</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取得开拓性成果，引领或</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拓展科学前沿</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a:t>
            </a:r>
            <a:endParaRPr kumimoji="0" lang="zh-CN" altLang="zh-CN" sz="2200" b="1" i="0" u="sng" strike="noStrike" kern="1200" cap="none" spc="0" normalizeH="0" baseline="0" noProof="0" dirty="0">
              <a:ln>
                <a:noFill/>
              </a:ln>
              <a:solidFill>
                <a:srgbClr val="FF0000"/>
              </a:solidFill>
              <a:effectLst/>
              <a:uLnTx/>
              <a:uFillTx/>
              <a:latin typeface="楷体_GB2312" pitchFamily="49" charset="-122"/>
              <a:ea typeface="楷体_GB2312" pitchFamily="49"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
        <p:nvSpPr>
          <p:cNvPr id="6" name="内容占位符 2"/>
          <p:cNvSpPr>
            <a:spLocks noGrp="1"/>
          </p:cNvSpPr>
          <p:nvPr>
            <p:ph idx="1"/>
          </p:nvPr>
        </p:nvSpPr>
        <p:spPr>
          <a:xfrm>
            <a:off x="428596" y="1289692"/>
            <a:ext cx="8143932" cy="5068266"/>
          </a:xfrm>
        </p:spPr>
        <p:txBody>
          <a:bodyPr/>
          <a:lstStyle/>
          <a:p>
            <a:r>
              <a:rPr lang="en-US" altLang="zh-CN" dirty="0" smtClean="0">
                <a:solidFill>
                  <a:srgbClr val="FF0000"/>
                </a:solidFill>
              </a:rPr>
              <a:t>C </a:t>
            </a:r>
            <a:r>
              <a:rPr lang="zh-CN" altLang="zh-CN" dirty="0" smtClean="0">
                <a:solidFill>
                  <a:srgbClr val="FF0000"/>
                </a:solidFill>
              </a:rPr>
              <a:t>需求</a:t>
            </a:r>
            <a:r>
              <a:rPr lang="zh-CN" altLang="zh-CN" dirty="0">
                <a:solidFill>
                  <a:srgbClr val="FF0000"/>
                </a:solidFill>
              </a:rPr>
              <a:t>牵引，突破</a:t>
            </a:r>
            <a:r>
              <a:rPr lang="zh-CN" altLang="zh-CN" dirty="0" smtClean="0">
                <a:solidFill>
                  <a:srgbClr val="FF0000"/>
                </a:solidFill>
              </a:rPr>
              <a:t>瓶颈</a:t>
            </a:r>
            <a:r>
              <a:rPr lang="zh-CN" altLang="en-US" dirty="0">
                <a:solidFill>
                  <a:schemeClr val="tx2">
                    <a:lumMod val="50000"/>
                  </a:schemeClr>
                </a:solidFill>
              </a:rPr>
              <a:t>：是指科学问题源于</a:t>
            </a:r>
            <a:r>
              <a:rPr lang="zh-CN" altLang="en-US" dirty="0">
                <a:solidFill>
                  <a:srgbClr val="7030A0"/>
                </a:solidFill>
              </a:rPr>
              <a:t>国家重大需求和经济主战场</a:t>
            </a:r>
            <a:r>
              <a:rPr lang="zh-CN" altLang="en-US" dirty="0">
                <a:solidFill>
                  <a:schemeClr val="tx2">
                    <a:lumMod val="50000"/>
                  </a:schemeClr>
                </a:solidFill>
              </a:rPr>
              <a:t>，且具有鲜明的</a:t>
            </a:r>
            <a:r>
              <a:rPr lang="zh-CN" altLang="en-US" dirty="0">
                <a:solidFill>
                  <a:srgbClr val="7030A0"/>
                </a:solidFill>
              </a:rPr>
              <a:t>需求导向、问题导向和目标导向</a:t>
            </a:r>
            <a:r>
              <a:rPr lang="zh-CN" altLang="en-US" dirty="0">
                <a:solidFill>
                  <a:schemeClr val="tx2">
                    <a:lumMod val="50000"/>
                  </a:schemeClr>
                </a:solidFill>
              </a:rPr>
              <a:t>特征，旨在通过解决</a:t>
            </a:r>
            <a:r>
              <a:rPr lang="zh-CN" altLang="en-US" dirty="0">
                <a:solidFill>
                  <a:srgbClr val="7030A0"/>
                </a:solidFill>
              </a:rPr>
              <a:t>技术瓶颈背后的核心科学问题</a:t>
            </a:r>
            <a:r>
              <a:rPr lang="zh-CN" altLang="en-US" dirty="0">
                <a:solidFill>
                  <a:schemeClr val="tx2">
                    <a:lumMod val="50000"/>
                  </a:schemeClr>
                </a:solidFill>
              </a:rPr>
              <a:t>，促使基础研究成果走向</a:t>
            </a:r>
            <a:r>
              <a:rPr lang="zh-CN" altLang="en-US" dirty="0">
                <a:solidFill>
                  <a:srgbClr val="7030A0"/>
                </a:solidFill>
              </a:rPr>
              <a:t>应用</a:t>
            </a:r>
            <a:r>
              <a:rPr lang="zh-CN" altLang="en-US" dirty="0" smtClean="0">
                <a:solidFill>
                  <a:schemeClr val="tx2">
                    <a:lumMod val="50000"/>
                  </a:schemeClr>
                </a:solidFill>
              </a:rPr>
              <a:t>。</a:t>
            </a:r>
            <a:endParaRPr lang="en-US" altLang="zh-CN" dirty="0" smtClean="0">
              <a:solidFill>
                <a:schemeClr val="tx2">
                  <a:lumMod val="50000"/>
                </a:schemeClr>
              </a:solidFill>
            </a:endParaRPr>
          </a:p>
          <a:p>
            <a:r>
              <a:rPr lang="en-US" altLang="zh-CN" dirty="0" smtClean="0">
                <a:solidFill>
                  <a:srgbClr val="FF0000"/>
                </a:solidFill>
              </a:rPr>
              <a:t>D </a:t>
            </a:r>
            <a:r>
              <a:rPr lang="zh-CN" altLang="zh-CN" dirty="0" smtClean="0">
                <a:solidFill>
                  <a:srgbClr val="FF0000"/>
                </a:solidFill>
              </a:rPr>
              <a:t>共性</a:t>
            </a:r>
            <a:r>
              <a:rPr lang="zh-CN" altLang="zh-CN" dirty="0">
                <a:solidFill>
                  <a:srgbClr val="FF0000"/>
                </a:solidFill>
              </a:rPr>
              <a:t>导向，交叉</a:t>
            </a:r>
            <a:r>
              <a:rPr lang="zh-CN" altLang="zh-CN" dirty="0" smtClean="0">
                <a:solidFill>
                  <a:srgbClr val="FF0000"/>
                </a:solidFill>
              </a:rPr>
              <a:t>融通</a:t>
            </a:r>
            <a:r>
              <a:rPr lang="zh-CN" altLang="en-US" dirty="0">
                <a:solidFill>
                  <a:schemeClr val="tx2">
                    <a:lumMod val="50000"/>
                  </a:schemeClr>
                </a:solidFill>
              </a:rPr>
              <a:t>：是指科学问题源于多学科领域交叉的</a:t>
            </a:r>
            <a:r>
              <a:rPr lang="zh-CN" altLang="en-US" dirty="0">
                <a:solidFill>
                  <a:srgbClr val="7030A0"/>
                </a:solidFill>
              </a:rPr>
              <a:t>共性难题</a:t>
            </a:r>
            <a:r>
              <a:rPr lang="zh-CN" altLang="en-US" dirty="0">
                <a:solidFill>
                  <a:schemeClr val="tx2">
                    <a:lumMod val="50000"/>
                  </a:schemeClr>
                </a:solidFill>
              </a:rPr>
              <a:t>，具有鲜明的</a:t>
            </a:r>
            <a:r>
              <a:rPr lang="zh-CN" altLang="en-US" dirty="0">
                <a:solidFill>
                  <a:srgbClr val="7030A0"/>
                </a:solidFill>
              </a:rPr>
              <a:t>学科交叉特征</a:t>
            </a:r>
            <a:r>
              <a:rPr lang="zh-CN" altLang="en-US" dirty="0">
                <a:solidFill>
                  <a:schemeClr val="tx2">
                    <a:lumMod val="50000"/>
                  </a:schemeClr>
                </a:solidFill>
              </a:rPr>
              <a:t>，旨在通过交叉研究产出重大科学突破，促进分科知识融通发展为</a:t>
            </a:r>
            <a:r>
              <a:rPr lang="zh-CN" altLang="en-US" dirty="0">
                <a:solidFill>
                  <a:srgbClr val="7030A0"/>
                </a:solidFill>
              </a:rPr>
              <a:t>知识体系</a:t>
            </a:r>
            <a:r>
              <a:rPr lang="zh-CN" altLang="en-US" dirty="0" smtClean="0">
                <a:solidFill>
                  <a:schemeClr val="tx2">
                    <a:lumMod val="50000"/>
                  </a:schemeClr>
                </a:solidFill>
              </a:rPr>
              <a:t>。</a:t>
            </a:r>
            <a:endParaRPr lang="en-US" altLang="zh-CN" u="sng" dirty="0" smtClean="0">
              <a:solidFill>
                <a:srgbClr val="FF0000"/>
              </a:solidFill>
              <a:latin typeface="楷体_GB2312" pitchFamily="49" charset="-122"/>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Grp="1"/>
          </p:cNvSpPr>
          <p:nvPr>
            <p:ph idx="1"/>
          </p:nvPr>
        </p:nvSpPr>
        <p:spPr>
          <a:xfrm>
            <a:off x="357158" y="1285860"/>
            <a:ext cx="3929089" cy="357190"/>
          </a:xfrm>
          <a:prstGeom prst="rect">
            <a:avLst/>
          </a:prstGeom>
          <a:noFill/>
          <a:ln w="0">
            <a:noFill/>
          </a:ln>
        </p:spPr>
        <p:txBody>
          <a:bodyPr vert="horz" wrap="square" lIns="91440" tIns="45720" rIns="91440" bIns="45720" numCol="1" anchor="t">
            <a:noAutofit/>
          </a:bodyPr>
          <a:lstStyle/>
          <a:p>
            <a:pPr marL="342900" indent="-342900" algn="l" defTabSz="914400" fontAlgn="auto">
              <a:lnSpc>
                <a:spcPct val="100000"/>
              </a:lnSpc>
              <a:spcBef>
                <a:spcPts val="800"/>
              </a:spcBef>
              <a:spcAft>
                <a:spcPts val="0"/>
              </a:spcAft>
              <a:buClr>
                <a:srgbClr val="000000"/>
              </a:buClr>
              <a:buNone/>
            </a:pPr>
            <a:r>
              <a:rPr lang="en-US" altLang="ko-KR" b="1" strike="noStrike" cap="none" dirty="0" err="1" smtClean="0">
                <a:solidFill>
                  <a:schemeClr val="tx1"/>
                </a:solidFill>
                <a:latin typeface="+mn-ea"/>
                <a:ea typeface="+mn-ea"/>
              </a:rPr>
              <a:t>试点</a:t>
            </a:r>
            <a:r>
              <a:rPr lang="zh-CN" altLang="en-US" b="1" strike="noStrike" cap="none" dirty="0" smtClean="0">
                <a:solidFill>
                  <a:schemeClr val="tx1"/>
                </a:solidFill>
                <a:latin typeface="+mn-ea"/>
                <a:ea typeface="+mn-ea"/>
              </a:rPr>
              <a:t>分类申请与评审的</a:t>
            </a:r>
            <a:r>
              <a:rPr lang="en-US" altLang="ko-KR" b="1" strike="noStrike" cap="none" dirty="0" err="1" smtClean="0">
                <a:solidFill>
                  <a:schemeClr val="tx1"/>
                </a:solidFill>
                <a:latin typeface="+mn-ea"/>
                <a:ea typeface="+mn-ea"/>
              </a:rPr>
              <a:t>范围</a:t>
            </a:r>
            <a:r>
              <a:rPr lang="en-US" altLang="ko-KR" b="1" strike="noStrike" cap="none" dirty="0" smtClean="0">
                <a:solidFill>
                  <a:schemeClr val="tx1"/>
                </a:solidFill>
                <a:latin typeface="+mn-ea"/>
                <a:ea typeface="+mn-ea"/>
              </a:rPr>
              <a:t>：</a:t>
            </a:r>
          </a:p>
          <a:p>
            <a:pPr marL="342900" indent="-342900" algn="l" defTabSz="914400" fontAlgn="auto">
              <a:lnSpc>
                <a:spcPct val="100000"/>
              </a:lnSpc>
              <a:spcBef>
                <a:spcPts val="800"/>
              </a:spcBef>
              <a:spcAft>
                <a:spcPts val="0"/>
              </a:spcAft>
              <a:buClr>
                <a:srgbClr val="000000"/>
              </a:buClr>
              <a:buNone/>
            </a:pPr>
            <a:r>
              <a:rPr lang="en-US" altLang="ko-KR" b="1" strike="noStrike" cap="none" dirty="0" smtClean="0">
                <a:solidFill>
                  <a:srgbClr val="FF0000"/>
                </a:solidFill>
                <a:latin typeface="+mn-ea"/>
                <a:ea typeface="+mn-ea"/>
              </a:rPr>
              <a:t>   </a:t>
            </a:r>
            <a:r>
              <a:rPr lang="en-US" altLang="ko-KR" b="1" strike="noStrike" cap="none" dirty="0" err="1" smtClean="0">
                <a:solidFill>
                  <a:srgbClr val="FF0000"/>
                </a:solidFill>
                <a:latin typeface="+mn-ea"/>
                <a:ea typeface="+mn-ea"/>
              </a:rPr>
              <a:t>重点项目</a:t>
            </a:r>
            <a:endParaRPr lang="en-US" altLang="ko-KR" b="1" strike="noStrike" cap="none" dirty="0" smtClean="0">
              <a:solidFill>
                <a:srgbClr val="FF0000"/>
              </a:solidFill>
              <a:latin typeface="+mn-ea"/>
              <a:ea typeface="+mn-ea"/>
            </a:endParaRPr>
          </a:p>
          <a:p>
            <a:pPr marL="342900" indent="-342900" algn="l" defTabSz="914400" fontAlgn="auto">
              <a:lnSpc>
                <a:spcPct val="100000"/>
              </a:lnSpc>
              <a:spcBef>
                <a:spcPts val="800"/>
              </a:spcBef>
              <a:spcAft>
                <a:spcPts val="0"/>
              </a:spcAft>
              <a:buClr>
                <a:srgbClr val="000000"/>
              </a:buClr>
              <a:buNone/>
            </a:pPr>
            <a:r>
              <a:rPr lang="en-US" altLang="ko-KR" b="1" strike="noStrike" cap="none" dirty="0" smtClean="0">
                <a:solidFill>
                  <a:srgbClr val="FF0000"/>
                </a:solidFill>
                <a:latin typeface="+mn-ea"/>
                <a:ea typeface="+mn-ea"/>
              </a:rPr>
              <a:t>   </a:t>
            </a:r>
            <a:r>
              <a:rPr lang="en-US" altLang="ko-KR" b="1" strike="noStrike" cap="none" dirty="0" err="1" smtClean="0">
                <a:solidFill>
                  <a:srgbClr val="FF0000"/>
                </a:solidFill>
                <a:latin typeface="+mn-ea"/>
                <a:ea typeface="+mn-ea"/>
              </a:rPr>
              <a:t>部分学科面上项目</a:t>
            </a:r>
            <a:endParaRPr lang="ko-KR" altLang="en-US" b="1" strike="noStrike" cap="none" dirty="0" smtClean="0">
              <a:solidFill>
                <a:srgbClr val="2D206F"/>
              </a:solidFill>
              <a:latin typeface="+mn-ea"/>
              <a:ea typeface="+mn-ea"/>
            </a:endParaRPr>
          </a:p>
        </p:txBody>
      </p:sp>
      <p:sp>
        <p:nvSpPr>
          <p:cNvPr id="4" name="文本框 3"/>
          <p:cNvSpPr txBox="1"/>
          <p:nvPr/>
        </p:nvSpPr>
        <p:spPr>
          <a:xfrm>
            <a:off x="2500298" y="3000372"/>
            <a:ext cx="4573270" cy="308610"/>
          </a:xfrm>
          <a:prstGeom prst="rect">
            <a:avLst/>
          </a:prstGeom>
          <a:noFill/>
        </p:spPr>
        <p:txBody>
          <a:bodyPr vert="horz" wrap="square" lIns="0" tIns="0" rIns="0" bIns="0" anchor="t">
            <a:noAutofit/>
          </a:bodyPr>
          <a:lstStyle/>
          <a:p>
            <a:pPr marL="0" indent="0" algn="l" defTabSz="914400" eaLnBrk="0" fontAlgn="auto">
              <a:lnSpc>
                <a:spcPct val="100000"/>
              </a:lnSpc>
              <a:spcBef>
                <a:spcPts val="0"/>
              </a:spcBef>
              <a:spcAft>
                <a:spcPts val="0"/>
              </a:spcAft>
              <a:buFontTx/>
              <a:buNone/>
            </a:pPr>
            <a:r>
              <a:rPr lang="en-US" altLang="ko-KR" sz="2000" b="1" strike="noStrike" cap="none" dirty="0" smtClean="0">
                <a:solidFill>
                  <a:schemeClr val="tx1"/>
                </a:solidFill>
                <a:latin typeface="+mn-ea"/>
              </a:rPr>
              <a:t>面上项目分类申请与评审的试点学科</a:t>
            </a:r>
            <a:endParaRPr lang="ko-KR" altLang="en-US" sz="2000" b="1" strike="noStrike" cap="none" dirty="0" smtClean="0">
              <a:solidFill>
                <a:schemeClr val="tx1"/>
              </a:solidFill>
              <a:latin typeface="+mn-ea"/>
            </a:endParaRPr>
          </a:p>
        </p:txBody>
      </p:sp>
      <p:graphicFrame>
        <p:nvGraphicFramePr>
          <p:cNvPr id="5" name="表格 4"/>
          <p:cNvGraphicFramePr>
            <a:graphicFrameLocks noGrp="1"/>
          </p:cNvGraphicFramePr>
          <p:nvPr/>
        </p:nvGraphicFramePr>
        <p:xfrm>
          <a:off x="285721" y="3402352"/>
          <a:ext cx="8587770" cy="2956560"/>
        </p:xfrm>
        <a:graphic>
          <a:graphicData uri="http://schemas.openxmlformats.org/drawingml/2006/table">
            <a:tbl>
              <a:tblPr firstRow="1" bandRow="1">
                <a:tableStyleId>{3B4B98B0-60AC-42C2-AFA5-B58CD77FA1E5}</a:tableStyleId>
              </a:tblPr>
              <a:tblGrid>
                <a:gridCol w="1000131"/>
                <a:gridCol w="1785950"/>
                <a:gridCol w="5801689"/>
              </a:tblGrid>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bg1"/>
                          </a:solidFill>
                          <a:latin typeface="+mn-ea"/>
                          <a:ea typeface="+mn-ea"/>
                        </a:rPr>
                        <a:t>科学部</a:t>
                      </a:r>
                      <a:endParaRPr lang="ko-KR" altLang="en-US" sz="1400" b="1" strike="noStrike" kern="1200" cap="none" dirty="0" smtClean="0">
                        <a:solidFill>
                          <a:schemeClr val="bg1"/>
                        </a:solidFill>
                        <a:latin typeface="+mn-ea"/>
                        <a:ea typeface="+mn-ea"/>
                      </a:endParaRPr>
                    </a:p>
                  </a:txBody>
                  <a:tcPr>
                    <a:solidFill>
                      <a:srgbClr val="002060"/>
                    </a:solidFill>
                  </a:tcPr>
                </a:tc>
                <a:tc>
                  <a:txBody>
                    <a:bodyPr/>
                    <a:lstStyle/>
                    <a:p>
                      <a:pPr marL="0" indent="0" algn="ctr" defTabSz="839470" eaLnBrk="0" fontAlgn="auto">
                        <a:lnSpc>
                          <a:spcPct val="100000"/>
                        </a:lnSpc>
                        <a:spcBef>
                          <a:spcPts val="0"/>
                        </a:spcBef>
                        <a:spcAft>
                          <a:spcPts val="0"/>
                        </a:spcAft>
                        <a:buFontTx/>
                        <a:buNone/>
                      </a:pPr>
                      <a:r>
                        <a:rPr lang="zh-CN" altLang="en-US" sz="1400" b="1" strike="noStrike" kern="1200" cap="none" dirty="0" smtClean="0">
                          <a:solidFill>
                            <a:schemeClr val="bg1"/>
                          </a:solidFill>
                          <a:latin typeface="+mn-ea"/>
                          <a:ea typeface="+mn-ea"/>
                        </a:rPr>
                        <a:t>试点</a:t>
                      </a:r>
                      <a:r>
                        <a:rPr lang="en-US" altLang="ko-KR" sz="1400" b="1" strike="noStrike" kern="1200" cap="none" dirty="0" err="1" smtClean="0">
                          <a:solidFill>
                            <a:schemeClr val="bg1"/>
                          </a:solidFill>
                          <a:latin typeface="+mn-ea"/>
                          <a:ea typeface="+mn-ea"/>
                        </a:rPr>
                        <a:t>一级</a:t>
                      </a:r>
                      <a:r>
                        <a:rPr lang="zh-CN" altLang="en-US" sz="1400" b="1" strike="noStrike" kern="1200" cap="none" dirty="0" smtClean="0">
                          <a:solidFill>
                            <a:schemeClr val="bg1"/>
                          </a:solidFill>
                          <a:latin typeface="+mn-ea"/>
                          <a:ea typeface="+mn-ea"/>
                        </a:rPr>
                        <a:t>申请</a:t>
                      </a:r>
                      <a:r>
                        <a:rPr lang="en-US" altLang="ko-KR" sz="1400" b="1" strike="noStrike" kern="1200" cap="none" dirty="0" err="1" smtClean="0">
                          <a:solidFill>
                            <a:schemeClr val="bg1"/>
                          </a:solidFill>
                          <a:latin typeface="+mn-ea"/>
                          <a:ea typeface="+mn-ea"/>
                        </a:rPr>
                        <a:t>代码</a:t>
                      </a:r>
                      <a:endParaRPr lang="ko-KR" altLang="en-US" sz="1400" b="1" strike="noStrike" kern="1200" cap="none" dirty="0" smtClean="0">
                        <a:solidFill>
                          <a:schemeClr val="bg1"/>
                        </a:solidFill>
                        <a:latin typeface="+mn-ea"/>
                        <a:ea typeface="+mn-ea"/>
                      </a:endParaRPr>
                    </a:p>
                  </a:txBody>
                  <a:tcPr>
                    <a:solidFill>
                      <a:srgbClr val="002060"/>
                    </a:solidFill>
                  </a:tcPr>
                </a:tc>
                <a:tc>
                  <a:txBody>
                    <a:bodyPr/>
                    <a:lstStyle/>
                    <a:p>
                      <a:pPr marL="0" indent="0" algn="ctr" defTabSz="839470" eaLnBrk="0" fontAlgn="auto">
                        <a:lnSpc>
                          <a:spcPct val="100000"/>
                        </a:lnSpc>
                        <a:spcBef>
                          <a:spcPts val="0"/>
                        </a:spcBef>
                        <a:spcAft>
                          <a:spcPts val="0"/>
                        </a:spcAft>
                        <a:buFontTx/>
                        <a:buNone/>
                      </a:pPr>
                      <a:r>
                        <a:rPr lang="zh-CN" altLang="en-US" sz="1400" b="1" strike="noStrike" kern="1200" cap="none" dirty="0" smtClean="0">
                          <a:solidFill>
                            <a:schemeClr val="bg1"/>
                          </a:solidFill>
                          <a:latin typeface="+mn-ea"/>
                          <a:ea typeface="+mn-ea"/>
                        </a:rPr>
                        <a:t>一级申请代码相应的</a:t>
                      </a:r>
                      <a:r>
                        <a:rPr lang="en-US" altLang="ko-KR" sz="1400" b="1" strike="noStrike" kern="1200" cap="none" dirty="0" err="1" smtClean="0">
                          <a:solidFill>
                            <a:schemeClr val="bg1"/>
                          </a:solidFill>
                          <a:latin typeface="+mn-ea"/>
                          <a:ea typeface="+mn-ea"/>
                        </a:rPr>
                        <a:t>学科名称</a:t>
                      </a:r>
                      <a:endParaRPr lang="ko-KR" altLang="en-US" sz="1400" b="1" strike="noStrike" kern="1200" cap="none" dirty="0" smtClean="0">
                        <a:solidFill>
                          <a:schemeClr val="bg1"/>
                        </a:solidFill>
                        <a:latin typeface="+mn-ea"/>
                        <a:ea typeface="+mn-ea"/>
                      </a:endParaRPr>
                    </a:p>
                  </a:txBody>
                  <a:tcPr>
                    <a:solidFill>
                      <a:srgbClr val="002060"/>
                    </a:solid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数理</a:t>
                      </a:r>
                      <a:endParaRPr lang="ko-KR" altLang="en-US" sz="1400" b="1" strike="noStrike" kern="1200" cap="none" dirty="0" smtClean="0">
                        <a:solidFill>
                          <a:schemeClr val="tx1"/>
                        </a:solidFill>
                        <a:latin typeface="+mn-ea"/>
                        <a:ea typeface="+mn-ea"/>
                      </a:endParaRPr>
                    </a:p>
                  </a:txBody>
                  <a:tcPr>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A04</a:t>
                      </a:r>
                      <a:endParaRPr lang="ko-KR" altLang="en-US" sz="1400" b="1" strike="noStrike" kern="1200" cap="none" dirty="0" smtClean="0">
                        <a:solidFill>
                          <a:schemeClr val="tx1"/>
                        </a:solidFill>
                        <a:latin typeface="+mn-ea"/>
                        <a:ea typeface="+mn-ea"/>
                      </a:endParaRPr>
                    </a:p>
                  </a:txBody>
                  <a:tcPr>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物理学I</a:t>
                      </a:r>
                      <a:endParaRPr lang="ko-KR" altLang="en-US" sz="1400" b="1" strike="noStrike" kern="1200" cap="none" dirty="0" smtClean="0">
                        <a:solidFill>
                          <a:schemeClr val="tx1"/>
                        </a:solidFill>
                        <a:latin typeface="+mn-ea"/>
                        <a:ea typeface="+mn-ea"/>
                      </a:endParaRPr>
                    </a:p>
                  </a:txBody>
                  <a:tcPr>
                    <a:lnB w="12700" cap="flat" cmpd="sng" algn="ctr">
                      <a:solidFill>
                        <a:schemeClr val="tx1"/>
                      </a:solidFill>
                      <a:prstDash val="solid"/>
                      <a:round/>
                      <a:headEnd type="none" w="med" len="med"/>
                      <a:tailEnd type="none" w="med" len="med"/>
                    </a:lnB>
                    <a:noFill/>
                  </a:tcPr>
                </a:tc>
              </a:tr>
              <a:tr h="413030">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化学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B01-B08</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合成化学、催化与表界面化学、化学理论与机制、化学测量学、材料化学与能源化学、环境化学、化学生物学、化学工程与工业化学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生命</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C07</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细胞生物学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地球</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D05</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大气科学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工材</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E01</a:t>
                      </a:r>
                      <a:r>
                        <a:rPr lang="zh-CN" altLang="en-US" sz="1400" b="1" strike="noStrike" kern="1200" cap="none" dirty="0" smtClean="0">
                          <a:solidFill>
                            <a:schemeClr val="tx1"/>
                          </a:solidFill>
                          <a:latin typeface="+mn-ea"/>
                          <a:ea typeface="+mn-ea"/>
                        </a:rPr>
                        <a:t>、</a:t>
                      </a:r>
                      <a:r>
                        <a:rPr lang="en-US" altLang="ko-KR" sz="1400" b="1" strike="noStrike" kern="1200" cap="none" dirty="0" smtClean="0">
                          <a:solidFill>
                            <a:schemeClr val="tx1"/>
                          </a:solidFill>
                          <a:latin typeface="+mn-ea"/>
                          <a:ea typeface="+mn-ea"/>
                        </a:rPr>
                        <a:t>E06</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err="1" smtClean="0">
                          <a:solidFill>
                            <a:schemeClr val="tx1"/>
                          </a:solidFill>
                          <a:latin typeface="+mn-ea"/>
                          <a:ea typeface="+mn-ea"/>
                        </a:rPr>
                        <a:t>金属材料</a:t>
                      </a:r>
                      <a:r>
                        <a:rPr lang="zh-CN" altLang="en-US" sz="1400" b="1" strike="noStrike" kern="1200" cap="none" dirty="0" smtClean="0">
                          <a:solidFill>
                            <a:schemeClr val="tx1"/>
                          </a:solidFill>
                          <a:latin typeface="+mn-ea"/>
                          <a:ea typeface="+mn-ea"/>
                        </a:rPr>
                        <a:t>、</a:t>
                      </a:r>
                      <a:r>
                        <a:rPr lang="en-US" altLang="ko-KR" sz="1400" b="1" strike="noStrike" kern="1200" cap="none" dirty="0" err="1" smtClean="0">
                          <a:solidFill>
                            <a:schemeClr val="tx1"/>
                          </a:solidFill>
                          <a:latin typeface="+mn-ea"/>
                          <a:ea typeface="+mn-ea"/>
                        </a:rPr>
                        <a:t>工程热物理与能源利用</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信息</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F04</a:t>
                      </a:r>
                      <a:r>
                        <a:rPr lang="zh-CN" altLang="en-US" sz="1400" b="1" strike="noStrike" kern="1200" cap="none" dirty="0" smtClean="0">
                          <a:solidFill>
                            <a:schemeClr val="tx1"/>
                          </a:solidFill>
                          <a:latin typeface="+mn-ea"/>
                          <a:ea typeface="+mn-ea"/>
                        </a:rPr>
                        <a:t>、</a:t>
                      </a:r>
                      <a:r>
                        <a:rPr lang="en-US" altLang="ko-KR" sz="1400" b="1" strike="noStrike" kern="1200" cap="none" dirty="0" smtClean="0">
                          <a:solidFill>
                            <a:schemeClr val="tx1"/>
                          </a:solidFill>
                          <a:latin typeface="+mn-ea"/>
                          <a:ea typeface="+mn-ea"/>
                        </a:rPr>
                        <a:t>F05</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err="1" smtClean="0">
                          <a:solidFill>
                            <a:schemeClr val="tx1"/>
                          </a:solidFill>
                          <a:latin typeface="+mn-ea"/>
                          <a:ea typeface="+mn-ea"/>
                        </a:rPr>
                        <a:t>半导体科学与信息器件</a:t>
                      </a:r>
                      <a:r>
                        <a:rPr lang="zh-CN" altLang="en-US" sz="1400" b="1" strike="noStrike" kern="1200" cap="none" dirty="0" smtClean="0">
                          <a:solidFill>
                            <a:schemeClr val="tx1"/>
                          </a:solidFill>
                          <a:latin typeface="+mn-ea"/>
                          <a:ea typeface="+mn-ea"/>
                        </a:rPr>
                        <a:t>、</a:t>
                      </a:r>
                      <a:r>
                        <a:rPr lang="en-US" altLang="ko-KR" sz="1400" b="1" strike="noStrike" kern="1200" cap="none" dirty="0" err="1" smtClean="0">
                          <a:solidFill>
                            <a:schemeClr val="tx1"/>
                          </a:solidFill>
                          <a:latin typeface="+mn-ea"/>
                          <a:ea typeface="+mn-ea"/>
                        </a:rPr>
                        <a:t>光学和光电子学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管理</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G03</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经济科学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医学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H16</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肿瘤学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noFill/>
                  </a:tcPr>
                </a:tc>
              </a:tr>
            </a:tbl>
          </a:graphicData>
        </a:graphic>
      </p:graphicFrame>
      <p:sp>
        <p:nvSpPr>
          <p:cNvPr id="7" name="矩形 6"/>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 name="think-cell Slide" r:id="rId10" imgW="12700" imgH="12700" progId="">
                  <p:embed/>
                </p:oleObj>
              </mc:Choice>
              <mc:Fallback>
                <p:oleObj name="think-cell Slide" r:id="rId10" imgW="12700" imgH="12700" progId="">
                  <p:embed/>
                  <p:pic>
                    <p:nvPicPr>
                      <p:cNvPr id="0" name="Object 52" descr="image2"/>
                      <p:cNvPicPr/>
                      <p:nvPr/>
                    </p:nvPicPr>
                    <p:blipFill>
                      <a:blip r:embed="rId11"/>
                      <a:stretch>
                        <a:fillRect/>
                      </a:stretch>
                    </p:blipFill>
                    <p:spPr>
                      <a:xfrm>
                        <a:off x="1588" y="1588"/>
                        <a:ext cx="1587" cy="1587"/>
                      </a:xfrm>
                      <a:prstGeom prst="rect">
                        <a:avLst/>
                      </a:prstGeom>
                      <a:noFill/>
                      <a:ln w="9525">
                        <a:noFill/>
                      </a:ln>
                    </p:spPr>
                  </p:pic>
                </p:oleObj>
              </mc:Fallback>
            </mc:AlternateContent>
          </a:graphicData>
        </a:graphic>
      </p:graphicFrame>
      <p:sp>
        <p:nvSpPr>
          <p:cNvPr id="7" name="矩形 6" hidden="1"/>
          <p:cNvSpPr/>
          <p:nvPr>
            <p:custDataLst>
              <p:tags r:id="rId2"/>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zh-CN" altLang="en-US" sz="1200" b="1">
              <a:solidFill>
                <a:srgbClr val="FEFEFE"/>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sp>
        <p:nvSpPr>
          <p:cNvPr id="3" name="标题 2"/>
          <p:cNvSpPr>
            <a:spLocks noGrp="1"/>
          </p:cNvSpPr>
          <p:nvPr>
            <p:ph type="title"/>
            <p:custDataLst>
              <p:tags r:id="rId3"/>
            </p:custDataLst>
          </p:nvPr>
        </p:nvSpPr>
        <p:spPr/>
        <p:txBody>
          <a:bodyPr/>
          <a:lstStyle/>
          <a:p>
            <a:r>
              <a:rPr lang="en-US" altLang="zh-CN" dirty="0" smtClean="0"/>
              <a:t>2018</a:t>
            </a:r>
            <a:r>
              <a:rPr lang="zh-CN" altLang="en-US" dirty="0" smtClean="0"/>
              <a:t>年度财政预算</a:t>
            </a:r>
            <a:endParaRPr lang="zh-CN" altLang="en-US" dirty="0"/>
          </a:p>
        </p:txBody>
      </p:sp>
      <p:sp>
        <p:nvSpPr>
          <p:cNvPr id="4" name="内容占位符 3"/>
          <p:cNvSpPr>
            <a:spLocks noGrp="1"/>
          </p:cNvSpPr>
          <p:nvPr>
            <p:ph idx="1"/>
            <p:custDataLst>
              <p:tags r:id="rId4"/>
            </p:custDataLst>
          </p:nvPr>
        </p:nvSpPr>
        <p:spPr>
          <a:xfrm>
            <a:off x="395536" y="1571612"/>
            <a:ext cx="8424936" cy="2736304"/>
          </a:xfrm>
        </p:spPr>
        <p:txBody>
          <a:bodyPr/>
          <a:lstStyle/>
          <a:p>
            <a:pPr>
              <a:spcBef>
                <a:spcPts val="200"/>
              </a:spcBef>
            </a:pPr>
            <a:r>
              <a:rPr lang="en-US" altLang="zh-CN" dirty="0" smtClean="0"/>
              <a:t>2018</a:t>
            </a:r>
            <a:r>
              <a:rPr lang="zh-CN" altLang="en-US" dirty="0" smtClean="0"/>
              <a:t>年科学基金财政支出预算共计</a:t>
            </a:r>
            <a:r>
              <a:rPr lang="en-US" altLang="zh-CN" dirty="0" smtClean="0">
                <a:solidFill>
                  <a:srgbClr val="FF0000"/>
                </a:solidFill>
              </a:rPr>
              <a:t>280.71</a:t>
            </a:r>
            <a:r>
              <a:rPr lang="zh-CN" altLang="en-US" dirty="0" smtClean="0">
                <a:solidFill>
                  <a:srgbClr val="FF0000"/>
                </a:solidFill>
              </a:rPr>
              <a:t>亿元</a:t>
            </a:r>
            <a:r>
              <a:rPr lang="zh-CN" altLang="en-US" dirty="0" smtClean="0">
                <a:solidFill>
                  <a:srgbClr val="002060"/>
                </a:solidFill>
              </a:rPr>
              <a:t>，</a:t>
            </a:r>
            <a:r>
              <a:rPr lang="zh-CN" altLang="en-US" dirty="0" smtClean="0"/>
              <a:t>其中项目支出预算</a:t>
            </a:r>
            <a:r>
              <a:rPr lang="en-US" altLang="zh-CN" dirty="0" smtClean="0"/>
              <a:t>276.63</a:t>
            </a:r>
            <a:r>
              <a:rPr lang="zh-CN" altLang="en-US" dirty="0" smtClean="0"/>
              <a:t>亿元，包含</a:t>
            </a:r>
            <a:r>
              <a:rPr lang="zh-CN" altLang="en-US" sz="2200" dirty="0" smtClean="0">
                <a:solidFill>
                  <a:srgbClr val="2D206F"/>
                </a:solidFill>
              </a:rPr>
              <a:t>国家</a:t>
            </a:r>
            <a:r>
              <a:rPr lang="zh-CN" altLang="en-US" sz="2200" dirty="0">
                <a:solidFill>
                  <a:srgbClr val="2D206F"/>
                </a:solidFill>
              </a:rPr>
              <a:t>自然科学</a:t>
            </a:r>
            <a:r>
              <a:rPr lang="zh-CN" altLang="en-US" sz="2200" dirty="0" smtClean="0">
                <a:solidFill>
                  <a:srgbClr val="2D206F"/>
                </a:solidFill>
              </a:rPr>
              <a:t>基金</a:t>
            </a:r>
            <a:r>
              <a:rPr lang="en-US" altLang="zh-CN" sz="2200" dirty="0" smtClean="0">
                <a:solidFill>
                  <a:srgbClr val="2D206F"/>
                </a:solidFill>
              </a:rPr>
              <a:t>269.02</a:t>
            </a:r>
            <a:r>
              <a:rPr lang="zh-CN" altLang="en-US" sz="2200" dirty="0">
                <a:solidFill>
                  <a:srgbClr val="2D206F"/>
                </a:solidFill>
              </a:rPr>
              <a:t>亿</a:t>
            </a:r>
            <a:r>
              <a:rPr lang="zh-CN" altLang="en-US" sz="2200" dirty="0" smtClean="0">
                <a:solidFill>
                  <a:srgbClr val="2D206F"/>
                </a:solidFill>
              </a:rPr>
              <a:t>元，国家</a:t>
            </a:r>
            <a:r>
              <a:rPr lang="zh-CN" altLang="en-US" sz="2200" dirty="0">
                <a:solidFill>
                  <a:srgbClr val="2D206F"/>
                </a:solidFill>
              </a:rPr>
              <a:t>杰出青年科学</a:t>
            </a:r>
            <a:r>
              <a:rPr lang="zh-CN" altLang="en-US" sz="2200" dirty="0" smtClean="0">
                <a:solidFill>
                  <a:srgbClr val="2D206F"/>
                </a:solidFill>
              </a:rPr>
              <a:t>基金</a:t>
            </a:r>
            <a:r>
              <a:rPr lang="en-US" altLang="zh-CN" sz="2200" dirty="0" smtClean="0">
                <a:solidFill>
                  <a:srgbClr val="2D206F"/>
                </a:solidFill>
              </a:rPr>
              <a:t>7.61</a:t>
            </a:r>
            <a:r>
              <a:rPr lang="zh-CN" altLang="en-US" sz="2200" dirty="0" smtClean="0">
                <a:solidFill>
                  <a:srgbClr val="2D206F"/>
                </a:solidFill>
              </a:rPr>
              <a:t>亿元。</a:t>
            </a:r>
            <a:endParaRPr lang="en-US" altLang="zh-CN" sz="2200" dirty="0" smtClean="0">
              <a:solidFill>
                <a:srgbClr val="2D206F"/>
              </a:solidFill>
            </a:endParaRPr>
          </a:p>
          <a:p>
            <a:pPr>
              <a:spcBef>
                <a:spcPts val="200"/>
              </a:spcBef>
            </a:pPr>
            <a:r>
              <a:rPr lang="zh-CN" altLang="en-US" dirty="0" smtClean="0"/>
              <a:t>另有“千人计划” 青年项目</a:t>
            </a:r>
            <a:r>
              <a:rPr lang="en-US" altLang="zh-CN" dirty="0" smtClean="0"/>
              <a:t>14.2</a:t>
            </a:r>
            <a:r>
              <a:rPr lang="zh-CN" altLang="en-US" dirty="0" smtClean="0"/>
              <a:t>亿元。合计共</a:t>
            </a:r>
            <a:r>
              <a:rPr lang="en-US" altLang="zh-CN" dirty="0" smtClean="0">
                <a:solidFill>
                  <a:srgbClr val="FF0000"/>
                </a:solidFill>
              </a:rPr>
              <a:t>294.91</a:t>
            </a:r>
            <a:r>
              <a:rPr lang="zh-CN" altLang="en-US" dirty="0" smtClean="0">
                <a:solidFill>
                  <a:srgbClr val="FF0000"/>
                </a:solidFill>
              </a:rPr>
              <a:t>亿元</a:t>
            </a:r>
            <a:r>
              <a:rPr lang="zh-CN" altLang="en-US" dirty="0" smtClean="0"/>
              <a:t>。</a:t>
            </a:r>
            <a:endParaRPr lang="en-US" altLang="zh-CN" dirty="0" smtClean="0"/>
          </a:p>
          <a:p>
            <a:pPr>
              <a:spcBef>
                <a:spcPts val="200"/>
              </a:spcBef>
            </a:pPr>
            <a:endParaRPr lang="zh-CN" altLang="en-US" dirty="0"/>
          </a:p>
        </p:txBody>
      </p:sp>
      <p:cxnSp>
        <p:nvCxnSpPr>
          <p:cNvPr id="75" name="直接连接符 74"/>
          <p:cNvCxnSpPr/>
          <p:nvPr>
            <p:custDataLst>
              <p:tags r:id="rId5"/>
            </p:custDataLst>
          </p:nvPr>
        </p:nvCxnSpPr>
        <p:spPr bwMode="auto">
          <a:xfrm rot="5400000" flipH="1" flipV="1">
            <a:off x="5622143" y="4881889"/>
            <a:ext cx="785818" cy="1588"/>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0" name="椭圆 89"/>
          <p:cNvSpPr/>
          <p:nvPr>
            <p:custDataLst>
              <p:tags r:id="rId6"/>
            </p:custDataLst>
          </p:nvPr>
        </p:nvSpPr>
        <p:spPr bwMode="auto">
          <a:xfrm>
            <a:off x="5729300" y="4760102"/>
            <a:ext cx="628650"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r>
              <a:rPr lang="en-US" altLang="zh-CN"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+100%</a:t>
            </a:r>
            <a:endPar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90"/>
          <p:cNvSpPr/>
          <p:nvPr>
            <p:custDataLst>
              <p:tags r:id="rId7"/>
            </p:custDataLst>
          </p:nvPr>
        </p:nvSpPr>
        <p:spPr>
          <a:xfrm>
            <a:off x="1514458" y="3902846"/>
            <a:ext cx="4293990" cy="400110"/>
          </a:xfrm>
          <a:prstGeom prst="rect">
            <a:avLst/>
          </a:prstGeom>
        </p:spPr>
        <p:txBody>
          <a:bodyPr wrap="square">
            <a:spAutoFit/>
          </a:bodyPr>
          <a:lstStyle/>
          <a:p>
            <a:pPr algn="ctr">
              <a:defRPr/>
            </a:pPr>
            <a:r>
              <a:rPr lang="en-US" altLang="zh-CN" sz="2000" b="1" dirty="0" smtClean="0">
                <a:solidFill>
                  <a:schemeClr val="accent1"/>
                </a:solidFill>
                <a:latin typeface="+mn-ea"/>
                <a:ea typeface="+mn-ea"/>
              </a:rPr>
              <a:t>2011-2018</a:t>
            </a:r>
            <a:r>
              <a:rPr lang="zh-CN" altLang="en-US" sz="2000" b="1" dirty="0" smtClean="0">
                <a:solidFill>
                  <a:schemeClr val="accent1"/>
                </a:solidFill>
                <a:latin typeface="+mn-ea"/>
                <a:ea typeface="+mn-ea"/>
              </a:rPr>
              <a:t>年科学基金财政预算</a:t>
            </a:r>
            <a:endParaRPr lang="zh-CN" altLang="en-US" sz="2000" b="1" dirty="0">
              <a:solidFill>
                <a:schemeClr val="accent1"/>
              </a:solidFill>
              <a:latin typeface="+mn-ea"/>
              <a:ea typeface="+mn-ea"/>
            </a:endParaRPr>
          </a:p>
        </p:txBody>
      </p:sp>
      <p:sp>
        <p:nvSpPr>
          <p:cNvPr id="92" name="TextBox 1"/>
          <p:cNvSpPr txBox="1"/>
          <p:nvPr>
            <p:custDataLst>
              <p:tags r:id="rId8"/>
            </p:custDataLst>
          </p:nvPr>
        </p:nvSpPr>
        <p:spPr>
          <a:xfrm>
            <a:off x="1157268" y="4260036"/>
            <a:ext cx="1866900" cy="207962"/>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zh-CN" altLang="en-US" sz="1200" b="1" dirty="0">
                <a:latin typeface="+mn-ea"/>
              </a:rPr>
              <a:t>经费单位：亿元</a:t>
            </a:r>
          </a:p>
        </p:txBody>
      </p:sp>
      <p:graphicFrame>
        <p:nvGraphicFramePr>
          <p:cNvPr id="94" name="表格 93"/>
          <p:cNvGraphicFramePr>
            <a:graphicFrameLocks noGrp="1"/>
          </p:cNvGraphicFramePr>
          <p:nvPr/>
        </p:nvGraphicFramePr>
        <p:xfrm>
          <a:off x="5868144" y="5993152"/>
          <a:ext cx="3168352" cy="579120"/>
        </p:xfrm>
        <a:graphic>
          <a:graphicData uri="http://schemas.openxmlformats.org/drawingml/2006/table">
            <a:tbl>
              <a:tblPr firstRow="1" bandRow="1">
                <a:tableStyleId>{5C22544A-7EE6-4342-B048-85BDC9FD1C3A}</a:tableStyleId>
              </a:tblPr>
              <a:tblGrid>
                <a:gridCol w="3168352"/>
              </a:tblGrid>
              <a:tr h="370840">
                <a:tc>
                  <a:txBody>
                    <a:bodyPr/>
                    <a:lstStyle/>
                    <a:p>
                      <a:r>
                        <a:rPr lang="zh-CN" altLang="en-US" sz="1600" dirty="0" smtClean="0">
                          <a:solidFill>
                            <a:schemeClr val="tx1"/>
                          </a:solidFill>
                          <a:latin typeface="楷体" panose="02010609060101010101" pitchFamily="49" charset="-122"/>
                          <a:ea typeface="楷体" panose="02010609060101010101" pitchFamily="49" charset="-122"/>
                        </a:rPr>
                        <a:t>注：包括科学基金基本支出和</a:t>
                      </a:r>
                      <a:r>
                        <a:rPr lang="zh-CN" altLang="en-US" sz="1600" smtClean="0">
                          <a:solidFill>
                            <a:schemeClr val="tx1"/>
                          </a:solidFill>
                          <a:latin typeface="楷体" panose="02010609060101010101" pitchFamily="49" charset="-122"/>
                          <a:ea typeface="楷体" panose="02010609060101010101" pitchFamily="49" charset="-122"/>
                        </a:rPr>
                        <a:t>项目支出，不</a:t>
                      </a:r>
                      <a:r>
                        <a:rPr lang="zh-CN" altLang="en-US" sz="1600" dirty="0" smtClean="0">
                          <a:solidFill>
                            <a:schemeClr val="tx1"/>
                          </a:solidFill>
                          <a:latin typeface="楷体" panose="02010609060101010101" pitchFamily="49" charset="-122"/>
                          <a:ea typeface="楷体" panose="02010609060101010101" pitchFamily="49" charset="-122"/>
                        </a:rPr>
                        <a:t>含青年千人部分。</a:t>
                      </a:r>
                      <a:endParaRPr lang="zh-CN" altLang="en-US" sz="1600" dirty="0">
                        <a:solidFill>
                          <a:schemeClr val="tx1"/>
                        </a:solidFill>
                        <a:latin typeface="楷体" panose="02010609060101010101" pitchFamily="49" charset="-122"/>
                        <a:ea typeface="楷体" panose="02010609060101010101" pitchFamily="49" charset="-122"/>
                      </a:endParaRPr>
                    </a:p>
                  </a:txBody>
                  <a:tcPr>
                    <a:lnT w="12700" cap="flat" cmpd="sng" algn="ctr">
                      <a:solidFill>
                        <a:schemeClr val="accent1"/>
                      </a:solidFill>
                      <a:prstDash val="sysDash"/>
                      <a:round/>
                      <a:headEnd type="none" w="med" len="med"/>
                      <a:tailEnd type="none" w="med" len="med"/>
                    </a:lnT>
                    <a:solidFill>
                      <a:schemeClr val="bg1"/>
                    </a:solidFill>
                  </a:tcPr>
                </a:tc>
              </a:tr>
            </a:tbl>
          </a:graphicData>
        </a:graphic>
      </p:graphicFrame>
      <p:cxnSp>
        <p:nvCxnSpPr>
          <p:cNvPr id="32" name="直接连接符 31"/>
          <p:cNvCxnSpPr/>
          <p:nvPr/>
        </p:nvCxnSpPr>
        <p:spPr>
          <a:xfrm>
            <a:off x="1514458" y="5278456"/>
            <a:ext cx="464347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514986" y="4501782"/>
            <a:ext cx="64294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 name="Picture 3"/>
          <p:cNvPicPr>
            <a:picLocks noChangeAspect="1" noChangeArrowheads="1"/>
          </p:cNvPicPr>
          <p:nvPr/>
        </p:nvPicPr>
        <p:blipFill>
          <a:blip r:embed="rId12" cstate="print"/>
          <a:srcRect/>
          <a:stretch>
            <a:fillRect/>
          </a:stretch>
        </p:blipFill>
        <p:spPr bwMode="auto">
          <a:xfrm>
            <a:off x="1023356" y="4196008"/>
            <a:ext cx="49530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形状 2"/>
          <p:cNvSpPr/>
          <p:nvPr/>
        </p:nvSpPr>
        <p:spPr>
          <a:xfrm>
            <a:off x="428596" y="1214422"/>
            <a:ext cx="8429684" cy="4661535"/>
          </a:xfrm>
          <a:prstGeom prst="rect">
            <a:avLst/>
          </a:prstGeom>
          <a:ln w="0" cap="flat" cmpd="sng">
            <a:solidFill>
              <a:schemeClr val="tx1">
                <a:alpha val="100000"/>
              </a:schemeClr>
            </a:solidFill>
            <a:prstDash val="dash"/>
          </a:ln>
        </p:spPr>
        <p:txBody>
          <a:bodyPr vert="horz" wrap="square" lIns="91440" tIns="45720" rIns="91440" bIns="45720" anchor="t">
            <a:spAutoFit/>
          </a:bodyPr>
          <a:lstStyle/>
          <a:p>
            <a:pPr marL="0" indent="0" algn="l" defTabSz="914400" eaLnBrk="0" fontAlgn="auto">
              <a:lnSpc>
                <a:spcPct val="150000"/>
              </a:lnSpc>
              <a:spcBef>
                <a:spcPts val="0"/>
              </a:spcBef>
              <a:spcAft>
                <a:spcPts val="0"/>
              </a:spcAft>
              <a:buFontTx/>
              <a:buNone/>
            </a:pPr>
            <a:r>
              <a:rPr lang="en-US" altLang="ko-KR" sz="2200" b="1" strike="noStrike" cap="none" dirty="0" err="1" smtClean="0">
                <a:solidFill>
                  <a:srgbClr val="FF0000"/>
                </a:solidFill>
                <a:latin typeface="+mn-ea"/>
              </a:rPr>
              <a:t>特别提醒</a:t>
            </a:r>
            <a:r>
              <a:rPr lang="en-US" altLang="ko-KR" sz="2200" b="1" strike="noStrike" cap="none" dirty="0" smtClean="0">
                <a:solidFill>
                  <a:srgbClr val="FF0000"/>
                </a:solidFill>
                <a:latin typeface="+mn-ea"/>
              </a:rPr>
              <a:t>：</a:t>
            </a:r>
            <a:endParaRPr lang="en-US" altLang="zh-CN" sz="2200" b="1" dirty="0" smtClean="0"/>
          </a:p>
          <a:p>
            <a:pPr algn="just" eaLnBrk="0">
              <a:lnSpc>
                <a:spcPct val="150000"/>
              </a:lnSpc>
              <a:buFont typeface="Arial" panose="020B0604020202020204" pitchFamily="34" charset="0"/>
              <a:buChar char="•"/>
            </a:pPr>
            <a:r>
              <a:rPr lang="zh-CN" altLang="en-US" sz="2200" b="1" dirty="0" smtClean="0"/>
              <a:t>  申请人在填写重点项目或试点学科面上项目申请书时，应当根据要解决的关键科学问题和研究内容，选择科学问题属性，并在申请书中阐明选择该科学问题属性的理由。申请项目具有多重科学问题属性的，</a:t>
            </a:r>
            <a:r>
              <a:rPr lang="zh-CN" altLang="en-US" sz="2200" b="1" dirty="0" smtClean="0">
                <a:solidFill>
                  <a:srgbClr val="FF0000"/>
                </a:solidFill>
              </a:rPr>
              <a:t>申请人应当选择最相符、最能概括申请项目特点的一类科学问题属性</a:t>
            </a:r>
            <a:r>
              <a:rPr lang="zh-CN" altLang="en-US" sz="2200" b="1" dirty="0" smtClean="0"/>
              <a:t>。</a:t>
            </a:r>
            <a:endParaRPr lang="en-US" altLang="zh-CN" sz="2200" b="1" dirty="0" smtClean="0"/>
          </a:p>
          <a:p>
            <a:pPr algn="just" eaLnBrk="0">
              <a:lnSpc>
                <a:spcPct val="150000"/>
              </a:lnSpc>
              <a:buFont typeface="Arial" panose="020B0604020202020204" pitchFamily="34" charset="0"/>
              <a:buChar char="•"/>
            </a:pPr>
            <a:endParaRPr lang="ko-KR" altLang="en-US" sz="2200" b="1" dirty="0" smtClean="0">
              <a:latin typeface="+mn-ea"/>
            </a:endParaRPr>
          </a:p>
          <a:p>
            <a:pPr algn="just" eaLnBrk="0">
              <a:lnSpc>
                <a:spcPct val="150000"/>
              </a:lnSpc>
              <a:buFont typeface="Arial" panose="020B0604020202020204" pitchFamily="34" charset="0"/>
              <a:buChar char="•"/>
            </a:pPr>
            <a:r>
              <a:rPr lang="zh-CN" altLang="en-US" sz="2200" b="1" dirty="0" smtClean="0"/>
              <a:t>  基金委根据申请人所选择的科学问题属性，组织评审专家进行分类评审。</a:t>
            </a:r>
            <a:endParaRPr lang="ko-KR" altLang="en-US" sz="2200" b="1" dirty="0" smtClean="0"/>
          </a:p>
        </p:txBody>
      </p:sp>
      <p:sp>
        <p:nvSpPr>
          <p:cNvPr id="6" name="矩形 5"/>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5147945" y="71414"/>
            <a:ext cx="3373120" cy="5857916"/>
            <a:chOff x="5147945" y="-76241"/>
            <a:chExt cx="3373120" cy="5857916"/>
          </a:xfrm>
        </p:grpSpPr>
        <p:sp>
          <p:nvSpPr>
            <p:cNvPr id="18" name="形状 17"/>
            <p:cNvSpPr/>
            <p:nvPr/>
          </p:nvSpPr>
          <p:spPr>
            <a:xfrm>
              <a:off x="6713872" y="-76241"/>
              <a:ext cx="287020" cy="60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endParaRPr lang="ko-KR" altLang="en-US" sz="1800" b="0" strike="noStrike" cap="none" dirty="0" smtClean="0">
                <a:latin typeface="宋体" panose="02010600030101010101" pitchFamily="2" charset="-122"/>
                <a:ea typeface="宋体" panose="02010600030101010101" pitchFamily="2" charset="-122"/>
              </a:endParaRPr>
            </a:p>
          </p:txBody>
        </p:sp>
        <p:sp>
          <p:nvSpPr>
            <p:cNvPr id="19" name="形状 18"/>
            <p:cNvSpPr/>
            <p:nvPr/>
          </p:nvSpPr>
          <p:spPr>
            <a:xfrm>
              <a:off x="5504815" y="564515"/>
              <a:ext cx="2644775" cy="803910"/>
            </a:xfrm>
            <a:prstGeom prst="wedgeRoundRectCallout">
              <a:avLst>
                <a:gd name="adj1" fmla="val -49653"/>
                <a:gd name="adj2" fmla="val 83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r>
                <a:rPr lang="en-US" altLang="ko-KR" sz="1800" b="1" strike="noStrike" cap="none" dirty="0" smtClean="0">
                  <a:solidFill>
                    <a:schemeClr val="bg1"/>
                  </a:solidFill>
                  <a:latin typeface="微软雅黑" panose="020B0503020204020204" pitchFamily="34" charset="-122"/>
                  <a:ea typeface="微软雅黑" panose="020B0503020204020204" pitchFamily="34" charset="-122"/>
                </a:rPr>
                <a:t>重点项目和试点学科</a:t>
              </a:r>
              <a:endParaRPr lang="ko-KR" altLang="en-US" sz="1800" b="1" strike="noStrike" cap="none" dirty="0" smtClean="0">
                <a:solidFill>
                  <a:schemeClr val="bg1"/>
                </a:solidFill>
                <a:latin typeface="微软雅黑" panose="020B0503020204020204" pitchFamily="34" charset="-122"/>
                <a:ea typeface="微软雅黑" panose="020B0503020204020204" pitchFamily="34" charset="-122"/>
              </a:endParaRPr>
            </a:p>
            <a:p>
              <a:pPr marL="0" indent="0" algn="ctr" defTabSz="914400" eaLnBrk="0" fontAlgn="auto">
                <a:lnSpc>
                  <a:spcPct val="100000"/>
                </a:lnSpc>
                <a:spcBef>
                  <a:spcPts val="0"/>
                </a:spcBef>
                <a:spcAft>
                  <a:spcPts val="0"/>
                </a:spcAft>
                <a:buFontTx/>
                <a:buNone/>
              </a:pPr>
              <a:r>
                <a:rPr lang="en-US" altLang="ko-KR" sz="1800" b="1" strike="noStrike" cap="none" dirty="0" smtClean="0">
                  <a:solidFill>
                    <a:schemeClr val="bg1"/>
                  </a:solidFill>
                  <a:latin typeface="微软雅黑" panose="020B0503020204020204" pitchFamily="34" charset="-122"/>
                  <a:ea typeface="微软雅黑" panose="020B0503020204020204" pitchFamily="34" charset="-122"/>
                </a:rPr>
                <a:t>面上项目申请书中增加科学问题属性页</a:t>
              </a:r>
              <a:endParaRPr lang="ko-KR" altLang="en-US" sz="1800" b="1" strike="noStrike" cap="none" dirty="0" smtClean="0">
                <a:solidFill>
                  <a:schemeClr val="bg1"/>
                </a:solidFill>
                <a:latin typeface="微软雅黑" panose="020B0503020204020204" pitchFamily="34" charset="-122"/>
                <a:ea typeface="微软雅黑" panose="020B0503020204020204" pitchFamily="34" charset="-122"/>
              </a:endParaRPr>
            </a:p>
          </p:txBody>
        </p:sp>
        <p:pic>
          <p:nvPicPr>
            <p:cNvPr id="20" name="图片 19" descr="C:/Users/office/AppData/Roaming/JisuOffice/ETemp/13072_8850320/fImage532857286500.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147945" y="1367155"/>
              <a:ext cx="3373120" cy="4414520"/>
            </a:xfrm>
            <a:prstGeom prst="rect">
              <a:avLst/>
            </a:prstGeom>
            <a:noFill/>
            <a:ln w="28575" cap="flat" cmpd="sng">
              <a:solidFill>
                <a:srgbClr val="FF0000">
                  <a:alpha val="100000"/>
                </a:srgbClr>
              </a:solidFill>
              <a:prstDash val="solid"/>
            </a:ln>
          </p:spPr>
        </p:pic>
      </p:grpSp>
      <p:sp>
        <p:nvSpPr>
          <p:cNvPr id="21" name="文本框 20"/>
          <p:cNvSpPr txBox="1"/>
          <p:nvPr/>
        </p:nvSpPr>
        <p:spPr>
          <a:xfrm>
            <a:off x="74930" y="133350"/>
            <a:ext cx="6279515" cy="462280"/>
          </a:xfrm>
          <a:prstGeom prst="rect">
            <a:avLst/>
          </a:prstGeom>
          <a:noFill/>
        </p:spPr>
        <p:txBody>
          <a:bodyPr vert="horz" wrap="non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2400" b="1" strike="noStrike" cap="none" dirty="0" smtClean="0">
                <a:solidFill>
                  <a:schemeClr val="bg1"/>
                </a:solidFill>
                <a:latin typeface="微软雅黑" panose="020B0503020204020204" pitchFamily="34" charset="-122"/>
                <a:ea typeface="微软雅黑" panose="020B0503020204020204" pitchFamily="34" charset="-122"/>
              </a:rPr>
              <a:t>试点项目的申请书中增加“科学问题属性”页</a:t>
            </a:r>
            <a:endParaRPr lang="ko-KR" altLang="en-US" sz="2400" b="1" strike="noStrike" cap="none" dirty="0" smtClean="0">
              <a:solidFill>
                <a:schemeClr val="bg1"/>
              </a:solidFill>
              <a:latin typeface="微软雅黑" panose="020B0503020204020204" pitchFamily="34" charset="-122"/>
              <a:ea typeface="微软雅黑" panose="020B0503020204020204" pitchFamily="34" charset="-122"/>
            </a:endParaRPr>
          </a:p>
        </p:txBody>
      </p:sp>
      <p:pic>
        <p:nvPicPr>
          <p:cNvPr id="22" name="图片 21" descr="C:/Users/office/AppData/Roaming/JisuOffice/ETemp/13072_8850320/fImage1034127319169.png"/>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411730" y="1927245"/>
            <a:ext cx="3001645" cy="4359275"/>
          </a:xfrm>
          <a:prstGeom prst="rect">
            <a:avLst/>
          </a:prstGeom>
          <a:noFill/>
          <a:ln w="9525" cap="flat" cmpd="sng">
            <a:solidFill>
              <a:schemeClr val="accent1">
                <a:alpha val="100000"/>
              </a:schemeClr>
            </a:solidFill>
            <a:prstDash val="solid"/>
            <a:miter lim="800000"/>
            <a:headEnd/>
            <a:tailEnd/>
          </a:ln>
        </p:spPr>
      </p:pic>
      <p:pic>
        <p:nvPicPr>
          <p:cNvPr id="23" name="图片 22" descr="C:/Users/office/AppData/Roaming/JisuOffice/ETemp/13072_8850320/fImage1055957325724.png"/>
          <p:cNvPicPr>
            <a:picLocks noChangeAspect="1"/>
          </p:cNvPicPr>
          <p:nvPr/>
        </p:nvPicPr>
        <p:blipFill rotWithShape="1">
          <a:blip r:embed="rId4" cstate="print">
            <a:extLst>
              <a:ext uri="{28A0092B-C50C-407E-A947-70E740481C1C}">
                <a14:useLocalDpi xmlns:a14="http://schemas.microsoft.com/office/drawing/2010/main" val="0"/>
              </a:ext>
            </a:extLst>
          </a:blip>
          <a:srcRect b="19319"/>
          <a:stretch>
            <a:fillRect/>
          </a:stretch>
        </p:blipFill>
        <p:spPr>
          <a:xfrm>
            <a:off x="133350" y="2204720"/>
            <a:ext cx="3359150" cy="4502150"/>
          </a:xfrm>
          <a:prstGeom prst="rect">
            <a:avLst/>
          </a:prstGeom>
          <a:noFill/>
          <a:ln w="9525" cap="flat" cmpd="sng">
            <a:solidFill>
              <a:schemeClr val="accent1">
                <a:alpha val="100000"/>
              </a:schemeClr>
            </a:solidFill>
            <a:prstDash val="solid"/>
          </a:ln>
          <a:effectLst>
            <a:outerShdw blurRad="40000" dist="23000" dir="5400000" rotWithShape="0">
              <a:srgbClr val="000000">
                <a:alpha val="34509"/>
              </a:srgbClr>
            </a:outerShdw>
          </a:effectLst>
        </p:spPr>
      </p:pic>
      <p:sp>
        <p:nvSpPr>
          <p:cNvPr id="12" name="TextBox 11"/>
          <p:cNvSpPr txBox="1"/>
          <p:nvPr/>
        </p:nvSpPr>
        <p:spPr>
          <a:xfrm>
            <a:off x="3707904" y="6386476"/>
            <a:ext cx="5088252" cy="400110"/>
          </a:xfrm>
          <a:prstGeom prst="rect">
            <a:avLst/>
          </a:prstGeom>
          <a:solidFill>
            <a:srgbClr val="FFC000"/>
          </a:solidFill>
          <a:ln w="12700">
            <a:noFill/>
            <a:prstDash val="sysDash"/>
          </a:ln>
        </p:spPr>
        <p:txBody>
          <a:bodyPr wrap="none" rtlCol="0">
            <a:spAutoFit/>
          </a:bodyPr>
          <a:lstStyle/>
          <a:p>
            <a:r>
              <a:rPr lang="zh-CN" altLang="en-US" sz="2000" b="1" dirty="0" smtClean="0">
                <a:solidFill>
                  <a:srgbClr val="002060"/>
                </a:solidFill>
                <a:latin typeface="+mn-ea"/>
              </a:rPr>
              <a:t>试点项目的申请书增加“科学问题属性”页</a:t>
            </a:r>
            <a:endParaRPr lang="zh-CN" altLang="en-US" sz="2000" b="1" dirty="0">
              <a:solidFill>
                <a:srgbClr val="002060"/>
              </a:solidFill>
              <a:latin typeface="+mn-ea"/>
            </a:endParaRPr>
          </a:p>
        </p:txBody>
      </p:sp>
      <p:sp>
        <p:nvSpPr>
          <p:cNvPr id="13" name="矩形 12"/>
          <p:cNvSpPr/>
          <p:nvPr/>
        </p:nvSpPr>
        <p:spPr>
          <a:xfrm>
            <a:off x="148018" y="433799"/>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74930" y="133350"/>
            <a:ext cx="6279515" cy="462280"/>
          </a:xfrm>
          <a:prstGeom prst="rect">
            <a:avLst/>
          </a:prstGeom>
          <a:noFill/>
        </p:spPr>
        <p:txBody>
          <a:bodyPr vert="horz" wrap="non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2400" b="1" strike="noStrike" cap="none" dirty="0" smtClean="0">
                <a:solidFill>
                  <a:schemeClr val="bg1"/>
                </a:solidFill>
                <a:latin typeface="微软雅黑" panose="020B0503020204020204" pitchFamily="34" charset="-122"/>
                <a:ea typeface="微软雅黑" panose="020B0503020204020204" pitchFamily="34" charset="-122"/>
              </a:rPr>
              <a:t>试点项目的申请书中增加“科学问题属性”页</a:t>
            </a:r>
            <a:endParaRPr lang="ko-KR" altLang="en-US" sz="2400" b="1" strike="noStrike" cap="none"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48018" y="433799"/>
            <a:ext cx="3775393" cy="533288"/>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“重点项目”填写页面</a:t>
            </a:r>
          </a:p>
        </p:txBody>
      </p:sp>
      <p:pic>
        <p:nvPicPr>
          <p:cNvPr id="11" name="Picture 4"/>
          <p:cNvPicPr>
            <a:picLocks noChangeAspect="1" noChangeArrowheads="1"/>
          </p:cNvPicPr>
          <p:nvPr/>
        </p:nvPicPr>
        <p:blipFill>
          <a:blip r:embed="rId2" cstate="print"/>
          <a:srcRect/>
          <a:stretch>
            <a:fillRect/>
          </a:stretch>
        </p:blipFill>
        <p:spPr bwMode="auto">
          <a:xfrm>
            <a:off x="395605" y="2900680"/>
            <a:ext cx="8276590" cy="3886200"/>
          </a:xfrm>
          <a:prstGeom prst="rect">
            <a:avLst/>
          </a:prstGeom>
          <a:noFill/>
          <a:ln w="9525">
            <a:noFill/>
            <a:miter lim="800000"/>
            <a:headEnd/>
            <a:tailEnd/>
          </a:ln>
        </p:spPr>
      </p:pic>
      <p:sp>
        <p:nvSpPr>
          <p:cNvPr id="14" name="形状 8"/>
          <p:cNvSpPr/>
          <p:nvPr/>
        </p:nvSpPr>
        <p:spPr>
          <a:xfrm>
            <a:off x="467544" y="1244202"/>
            <a:ext cx="5112568" cy="1440160"/>
          </a:xfrm>
          <a:prstGeom prst="wedgeRoundRectCallout">
            <a:avLst>
              <a:gd name="adj1" fmla="val -27415"/>
              <a:gd name="adj2" fmla="val 12351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eaLnBrk="0">
              <a:lnSpc>
                <a:spcPct val="150000"/>
              </a:lnSpc>
            </a:pPr>
            <a:r>
              <a:rPr lang="zh-CN" altLang="en-US" b="1" dirty="0" smtClean="0">
                <a:solidFill>
                  <a:schemeClr val="tx1"/>
                </a:solidFill>
                <a:latin typeface="+mn-ea"/>
              </a:rPr>
              <a:t>增加科学问题</a:t>
            </a:r>
            <a:r>
              <a:rPr lang="en-US" altLang="ko-KR" b="1" dirty="0" err="1" smtClean="0">
                <a:solidFill>
                  <a:schemeClr val="tx1"/>
                </a:solidFill>
                <a:latin typeface="+mn-ea"/>
              </a:rPr>
              <a:t>属性</a:t>
            </a:r>
            <a:r>
              <a:rPr lang="zh-CN" altLang="en-US" b="1" dirty="0" smtClean="0">
                <a:solidFill>
                  <a:schemeClr val="tx1"/>
                </a:solidFill>
                <a:latin typeface="+mn-ea"/>
              </a:rPr>
              <a:t>栏目</a:t>
            </a:r>
            <a:endParaRPr lang="en-US" altLang="ko-KR"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1.</a:t>
            </a:r>
            <a:r>
              <a:rPr lang="zh-CN" altLang="en-US" sz="1600" b="1" dirty="0" smtClean="0">
                <a:solidFill>
                  <a:schemeClr val="tx1"/>
                </a:solidFill>
                <a:latin typeface="+mn-ea"/>
              </a:rPr>
              <a:t>选择科学问题属性（单选）</a:t>
            </a:r>
            <a:endParaRPr lang="en-US" altLang="zh-CN" sz="1600"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2.</a:t>
            </a:r>
            <a:r>
              <a:rPr lang="zh-CN" altLang="en-US" sz="1600" b="1" dirty="0" smtClean="0">
                <a:solidFill>
                  <a:schemeClr val="tx1"/>
                </a:solidFill>
                <a:latin typeface="+mn-ea"/>
              </a:rPr>
              <a:t>详细阐明选择该科学问题属性的理由（</a:t>
            </a:r>
            <a:r>
              <a:rPr lang="en-US" altLang="zh-CN" sz="1600" b="1" dirty="0" smtClean="0">
                <a:solidFill>
                  <a:schemeClr val="tx1"/>
                </a:solidFill>
                <a:latin typeface="+mn-ea"/>
              </a:rPr>
              <a:t>800</a:t>
            </a:r>
            <a:r>
              <a:rPr lang="zh-CN" altLang="en-US" sz="1600" b="1" dirty="0" smtClean="0">
                <a:solidFill>
                  <a:schemeClr val="tx1"/>
                </a:solidFill>
                <a:latin typeface="+mn-ea"/>
              </a:rPr>
              <a:t>字以内）</a:t>
            </a:r>
            <a:endParaRPr lang="ko-KR" altLang="en-US" sz="1600" b="1" dirty="0" smtClean="0">
              <a:solidFill>
                <a:schemeClr val="tx1"/>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74930" y="133350"/>
            <a:ext cx="6279515" cy="462280"/>
          </a:xfrm>
          <a:prstGeom prst="rect">
            <a:avLst/>
          </a:prstGeom>
          <a:noFill/>
        </p:spPr>
        <p:txBody>
          <a:bodyPr vert="horz" wrap="non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2400" b="1" strike="noStrike" cap="none" dirty="0" smtClean="0">
                <a:solidFill>
                  <a:schemeClr val="bg1"/>
                </a:solidFill>
                <a:latin typeface="微软雅黑" panose="020B0503020204020204" pitchFamily="34" charset="-122"/>
                <a:ea typeface="微软雅黑" panose="020B0503020204020204" pitchFamily="34" charset="-122"/>
              </a:rPr>
              <a:t>试点项目的申请书中增加“科学问题属性”页</a:t>
            </a:r>
            <a:endParaRPr lang="ko-KR" altLang="en-US" sz="2400" b="1" strike="noStrike" cap="none"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48018" y="433799"/>
            <a:ext cx="377539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“面上项目”填写页面</a:t>
            </a:r>
          </a:p>
        </p:txBody>
      </p:sp>
      <p:grpSp>
        <p:nvGrpSpPr>
          <p:cNvPr id="10" name="组合 12"/>
          <p:cNvGrpSpPr/>
          <p:nvPr/>
        </p:nvGrpSpPr>
        <p:grpSpPr>
          <a:xfrm>
            <a:off x="179705" y="1272540"/>
            <a:ext cx="8084820" cy="5370830"/>
            <a:chOff x="179512" y="980728"/>
            <a:chExt cx="4172471" cy="5370948"/>
          </a:xfrm>
          <a:noFill/>
        </p:grpSpPr>
        <p:pic>
          <p:nvPicPr>
            <p:cNvPr id="12" name="图片 11" descr="C:/Users/office/AppData/Roaming/JisuOffice/ETemp/10188_2288088/fImage190723064464.png"/>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91543" y="4725144"/>
              <a:ext cx="3687579" cy="1626532"/>
            </a:xfrm>
            <a:prstGeom prst="rect">
              <a:avLst/>
            </a:prstGeom>
            <a:grpFill/>
          </p:spPr>
        </p:pic>
        <p:grpSp>
          <p:nvGrpSpPr>
            <p:cNvPr id="18" name="组合 12"/>
            <p:cNvGrpSpPr/>
            <p:nvPr/>
          </p:nvGrpSpPr>
          <p:grpSpPr>
            <a:xfrm>
              <a:off x="179512" y="980728"/>
              <a:ext cx="4172471" cy="3780671"/>
              <a:chOff x="0" y="428625"/>
              <a:chExt cx="5108575" cy="4356735"/>
            </a:xfrm>
            <a:grpFill/>
          </p:grpSpPr>
          <p:pic>
            <p:nvPicPr>
              <p:cNvPr id="19" name="图片 18" descr="C:/Users/office/AppData/Roaming/JisuOffice/ETemp/10188_2288088/fImage659593105705.png"/>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428625"/>
                <a:ext cx="5108575" cy="4356735"/>
              </a:xfrm>
              <a:prstGeom prst="rect">
                <a:avLst/>
              </a:prstGeom>
              <a:grpFill/>
            </p:spPr>
          </p:pic>
          <p:sp>
            <p:nvSpPr>
              <p:cNvPr id="20" name="形状 11"/>
              <p:cNvSpPr/>
              <p:nvPr/>
            </p:nvSpPr>
            <p:spPr>
              <a:xfrm>
                <a:off x="857250" y="2428875"/>
                <a:ext cx="3501390" cy="215265"/>
              </a:xfrm>
              <a:prstGeom prst="rect">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r>
                  <a:rPr lang="en-US" altLang="ko-KR" sz="1050" b="1" strike="noStrike" cap="none" dirty="0" smtClean="0">
                    <a:solidFill>
                      <a:srgbClr val="FF0000"/>
                    </a:solidFill>
                    <a:latin typeface="宋体" panose="02010600030101010101" pitchFamily="2" charset="-122"/>
                    <a:ea typeface="宋体" panose="02010600030101010101" pitchFamily="2" charset="-122"/>
                  </a:rPr>
                  <a:t>仅试点学科填写此部分信息</a:t>
                </a:r>
                <a:endParaRPr lang="ko-KR" altLang="en-US" sz="1050" b="1" strike="noStrike" cap="none" dirty="0" smtClean="0">
                  <a:solidFill>
                    <a:srgbClr val="FF0000"/>
                  </a:solidFill>
                  <a:latin typeface="宋体" panose="02010600030101010101" pitchFamily="2" charset="-122"/>
                  <a:ea typeface="宋体" panose="02010600030101010101" pitchFamily="2" charset="-122"/>
                </a:endParaRPr>
              </a:p>
            </p:txBody>
          </p:sp>
        </p:grpSp>
      </p:grpSp>
      <p:sp>
        <p:nvSpPr>
          <p:cNvPr id="22" name="圆角矩形 21"/>
          <p:cNvSpPr/>
          <p:nvPr/>
        </p:nvSpPr>
        <p:spPr>
          <a:xfrm>
            <a:off x="1712139" y="2748482"/>
            <a:ext cx="64807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形状 8"/>
          <p:cNvSpPr/>
          <p:nvPr/>
        </p:nvSpPr>
        <p:spPr>
          <a:xfrm>
            <a:off x="1143288" y="1082023"/>
            <a:ext cx="4143404" cy="1440160"/>
          </a:xfrm>
          <a:prstGeom prst="wedgeRoundRectCallout">
            <a:avLst>
              <a:gd name="adj1" fmla="val -31886"/>
              <a:gd name="adj2" fmla="val 6795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eaLnBrk="0">
              <a:lnSpc>
                <a:spcPct val="150000"/>
              </a:lnSpc>
            </a:pPr>
            <a:r>
              <a:rPr lang="zh-CN" altLang="en-US" b="1" dirty="0" smtClean="0">
                <a:solidFill>
                  <a:schemeClr val="tx1"/>
                </a:solidFill>
                <a:latin typeface="+mn-ea"/>
              </a:rPr>
              <a:t>增加科学问题</a:t>
            </a:r>
            <a:r>
              <a:rPr lang="en-US" altLang="ko-KR" b="1" dirty="0" err="1" smtClean="0">
                <a:solidFill>
                  <a:schemeClr val="tx1"/>
                </a:solidFill>
                <a:latin typeface="+mn-ea"/>
              </a:rPr>
              <a:t>属性</a:t>
            </a:r>
            <a:r>
              <a:rPr lang="zh-CN" altLang="en-US" b="1" dirty="0" smtClean="0">
                <a:solidFill>
                  <a:schemeClr val="tx1"/>
                </a:solidFill>
                <a:latin typeface="+mn-ea"/>
              </a:rPr>
              <a:t>栏目</a:t>
            </a:r>
            <a:endParaRPr lang="en-US" altLang="ko-KR"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1.</a:t>
            </a:r>
            <a:r>
              <a:rPr lang="zh-CN" altLang="en-US" sz="1600" b="1" dirty="0" smtClean="0">
                <a:solidFill>
                  <a:schemeClr val="tx1"/>
                </a:solidFill>
                <a:latin typeface="+mn-ea"/>
              </a:rPr>
              <a:t>选择科学问题属性（单选）</a:t>
            </a:r>
            <a:endParaRPr lang="en-US" altLang="zh-CN" sz="1600"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2.</a:t>
            </a:r>
            <a:r>
              <a:rPr lang="zh-CN" altLang="en-US" sz="1600" b="1" dirty="0" smtClean="0">
                <a:solidFill>
                  <a:schemeClr val="tx1"/>
                </a:solidFill>
                <a:latin typeface="+mn-ea"/>
              </a:rPr>
              <a:t>详细阐明选择该科学问题属性的理由（</a:t>
            </a:r>
            <a:r>
              <a:rPr lang="en-US" altLang="zh-CN" sz="1600" b="1" dirty="0" smtClean="0">
                <a:solidFill>
                  <a:schemeClr val="tx1"/>
                </a:solidFill>
                <a:latin typeface="+mn-ea"/>
              </a:rPr>
              <a:t>800</a:t>
            </a:r>
            <a:r>
              <a:rPr lang="zh-CN" altLang="en-US" sz="1600" b="1" dirty="0" smtClean="0">
                <a:solidFill>
                  <a:schemeClr val="tx1"/>
                </a:solidFill>
                <a:latin typeface="+mn-ea"/>
              </a:rPr>
              <a:t>字以内）</a:t>
            </a:r>
            <a:endParaRPr lang="ko-KR" altLang="en-US" sz="1600" b="1" dirty="0" smtClean="0">
              <a:solidFill>
                <a:schemeClr val="tx1"/>
              </a:solidFill>
              <a:latin typeface="+mn-ea"/>
            </a:endParaRPr>
          </a:p>
        </p:txBody>
      </p:sp>
      <p:sp>
        <p:nvSpPr>
          <p:cNvPr id="15" name="矩形 14"/>
          <p:cNvSpPr/>
          <p:nvPr/>
        </p:nvSpPr>
        <p:spPr>
          <a:xfrm>
            <a:off x="714348" y="6072206"/>
            <a:ext cx="8072494" cy="3877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262255" eaLnBrk="0">
              <a:lnSpc>
                <a:spcPts val="2500"/>
              </a:lnSpc>
              <a:buFont typeface="Wingdings" panose="05000000000000000000" pitchFamily="2" charset="2"/>
              <a:buChar char="l"/>
            </a:pPr>
            <a:r>
              <a:rPr lang="zh-CN" altLang="en-US" b="1" dirty="0" smtClean="0">
                <a:solidFill>
                  <a:srgbClr val="FF0000"/>
                </a:solidFill>
                <a:latin typeface="+mn-ea"/>
              </a:rPr>
              <a:t>选择试点学科提交申请书时信息系统，做科学问题属性必填项检测</a:t>
            </a:r>
            <a:r>
              <a:rPr lang="zh-CN" altLang="en-US" b="1" dirty="0" smtClean="0">
                <a:latin typeface="+mn-ea"/>
              </a:rPr>
              <a:t>。</a:t>
            </a:r>
            <a:endParaRPr lang="en-US" altLang="zh-CN" b="1" dirty="0" smtClean="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grpSp>
        <p:nvGrpSpPr>
          <p:cNvPr id="6" name="组合 2"/>
          <p:cNvGrpSpPr/>
          <p:nvPr/>
        </p:nvGrpSpPr>
        <p:grpSpPr>
          <a:xfrm>
            <a:off x="1033580" y="3070542"/>
            <a:ext cx="2322969" cy="2342551"/>
            <a:chOff x="395536" y="1700808"/>
            <a:chExt cx="5018892" cy="4633001"/>
          </a:xfrm>
        </p:grpSpPr>
        <p:sp>
          <p:nvSpPr>
            <p:cNvPr id="7" name="939439.625287.753.55.1255">
              <a:hlinkClick r:id="" action="ppaction://macro?name=Slide1.939439.625287.753.55.1255_click" highlightClick="1"/>
              <a:hlinkHover r:id="" action="ppaction://noaction" highlightClick="1"/>
            </p:cNvPr>
            <p:cNvSpPr>
              <a:spLocks noChangeAspect="1"/>
            </p:cNvSpPr>
            <p:nvPr/>
          </p:nvSpPr>
          <p:spPr bwMode="auto">
            <a:xfrm>
              <a:off x="4142888" y="5235258"/>
              <a:ext cx="80285" cy="47155"/>
            </a:xfrm>
            <a:custGeom>
              <a:avLst/>
              <a:gdLst>
                <a:gd name="T0" fmla="*/ 4 w 59"/>
                <a:gd name="T1" fmla="*/ 11 h 42"/>
                <a:gd name="T2" fmla="*/ 26 w 59"/>
                <a:gd name="T3" fmla="*/ 17 h 42"/>
                <a:gd name="T4" fmla="*/ 48 w 59"/>
                <a:gd name="T5" fmla="*/ 0 h 42"/>
                <a:gd name="T6" fmla="*/ 58 w 59"/>
                <a:gd name="T7" fmla="*/ 30 h 42"/>
                <a:gd name="T8" fmla="*/ 35 w 59"/>
                <a:gd name="T9" fmla="*/ 41 h 42"/>
                <a:gd name="T10" fmla="*/ 5 w 59"/>
                <a:gd name="T11" fmla="*/ 39 h 42"/>
                <a:gd name="T12" fmla="*/ 0 w 59"/>
                <a:gd name="T13" fmla="*/ 17 h 42"/>
                <a:gd name="T14" fmla="*/ 4 w 59"/>
                <a:gd name="T15" fmla="*/ 11 h 42"/>
                <a:gd name="T16" fmla="*/ 4 w 59"/>
                <a:gd name="T17" fmla="*/ 11 h 42"/>
                <a:gd name="T18" fmla="*/ 4 w 59"/>
                <a:gd name="T1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 y="11"/>
                  </a:moveTo>
                  <a:lnTo>
                    <a:pt x="26" y="17"/>
                  </a:lnTo>
                  <a:lnTo>
                    <a:pt x="48" y="0"/>
                  </a:lnTo>
                  <a:lnTo>
                    <a:pt x="58" y="30"/>
                  </a:lnTo>
                  <a:lnTo>
                    <a:pt x="35" y="41"/>
                  </a:lnTo>
                  <a:lnTo>
                    <a:pt x="5" y="39"/>
                  </a:lnTo>
                  <a:lnTo>
                    <a:pt x="0" y="17"/>
                  </a:lnTo>
                  <a:lnTo>
                    <a:pt x="4" y="11"/>
                  </a:lnTo>
                  <a:lnTo>
                    <a:pt x="4" y="11"/>
                  </a:lnTo>
                  <a:lnTo>
                    <a:pt x="4" y="11"/>
                  </a:lnTo>
                </a:path>
              </a:pathLst>
            </a:custGeom>
            <a:solidFill>
              <a:schemeClr val="bg2"/>
            </a:solidFill>
            <a:ln w="3175" cap="flat" cmpd="dbl">
              <a:solidFill>
                <a:srgbClr val="9B9B9B"/>
              </a:solidFill>
              <a:prstDash val="solid"/>
              <a:round/>
              <a:headEnd type="none" w="med" len="med"/>
              <a:tailEnd type="none" w="med" len="med"/>
            </a:ln>
            <a:effectLst/>
          </p:spPr>
          <p:txBody>
            <a:bodyPr lIns="0" tIns="0" rIns="0" bIns="0" anchor="b"/>
            <a:lstStyle/>
            <a:p>
              <a:endParaRPr lang="zh-CN" altLang="en-US"/>
            </a:p>
          </p:txBody>
        </p:sp>
        <p:sp>
          <p:nvSpPr>
            <p:cNvPr id="8" name="海南">
              <a:hlinkClick r:id="" action="ppaction://macro?name=Slide1.海南_click" highlightClick="1"/>
              <a:hlinkHover r:id="" action="ppaction://noaction" highlightClick="1"/>
            </p:cNvPr>
            <p:cNvSpPr>
              <a:spLocks noChangeAspect="1"/>
            </p:cNvSpPr>
            <p:nvPr/>
          </p:nvSpPr>
          <p:spPr bwMode="auto">
            <a:xfrm>
              <a:off x="3604763" y="5542894"/>
              <a:ext cx="251704" cy="154941"/>
            </a:xfrm>
            <a:custGeom>
              <a:avLst/>
              <a:gdLst>
                <a:gd name="T0" fmla="*/ 181 w 182"/>
                <a:gd name="T1" fmla="*/ 29 h 166"/>
                <a:gd name="T2" fmla="*/ 148 w 182"/>
                <a:gd name="T3" fmla="*/ 86 h 166"/>
                <a:gd name="T4" fmla="*/ 148 w 182"/>
                <a:gd name="T5" fmla="*/ 112 h 166"/>
                <a:gd name="T6" fmla="*/ 83 w 182"/>
                <a:gd name="T7" fmla="*/ 165 h 166"/>
                <a:gd name="T8" fmla="*/ 14 w 182"/>
                <a:gd name="T9" fmla="*/ 142 h 166"/>
                <a:gd name="T10" fmla="*/ 0 w 182"/>
                <a:gd name="T11" fmla="*/ 93 h 166"/>
                <a:gd name="T12" fmla="*/ 4 w 182"/>
                <a:gd name="T13" fmla="*/ 72 h 166"/>
                <a:gd name="T14" fmla="*/ 41 w 182"/>
                <a:gd name="T15" fmla="*/ 34 h 166"/>
                <a:gd name="T16" fmla="*/ 54 w 182"/>
                <a:gd name="T17" fmla="*/ 24 h 166"/>
                <a:gd name="T18" fmla="*/ 114 w 182"/>
                <a:gd name="T19" fmla="*/ 12 h 166"/>
                <a:gd name="T20" fmla="*/ 142 w 182"/>
                <a:gd name="T21" fmla="*/ 10 h 166"/>
                <a:gd name="T22" fmla="*/ 152 w 182"/>
                <a:gd name="T23" fmla="*/ 0 h 166"/>
                <a:gd name="T24" fmla="*/ 171 w 182"/>
                <a:gd name="T25" fmla="*/ 5 h 166"/>
                <a:gd name="T26" fmla="*/ 181 w 182"/>
                <a:gd name="T27" fmla="*/ 29 h 166"/>
                <a:gd name="T28" fmla="*/ 181 w 182"/>
                <a:gd name="T29" fmla="*/ 29 h 166"/>
                <a:gd name="T30" fmla="*/ 181 w 182"/>
                <a:gd name="T31"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66">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9" name="上海">
              <a:hlinkClick r:id="" action="ppaction://macro?name=Slide1.上海_click" highlightClick="1"/>
              <a:hlinkHover r:id="" action="ppaction://noaction" highlightClick="1"/>
            </p:cNvPr>
            <p:cNvSpPr>
              <a:spLocks noChangeAspect="1"/>
            </p:cNvSpPr>
            <p:nvPr/>
          </p:nvSpPr>
          <p:spPr bwMode="auto">
            <a:xfrm>
              <a:off x="4715732" y="4132707"/>
              <a:ext cx="80285" cy="94313"/>
            </a:xfrm>
            <a:custGeom>
              <a:avLst/>
              <a:gdLst>
                <a:gd name="T0" fmla="*/ 25 w 62"/>
                <a:gd name="T1" fmla="*/ 64 h 65"/>
                <a:gd name="T2" fmla="*/ 0 w 62"/>
                <a:gd name="T3" fmla="*/ 42 h 65"/>
                <a:gd name="T4" fmla="*/ 11 w 62"/>
                <a:gd name="T5" fmla="*/ 27 h 65"/>
                <a:gd name="T6" fmla="*/ 21 w 62"/>
                <a:gd name="T7" fmla="*/ 0 h 65"/>
                <a:gd name="T8" fmla="*/ 49 w 62"/>
                <a:gd name="T9" fmla="*/ 11 h 65"/>
                <a:gd name="T10" fmla="*/ 61 w 62"/>
                <a:gd name="T11" fmla="*/ 29 h 65"/>
                <a:gd name="T12" fmla="*/ 52 w 62"/>
                <a:gd name="T13" fmla="*/ 43 h 65"/>
                <a:gd name="T14" fmla="*/ 25 w 62"/>
                <a:gd name="T15" fmla="*/ 64 h 65"/>
                <a:gd name="T16" fmla="*/ 25 w 62"/>
                <a:gd name="T1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5">
                  <a:moveTo>
                    <a:pt x="25" y="64"/>
                  </a:moveTo>
                  <a:lnTo>
                    <a:pt x="0" y="42"/>
                  </a:lnTo>
                  <a:lnTo>
                    <a:pt x="11" y="27"/>
                  </a:lnTo>
                  <a:lnTo>
                    <a:pt x="21" y="0"/>
                  </a:lnTo>
                  <a:lnTo>
                    <a:pt x="49" y="11"/>
                  </a:lnTo>
                  <a:lnTo>
                    <a:pt x="61" y="29"/>
                  </a:lnTo>
                  <a:lnTo>
                    <a:pt x="52" y="43"/>
                  </a:lnTo>
                  <a:lnTo>
                    <a:pt x="25" y="64"/>
                  </a:lnTo>
                  <a:lnTo>
                    <a:pt x="25" y="64"/>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0" name="河南">
              <a:hlinkClick r:id="" action="ppaction://macro?name=Slide1.河南_click" highlightClick="1"/>
              <a:hlinkHover r:id="" action="ppaction://noaction" highlightClick="1"/>
            </p:cNvPr>
            <p:cNvSpPr>
              <a:spLocks noChangeAspect="1"/>
            </p:cNvSpPr>
            <p:nvPr/>
          </p:nvSpPr>
          <p:spPr bwMode="auto">
            <a:xfrm>
              <a:off x="3650329" y="3728513"/>
              <a:ext cx="594543" cy="523206"/>
            </a:xfrm>
            <a:custGeom>
              <a:avLst/>
              <a:gdLst>
                <a:gd name="T0" fmla="*/ 50 w 426"/>
                <a:gd name="T1" fmla="*/ 268 h 385"/>
                <a:gd name="T2" fmla="*/ 111 w 426"/>
                <a:gd name="T3" fmla="*/ 322 h 385"/>
                <a:gd name="T4" fmla="*/ 162 w 426"/>
                <a:gd name="T5" fmla="*/ 333 h 385"/>
                <a:gd name="T6" fmla="*/ 208 w 426"/>
                <a:gd name="T7" fmla="*/ 326 h 385"/>
                <a:gd name="T8" fmla="*/ 222 w 426"/>
                <a:gd name="T9" fmla="*/ 333 h 385"/>
                <a:gd name="T10" fmla="*/ 238 w 426"/>
                <a:gd name="T11" fmla="*/ 323 h 385"/>
                <a:gd name="T12" fmla="*/ 249 w 426"/>
                <a:gd name="T13" fmla="*/ 335 h 385"/>
                <a:gd name="T14" fmla="*/ 256 w 426"/>
                <a:gd name="T15" fmla="*/ 354 h 385"/>
                <a:gd name="T16" fmla="*/ 278 w 426"/>
                <a:gd name="T17" fmla="*/ 366 h 385"/>
                <a:gd name="T18" fmla="*/ 307 w 426"/>
                <a:gd name="T19" fmla="*/ 366 h 385"/>
                <a:gd name="T20" fmla="*/ 329 w 426"/>
                <a:gd name="T21" fmla="*/ 384 h 385"/>
                <a:gd name="T22" fmla="*/ 349 w 426"/>
                <a:gd name="T23" fmla="*/ 375 h 385"/>
                <a:gd name="T24" fmla="*/ 364 w 426"/>
                <a:gd name="T25" fmla="*/ 384 h 385"/>
                <a:gd name="T26" fmla="*/ 377 w 426"/>
                <a:gd name="T27" fmla="*/ 359 h 385"/>
                <a:gd name="T28" fmla="*/ 396 w 426"/>
                <a:gd name="T29" fmla="*/ 350 h 385"/>
                <a:gd name="T30" fmla="*/ 399 w 426"/>
                <a:gd name="T31" fmla="*/ 329 h 385"/>
                <a:gd name="T32" fmla="*/ 393 w 426"/>
                <a:gd name="T33" fmla="*/ 292 h 385"/>
                <a:gd name="T34" fmla="*/ 389 w 426"/>
                <a:gd name="T35" fmla="*/ 288 h 385"/>
                <a:gd name="T36" fmla="*/ 370 w 426"/>
                <a:gd name="T37" fmla="*/ 307 h 385"/>
                <a:gd name="T38" fmla="*/ 342 w 426"/>
                <a:gd name="T39" fmla="*/ 285 h 385"/>
                <a:gd name="T40" fmla="*/ 321 w 426"/>
                <a:gd name="T41" fmla="*/ 259 h 385"/>
                <a:gd name="T42" fmla="*/ 342 w 426"/>
                <a:gd name="T43" fmla="*/ 244 h 385"/>
                <a:gd name="T44" fmla="*/ 348 w 426"/>
                <a:gd name="T45" fmla="*/ 219 h 385"/>
                <a:gd name="T46" fmla="*/ 360 w 426"/>
                <a:gd name="T47" fmla="*/ 209 h 385"/>
                <a:gd name="T48" fmla="*/ 358 w 426"/>
                <a:gd name="T49" fmla="*/ 174 h 385"/>
                <a:gd name="T50" fmla="*/ 367 w 426"/>
                <a:gd name="T51" fmla="*/ 168 h 385"/>
                <a:gd name="T52" fmla="*/ 384 w 426"/>
                <a:gd name="T53" fmla="*/ 178 h 385"/>
                <a:gd name="T54" fmla="*/ 396 w 426"/>
                <a:gd name="T55" fmla="*/ 192 h 385"/>
                <a:gd name="T56" fmla="*/ 417 w 426"/>
                <a:gd name="T57" fmla="*/ 178 h 385"/>
                <a:gd name="T58" fmla="*/ 425 w 426"/>
                <a:gd name="T59" fmla="*/ 169 h 385"/>
                <a:gd name="T60" fmla="*/ 421 w 426"/>
                <a:gd name="T61" fmla="*/ 152 h 385"/>
                <a:gd name="T62" fmla="*/ 396 w 426"/>
                <a:gd name="T63" fmla="*/ 137 h 385"/>
                <a:gd name="T64" fmla="*/ 391 w 426"/>
                <a:gd name="T65" fmla="*/ 120 h 385"/>
                <a:gd name="T66" fmla="*/ 344 w 426"/>
                <a:gd name="T67" fmla="*/ 126 h 385"/>
                <a:gd name="T68" fmla="*/ 315 w 426"/>
                <a:gd name="T69" fmla="*/ 101 h 385"/>
                <a:gd name="T70" fmla="*/ 302 w 426"/>
                <a:gd name="T71" fmla="*/ 96 h 385"/>
                <a:gd name="T72" fmla="*/ 302 w 426"/>
                <a:gd name="T73" fmla="*/ 80 h 385"/>
                <a:gd name="T74" fmla="*/ 366 w 426"/>
                <a:gd name="T75" fmla="*/ 7 h 385"/>
                <a:gd name="T76" fmla="*/ 342 w 426"/>
                <a:gd name="T77" fmla="*/ 13 h 385"/>
                <a:gd name="T78" fmla="*/ 328 w 426"/>
                <a:gd name="T79" fmla="*/ 24 h 385"/>
                <a:gd name="T80" fmla="*/ 321 w 426"/>
                <a:gd name="T81" fmla="*/ 15 h 385"/>
                <a:gd name="T82" fmla="*/ 321 w 426"/>
                <a:gd name="T83" fmla="*/ 4 h 385"/>
                <a:gd name="T84" fmla="*/ 310 w 426"/>
                <a:gd name="T85" fmla="*/ 0 h 385"/>
                <a:gd name="T86" fmla="*/ 281 w 426"/>
                <a:gd name="T87" fmla="*/ 12 h 385"/>
                <a:gd name="T88" fmla="*/ 208 w 426"/>
                <a:gd name="T89" fmla="*/ 2 h 385"/>
                <a:gd name="T90" fmla="*/ 203 w 426"/>
                <a:gd name="T91" fmla="*/ 63 h 385"/>
                <a:gd name="T92" fmla="*/ 168 w 426"/>
                <a:gd name="T93" fmla="*/ 91 h 385"/>
                <a:gd name="T94" fmla="*/ 120 w 426"/>
                <a:gd name="T95" fmla="*/ 101 h 385"/>
                <a:gd name="T96" fmla="*/ 54 w 426"/>
                <a:gd name="T97" fmla="*/ 147 h 385"/>
                <a:gd name="T98" fmla="*/ 0 w 426"/>
                <a:gd name="T99" fmla="*/ 161 h 385"/>
                <a:gd name="T100" fmla="*/ 0 w 426"/>
                <a:gd name="T101" fmla="*/ 171 h 385"/>
                <a:gd name="T102" fmla="*/ 50 w 426"/>
                <a:gd name="T103" fmla="*/ 246 h 385"/>
                <a:gd name="T104" fmla="*/ 50 w 426"/>
                <a:gd name="T105" fmla="*/ 268 h 385"/>
                <a:gd name="T106" fmla="*/ 50 w 426"/>
                <a:gd name="T107" fmla="*/ 2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385">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1" name="台湾">
              <a:hlinkClick r:id="" action="ppaction://macro?name=Slide1.台湾_click" highlightClick="1"/>
              <a:hlinkHover r:id="" action="ppaction://noaction" highlightClick="1"/>
            </p:cNvPr>
            <p:cNvSpPr>
              <a:spLocks noChangeAspect="1"/>
            </p:cNvSpPr>
            <p:nvPr/>
          </p:nvSpPr>
          <p:spPr bwMode="auto">
            <a:xfrm>
              <a:off x="4761299" y="4819837"/>
              <a:ext cx="136701" cy="390723"/>
            </a:xfrm>
            <a:custGeom>
              <a:avLst/>
              <a:gdLst>
                <a:gd name="T0" fmla="*/ 26 w 106"/>
                <a:gd name="T1" fmla="*/ 37 h 289"/>
                <a:gd name="T2" fmla="*/ 29 w 106"/>
                <a:gd name="T3" fmla="*/ 34 h 289"/>
                <a:gd name="T4" fmla="*/ 38 w 106"/>
                <a:gd name="T5" fmla="*/ 17 h 289"/>
                <a:gd name="T6" fmla="*/ 61 w 106"/>
                <a:gd name="T7" fmla="*/ 1 h 289"/>
                <a:gd name="T8" fmla="*/ 67 w 106"/>
                <a:gd name="T9" fmla="*/ 1 h 289"/>
                <a:gd name="T10" fmla="*/ 82 w 106"/>
                <a:gd name="T11" fmla="*/ 5 h 289"/>
                <a:gd name="T12" fmla="*/ 87 w 106"/>
                <a:gd name="T13" fmla="*/ 10 h 289"/>
                <a:gd name="T14" fmla="*/ 97 w 106"/>
                <a:gd name="T15" fmla="*/ 17 h 289"/>
                <a:gd name="T16" fmla="*/ 100 w 106"/>
                <a:gd name="T17" fmla="*/ 29 h 289"/>
                <a:gd name="T18" fmla="*/ 91 w 106"/>
                <a:gd name="T19" fmla="*/ 39 h 289"/>
                <a:gd name="T20" fmla="*/ 91 w 106"/>
                <a:gd name="T21" fmla="*/ 54 h 289"/>
                <a:gd name="T22" fmla="*/ 101 w 106"/>
                <a:gd name="T23" fmla="*/ 73 h 289"/>
                <a:gd name="T24" fmla="*/ 91 w 106"/>
                <a:gd name="T25" fmla="*/ 95 h 289"/>
                <a:gd name="T26" fmla="*/ 96 w 106"/>
                <a:gd name="T27" fmla="*/ 109 h 289"/>
                <a:gd name="T28" fmla="*/ 96 w 106"/>
                <a:gd name="T29" fmla="*/ 118 h 289"/>
                <a:gd name="T30" fmla="*/ 100 w 106"/>
                <a:gd name="T31" fmla="*/ 141 h 289"/>
                <a:gd name="T32" fmla="*/ 104 w 106"/>
                <a:gd name="T33" fmla="*/ 161 h 289"/>
                <a:gd name="T34" fmla="*/ 103 w 106"/>
                <a:gd name="T35" fmla="*/ 178 h 289"/>
                <a:gd name="T36" fmla="*/ 100 w 106"/>
                <a:gd name="T37" fmla="*/ 185 h 289"/>
                <a:gd name="T38" fmla="*/ 97 w 106"/>
                <a:gd name="T39" fmla="*/ 192 h 289"/>
                <a:gd name="T40" fmla="*/ 96 w 106"/>
                <a:gd name="T41" fmla="*/ 196 h 289"/>
                <a:gd name="T42" fmla="*/ 95 w 106"/>
                <a:gd name="T43" fmla="*/ 210 h 289"/>
                <a:gd name="T44" fmla="*/ 90 w 106"/>
                <a:gd name="T45" fmla="*/ 215 h 289"/>
                <a:gd name="T46" fmla="*/ 85 w 106"/>
                <a:gd name="T47" fmla="*/ 227 h 289"/>
                <a:gd name="T48" fmla="*/ 81 w 106"/>
                <a:gd name="T49" fmla="*/ 229 h 289"/>
                <a:gd name="T50" fmla="*/ 78 w 106"/>
                <a:gd name="T51" fmla="*/ 232 h 289"/>
                <a:gd name="T52" fmla="*/ 76 w 106"/>
                <a:gd name="T53" fmla="*/ 253 h 289"/>
                <a:gd name="T54" fmla="*/ 70 w 106"/>
                <a:gd name="T55" fmla="*/ 263 h 289"/>
                <a:gd name="T56" fmla="*/ 73 w 106"/>
                <a:gd name="T57" fmla="*/ 280 h 289"/>
                <a:gd name="T58" fmla="*/ 76 w 106"/>
                <a:gd name="T59" fmla="*/ 284 h 289"/>
                <a:gd name="T60" fmla="*/ 72 w 106"/>
                <a:gd name="T61" fmla="*/ 283 h 289"/>
                <a:gd name="T62" fmla="*/ 65 w 106"/>
                <a:gd name="T63" fmla="*/ 281 h 289"/>
                <a:gd name="T64" fmla="*/ 63 w 106"/>
                <a:gd name="T65" fmla="*/ 285 h 289"/>
                <a:gd name="T66" fmla="*/ 62 w 106"/>
                <a:gd name="T67" fmla="*/ 286 h 289"/>
                <a:gd name="T68" fmla="*/ 57 w 106"/>
                <a:gd name="T69" fmla="*/ 287 h 289"/>
                <a:gd name="T70" fmla="*/ 57 w 106"/>
                <a:gd name="T71" fmla="*/ 281 h 289"/>
                <a:gd name="T72" fmla="*/ 52 w 106"/>
                <a:gd name="T73" fmla="*/ 274 h 289"/>
                <a:gd name="T74" fmla="*/ 51 w 106"/>
                <a:gd name="T75" fmla="*/ 262 h 289"/>
                <a:gd name="T76" fmla="*/ 40 w 106"/>
                <a:gd name="T77" fmla="*/ 256 h 289"/>
                <a:gd name="T78" fmla="*/ 33 w 106"/>
                <a:gd name="T79" fmla="*/ 251 h 289"/>
                <a:gd name="T80" fmla="*/ 28 w 106"/>
                <a:gd name="T81" fmla="*/ 240 h 289"/>
                <a:gd name="T82" fmla="*/ 25 w 106"/>
                <a:gd name="T83" fmla="*/ 234 h 289"/>
                <a:gd name="T84" fmla="*/ 19 w 106"/>
                <a:gd name="T85" fmla="*/ 229 h 289"/>
                <a:gd name="T86" fmla="*/ 13 w 106"/>
                <a:gd name="T87" fmla="*/ 213 h 289"/>
                <a:gd name="T88" fmla="*/ 6 w 106"/>
                <a:gd name="T89" fmla="*/ 203 h 289"/>
                <a:gd name="T90" fmla="*/ 7 w 106"/>
                <a:gd name="T91" fmla="*/ 185 h 289"/>
                <a:gd name="T92" fmla="*/ 9 w 106"/>
                <a:gd name="T93" fmla="*/ 182 h 289"/>
                <a:gd name="T94" fmla="*/ 5 w 106"/>
                <a:gd name="T95" fmla="*/ 173 h 289"/>
                <a:gd name="T96" fmla="*/ 1 w 106"/>
                <a:gd name="T97" fmla="*/ 166 h 289"/>
                <a:gd name="T98" fmla="*/ 0 w 106"/>
                <a:gd name="T99" fmla="*/ 157 h 289"/>
                <a:gd name="T100" fmla="*/ 4 w 106"/>
                <a:gd name="T101" fmla="*/ 154 h 289"/>
                <a:gd name="T102" fmla="*/ 4 w 106"/>
                <a:gd name="T103" fmla="*/ 153 h 289"/>
                <a:gd name="T104" fmla="*/ 6 w 106"/>
                <a:gd name="T105" fmla="*/ 141 h 289"/>
                <a:gd name="T106" fmla="*/ 5 w 106"/>
                <a:gd name="T107" fmla="*/ 137 h 289"/>
                <a:gd name="T108" fmla="*/ 5 w 106"/>
                <a:gd name="T109" fmla="*/ 133 h 289"/>
                <a:gd name="T110" fmla="*/ 5 w 106"/>
                <a:gd name="T111" fmla="*/ 100 h 289"/>
                <a:gd name="T112" fmla="*/ 6 w 106"/>
                <a:gd name="T113" fmla="*/ 95 h 289"/>
                <a:gd name="T114" fmla="*/ 9 w 106"/>
                <a:gd name="T115" fmla="*/ 92 h 289"/>
                <a:gd name="T116" fmla="*/ 14 w 106"/>
                <a:gd name="T117" fmla="*/ 75 h 289"/>
                <a:gd name="T118" fmla="*/ 24 w 106"/>
                <a:gd name="T119" fmla="*/ 49 h 289"/>
                <a:gd name="T120" fmla="*/ 24 w 106"/>
                <a:gd name="T121" fmla="*/ 41 h 289"/>
                <a:gd name="T122" fmla="*/ 23 w 106"/>
                <a:gd name="T123" fmla="*/ 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289">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2" name="广东">
              <a:hlinkClick r:id="" action="ppaction://macro?name=Slide1.广东_click" highlightClick="1"/>
              <a:hlinkHover r:id="" action="ppaction://noaction" highlightClick="1"/>
            </p:cNvPr>
            <p:cNvSpPr>
              <a:spLocks noChangeAspect="1"/>
            </p:cNvSpPr>
            <p:nvPr/>
          </p:nvSpPr>
          <p:spPr bwMode="auto">
            <a:xfrm>
              <a:off x="3695898" y="4914150"/>
              <a:ext cx="768132" cy="617519"/>
            </a:xfrm>
            <a:custGeom>
              <a:avLst/>
              <a:gdLst>
                <a:gd name="T0" fmla="*/ 161 w 548"/>
                <a:gd name="T1" fmla="*/ 65 h 455"/>
                <a:gd name="T2" fmla="*/ 168 w 548"/>
                <a:gd name="T3" fmla="*/ 36 h 455"/>
                <a:gd name="T4" fmla="*/ 219 w 548"/>
                <a:gd name="T5" fmla="*/ 52 h 455"/>
                <a:gd name="T6" fmla="*/ 216 w 548"/>
                <a:gd name="T7" fmla="*/ 28 h 455"/>
                <a:gd name="T8" fmla="*/ 238 w 548"/>
                <a:gd name="T9" fmla="*/ 2 h 455"/>
                <a:gd name="T10" fmla="*/ 294 w 548"/>
                <a:gd name="T11" fmla="*/ 0 h 455"/>
                <a:gd name="T12" fmla="*/ 344 w 548"/>
                <a:gd name="T13" fmla="*/ 4 h 455"/>
                <a:gd name="T14" fmla="*/ 340 w 548"/>
                <a:gd name="T15" fmla="*/ 32 h 455"/>
                <a:gd name="T16" fmla="*/ 322 w 548"/>
                <a:gd name="T17" fmla="*/ 67 h 455"/>
                <a:gd name="T18" fmla="*/ 406 w 548"/>
                <a:gd name="T19" fmla="*/ 45 h 455"/>
                <a:gd name="T20" fmla="*/ 440 w 548"/>
                <a:gd name="T21" fmla="*/ 52 h 455"/>
                <a:gd name="T22" fmla="*/ 435 w 548"/>
                <a:gd name="T23" fmla="*/ 26 h 455"/>
                <a:gd name="T24" fmla="*/ 492 w 548"/>
                <a:gd name="T25" fmla="*/ 43 h 455"/>
                <a:gd name="T26" fmla="*/ 525 w 548"/>
                <a:gd name="T27" fmla="*/ 67 h 455"/>
                <a:gd name="T28" fmla="*/ 532 w 548"/>
                <a:gd name="T29" fmla="*/ 127 h 455"/>
                <a:gd name="T30" fmla="*/ 507 w 548"/>
                <a:gd name="T31" fmla="*/ 154 h 455"/>
                <a:gd name="T32" fmla="*/ 460 w 548"/>
                <a:gd name="T33" fmla="*/ 195 h 455"/>
                <a:gd name="T34" fmla="*/ 436 w 548"/>
                <a:gd name="T35" fmla="*/ 203 h 455"/>
                <a:gd name="T36" fmla="*/ 426 w 548"/>
                <a:gd name="T37" fmla="*/ 207 h 455"/>
                <a:gd name="T38" fmla="*/ 386 w 548"/>
                <a:gd name="T39" fmla="*/ 221 h 455"/>
                <a:gd name="T40" fmla="*/ 358 w 548"/>
                <a:gd name="T41" fmla="*/ 224 h 455"/>
                <a:gd name="T42" fmla="*/ 283 w 548"/>
                <a:gd name="T43" fmla="*/ 214 h 455"/>
                <a:gd name="T44" fmla="*/ 293 w 548"/>
                <a:gd name="T45" fmla="*/ 267 h 455"/>
                <a:gd name="T46" fmla="*/ 246 w 548"/>
                <a:gd name="T47" fmla="*/ 302 h 455"/>
                <a:gd name="T48" fmla="*/ 198 w 548"/>
                <a:gd name="T49" fmla="*/ 316 h 455"/>
                <a:gd name="T50" fmla="*/ 142 w 548"/>
                <a:gd name="T51" fmla="*/ 338 h 455"/>
                <a:gd name="T52" fmla="*/ 54 w 548"/>
                <a:gd name="T53" fmla="*/ 380 h 455"/>
                <a:gd name="T54" fmla="*/ 67 w 548"/>
                <a:gd name="T55" fmla="*/ 438 h 455"/>
                <a:gd name="T56" fmla="*/ 26 w 548"/>
                <a:gd name="T57" fmla="*/ 453 h 455"/>
                <a:gd name="T58" fmla="*/ 5 w 548"/>
                <a:gd name="T59" fmla="*/ 372 h 455"/>
                <a:gd name="T60" fmla="*/ 24 w 548"/>
                <a:gd name="T61" fmla="*/ 325 h 455"/>
                <a:gd name="T62" fmla="*/ 46 w 548"/>
                <a:gd name="T63" fmla="*/ 303 h 455"/>
                <a:gd name="T64" fmla="*/ 74 w 548"/>
                <a:gd name="T65" fmla="*/ 265 h 455"/>
                <a:gd name="T66" fmla="*/ 115 w 548"/>
                <a:gd name="T67" fmla="*/ 187 h 455"/>
                <a:gd name="T68" fmla="*/ 146 w 548"/>
                <a:gd name="T69" fmla="*/ 128 h 455"/>
                <a:gd name="T70" fmla="*/ 146 w 548"/>
                <a:gd name="T71"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455">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3" name="广西">
              <a:hlinkClick r:id="" action="ppaction://macro?name=Slide1.广西_click" highlightClick="1"/>
              <a:hlinkHover r:id="" action="ppaction://noaction" highlightClick="1"/>
            </p:cNvPr>
            <p:cNvSpPr>
              <a:spLocks noChangeAspect="1"/>
            </p:cNvSpPr>
            <p:nvPr/>
          </p:nvSpPr>
          <p:spPr bwMode="auto">
            <a:xfrm>
              <a:off x="3123055" y="4855765"/>
              <a:ext cx="789831" cy="545662"/>
            </a:xfrm>
            <a:custGeom>
              <a:avLst/>
              <a:gdLst>
                <a:gd name="T0" fmla="*/ 26 w 568"/>
                <a:gd name="T1" fmla="*/ 159 h 410"/>
                <a:gd name="T2" fmla="*/ 63 w 568"/>
                <a:gd name="T3" fmla="*/ 141 h 410"/>
                <a:gd name="T4" fmla="*/ 122 w 568"/>
                <a:gd name="T5" fmla="*/ 157 h 410"/>
                <a:gd name="T6" fmla="*/ 134 w 568"/>
                <a:gd name="T7" fmla="*/ 131 h 410"/>
                <a:gd name="T8" fmla="*/ 216 w 568"/>
                <a:gd name="T9" fmla="*/ 99 h 410"/>
                <a:gd name="T10" fmla="*/ 283 w 568"/>
                <a:gd name="T11" fmla="*/ 81 h 410"/>
                <a:gd name="T12" fmla="*/ 311 w 568"/>
                <a:gd name="T13" fmla="*/ 88 h 410"/>
                <a:gd name="T14" fmla="*/ 334 w 568"/>
                <a:gd name="T15" fmla="*/ 71 h 410"/>
                <a:gd name="T16" fmla="*/ 342 w 568"/>
                <a:gd name="T17" fmla="*/ 55 h 410"/>
                <a:gd name="T18" fmla="*/ 370 w 568"/>
                <a:gd name="T19" fmla="*/ 35 h 410"/>
                <a:gd name="T20" fmla="*/ 407 w 568"/>
                <a:gd name="T21" fmla="*/ 15 h 410"/>
                <a:gd name="T22" fmla="*/ 423 w 568"/>
                <a:gd name="T23" fmla="*/ 33 h 410"/>
                <a:gd name="T24" fmla="*/ 458 w 568"/>
                <a:gd name="T25" fmla="*/ 7 h 410"/>
                <a:gd name="T26" fmla="*/ 495 w 568"/>
                <a:gd name="T27" fmla="*/ 7 h 410"/>
                <a:gd name="T28" fmla="*/ 514 w 568"/>
                <a:gd name="T29" fmla="*/ 37 h 410"/>
                <a:gd name="T30" fmla="*/ 492 w 568"/>
                <a:gd name="T31" fmla="*/ 90 h 410"/>
                <a:gd name="T32" fmla="*/ 492 w 568"/>
                <a:gd name="T33" fmla="*/ 114 h 410"/>
                <a:gd name="T34" fmla="*/ 529 w 568"/>
                <a:gd name="T35" fmla="*/ 133 h 410"/>
                <a:gd name="T36" fmla="*/ 556 w 568"/>
                <a:gd name="T37" fmla="*/ 124 h 410"/>
                <a:gd name="T38" fmla="*/ 556 w 568"/>
                <a:gd name="T39" fmla="*/ 175 h 410"/>
                <a:gd name="T40" fmla="*/ 525 w 568"/>
                <a:gd name="T41" fmla="*/ 234 h 410"/>
                <a:gd name="T42" fmla="*/ 484 w 568"/>
                <a:gd name="T43" fmla="*/ 312 h 410"/>
                <a:gd name="T44" fmla="*/ 456 w 568"/>
                <a:gd name="T45" fmla="*/ 350 h 410"/>
                <a:gd name="T46" fmla="*/ 434 w 568"/>
                <a:gd name="T47" fmla="*/ 372 h 410"/>
                <a:gd name="T48" fmla="*/ 368 w 568"/>
                <a:gd name="T49" fmla="*/ 409 h 410"/>
                <a:gd name="T50" fmla="*/ 317 w 568"/>
                <a:gd name="T51" fmla="*/ 380 h 410"/>
                <a:gd name="T52" fmla="*/ 264 w 568"/>
                <a:gd name="T53" fmla="*/ 408 h 410"/>
                <a:gd name="T54" fmla="*/ 178 w 568"/>
                <a:gd name="T55" fmla="*/ 376 h 410"/>
                <a:gd name="T56" fmla="*/ 182 w 568"/>
                <a:gd name="T57" fmla="*/ 317 h 410"/>
                <a:gd name="T58" fmla="*/ 142 w 568"/>
                <a:gd name="T59" fmla="*/ 304 h 410"/>
                <a:gd name="T60" fmla="*/ 114 w 568"/>
                <a:gd name="T61" fmla="*/ 304 h 410"/>
                <a:gd name="T62" fmla="*/ 98 w 568"/>
                <a:gd name="T63" fmla="*/ 261 h 410"/>
                <a:gd name="T64" fmla="*/ 124 w 568"/>
                <a:gd name="T65" fmla="*/ 254 h 410"/>
                <a:gd name="T66" fmla="*/ 122 w 568"/>
                <a:gd name="T67" fmla="*/ 218 h 410"/>
                <a:gd name="T68" fmla="*/ 48 w 568"/>
                <a:gd name="T69" fmla="*/ 188 h 410"/>
                <a:gd name="T70" fmla="*/ 13 w 568"/>
                <a:gd name="T71" fmla="*/ 188 h 410"/>
                <a:gd name="T72" fmla="*/ 2 w 568"/>
                <a:gd name="T73" fmla="*/ 15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8" h="410">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4" name="福建">
              <a:hlinkClick r:id="" action="ppaction://macro?name=Slide1.福建_click" highlightClick="1"/>
              <a:hlinkHover r:id="" action="ppaction://noaction" highlightClick="1"/>
            </p:cNvPr>
            <p:cNvSpPr>
              <a:spLocks noChangeAspect="1"/>
            </p:cNvSpPr>
            <p:nvPr/>
          </p:nvSpPr>
          <p:spPr bwMode="auto">
            <a:xfrm>
              <a:off x="4303459" y="4548130"/>
              <a:ext cx="433973" cy="520961"/>
            </a:xfrm>
            <a:custGeom>
              <a:avLst/>
              <a:gdLst>
                <a:gd name="T0" fmla="*/ 0 w 309"/>
                <a:gd name="T1" fmla="*/ 299 h 389"/>
                <a:gd name="T2" fmla="*/ 11 w 309"/>
                <a:gd name="T3" fmla="*/ 232 h 389"/>
                <a:gd name="T4" fmla="*/ 22 w 309"/>
                <a:gd name="T5" fmla="*/ 214 h 389"/>
                <a:gd name="T6" fmla="*/ 26 w 309"/>
                <a:gd name="T7" fmla="*/ 195 h 389"/>
                <a:gd name="T8" fmla="*/ 41 w 309"/>
                <a:gd name="T9" fmla="*/ 168 h 389"/>
                <a:gd name="T10" fmla="*/ 33 w 309"/>
                <a:gd name="T11" fmla="*/ 157 h 389"/>
                <a:gd name="T12" fmla="*/ 35 w 309"/>
                <a:gd name="T13" fmla="*/ 134 h 389"/>
                <a:gd name="T14" fmla="*/ 66 w 309"/>
                <a:gd name="T15" fmla="*/ 98 h 389"/>
                <a:gd name="T16" fmla="*/ 63 w 309"/>
                <a:gd name="T17" fmla="*/ 75 h 389"/>
                <a:gd name="T18" fmla="*/ 85 w 309"/>
                <a:gd name="T19" fmla="*/ 40 h 389"/>
                <a:gd name="T20" fmla="*/ 105 w 309"/>
                <a:gd name="T21" fmla="*/ 45 h 389"/>
                <a:gd name="T22" fmla="*/ 146 w 309"/>
                <a:gd name="T23" fmla="*/ 16 h 389"/>
                <a:gd name="T24" fmla="*/ 153 w 309"/>
                <a:gd name="T25" fmla="*/ 0 h 389"/>
                <a:gd name="T26" fmla="*/ 177 w 309"/>
                <a:gd name="T27" fmla="*/ 5 h 389"/>
                <a:gd name="T28" fmla="*/ 190 w 309"/>
                <a:gd name="T29" fmla="*/ 37 h 389"/>
                <a:gd name="T30" fmla="*/ 201 w 309"/>
                <a:gd name="T31" fmla="*/ 61 h 389"/>
                <a:gd name="T32" fmla="*/ 226 w 309"/>
                <a:gd name="T33" fmla="*/ 61 h 389"/>
                <a:gd name="T34" fmla="*/ 244 w 309"/>
                <a:gd name="T35" fmla="*/ 40 h 389"/>
                <a:gd name="T36" fmla="*/ 267 w 309"/>
                <a:gd name="T37" fmla="*/ 64 h 389"/>
                <a:gd name="T38" fmla="*/ 308 w 309"/>
                <a:gd name="T39" fmla="*/ 48 h 389"/>
                <a:gd name="T40" fmla="*/ 282 w 309"/>
                <a:gd name="T41" fmla="*/ 112 h 389"/>
                <a:gd name="T42" fmla="*/ 267 w 309"/>
                <a:gd name="T43" fmla="*/ 104 h 389"/>
                <a:gd name="T44" fmla="*/ 256 w 309"/>
                <a:gd name="T45" fmla="*/ 109 h 389"/>
                <a:gd name="T46" fmla="*/ 255 w 309"/>
                <a:gd name="T47" fmla="*/ 115 h 389"/>
                <a:gd name="T48" fmla="*/ 269 w 309"/>
                <a:gd name="T49" fmla="*/ 131 h 389"/>
                <a:gd name="T50" fmla="*/ 266 w 309"/>
                <a:gd name="T51" fmla="*/ 189 h 389"/>
                <a:gd name="T52" fmla="*/ 269 w 309"/>
                <a:gd name="T53" fmla="*/ 208 h 389"/>
                <a:gd name="T54" fmla="*/ 266 w 309"/>
                <a:gd name="T55" fmla="*/ 213 h 389"/>
                <a:gd name="T56" fmla="*/ 249 w 309"/>
                <a:gd name="T57" fmla="*/ 209 h 389"/>
                <a:gd name="T58" fmla="*/ 238 w 309"/>
                <a:gd name="T59" fmla="*/ 220 h 389"/>
                <a:gd name="T60" fmla="*/ 245 w 309"/>
                <a:gd name="T61" fmla="*/ 235 h 389"/>
                <a:gd name="T62" fmla="*/ 225 w 309"/>
                <a:gd name="T63" fmla="*/ 255 h 389"/>
                <a:gd name="T64" fmla="*/ 229 w 309"/>
                <a:gd name="T65" fmla="*/ 263 h 389"/>
                <a:gd name="T66" fmla="*/ 208 w 309"/>
                <a:gd name="T67" fmla="*/ 273 h 389"/>
                <a:gd name="T68" fmla="*/ 211 w 309"/>
                <a:gd name="T69" fmla="*/ 289 h 389"/>
                <a:gd name="T70" fmla="*/ 205 w 309"/>
                <a:gd name="T71" fmla="*/ 296 h 389"/>
                <a:gd name="T72" fmla="*/ 177 w 309"/>
                <a:gd name="T73" fmla="*/ 296 h 389"/>
                <a:gd name="T74" fmla="*/ 162 w 309"/>
                <a:gd name="T75" fmla="*/ 309 h 389"/>
                <a:gd name="T76" fmla="*/ 160 w 309"/>
                <a:gd name="T77" fmla="*/ 314 h 389"/>
                <a:gd name="T78" fmla="*/ 173 w 309"/>
                <a:gd name="T79" fmla="*/ 323 h 389"/>
                <a:gd name="T80" fmla="*/ 159 w 309"/>
                <a:gd name="T81" fmla="*/ 345 h 389"/>
                <a:gd name="T82" fmla="*/ 140 w 309"/>
                <a:gd name="T83" fmla="*/ 370 h 389"/>
                <a:gd name="T84" fmla="*/ 132 w 309"/>
                <a:gd name="T85" fmla="*/ 367 h 389"/>
                <a:gd name="T86" fmla="*/ 112 w 309"/>
                <a:gd name="T87" fmla="*/ 388 h 389"/>
                <a:gd name="T88" fmla="*/ 90 w 309"/>
                <a:gd name="T89" fmla="*/ 340 h 389"/>
                <a:gd name="T90" fmla="*/ 71 w 309"/>
                <a:gd name="T91" fmla="*/ 314 h 389"/>
                <a:gd name="T92" fmla="*/ 57 w 309"/>
                <a:gd name="T93" fmla="*/ 316 h 389"/>
                <a:gd name="T94" fmla="*/ 48 w 309"/>
                <a:gd name="T95" fmla="*/ 309 h 389"/>
                <a:gd name="T96" fmla="*/ 0 w 309"/>
                <a:gd name="T97" fmla="*/ 299 h 389"/>
                <a:gd name="T98" fmla="*/ 0 w 309"/>
                <a:gd name="T99" fmla="*/ 29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38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5" name="江西">
              <a:hlinkClick r:id="" action="ppaction://macro?name=Slide1.江西_click" highlightClick="1"/>
              <a:hlinkHover r:id="" action="ppaction://noaction" highlightClick="1"/>
            </p:cNvPr>
            <p:cNvSpPr>
              <a:spLocks noChangeAspect="1"/>
            </p:cNvSpPr>
            <p:nvPr/>
          </p:nvSpPr>
          <p:spPr bwMode="auto">
            <a:xfrm>
              <a:off x="4038735" y="4381962"/>
              <a:ext cx="481710" cy="639973"/>
            </a:xfrm>
            <a:custGeom>
              <a:avLst/>
              <a:gdLst>
                <a:gd name="T0" fmla="*/ 7 w 341"/>
                <a:gd name="T1" fmla="*/ 103 h 473"/>
                <a:gd name="T2" fmla="*/ 29 w 341"/>
                <a:gd name="T3" fmla="*/ 146 h 473"/>
                <a:gd name="T4" fmla="*/ 32 w 341"/>
                <a:gd name="T5" fmla="*/ 168 h 473"/>
                <a:gd name="T6" fmla="*/ 20 w 341"/>
                <a:gd name="T7" fmla="*/ 190 h 473"/>
                <a:gd name="T8" fmla="*/ 3 w 341"/>
                <a:gd name="T9" fmla="*/ 203 h 473"/>
                <a:gd name="T10" fmla="*/ 0 w 341"/>
                <a:gd name="T11" fmla="*/ 243 h 473"/>
                <a:gd name="T12" fmla="*/ 5 w 341"/>
                <a:gd name="T13" fmla="*/ 249 h 473"/>
                <a:gd name="T14" fmla="*/ 14 w 341"/>
                <a:gd name="T15" fmla="*/ 245 h 473"/>
                <a:gd name="T16" fmla="*/ 20 w 341"/>
                <a:gd name="T17" fmla="*/ 249 h 473"/>
                <a:gd name="T18" fmla="*/ 20 w 341"/>
                <a:gd name="T19" fmla="*/ 275 h 473"/>
                <a:gd name="T20" fmla="*/ 32 w 341"/>
                <a:gd name="T21" fmla="*/ 305 h 473"/>
                <a:gd name="T22" fmla="*/ 45 w 341"/>
                <a:gd name="T23" fmla="*/ 310 h 473"/>
                <a:gd name="T24" fmla="*/ 46 w 341"/>
                <a:gd name="T25" fmla="*/ 354 h 473"/>
                <a:gd name="T26" fmla="*/ 38 w 341"/>
                <a:gd name="T27" fmla="*/ 384 h 473"/>
                <a:gd name="T28" fmla="*/ 46 w 341"/>
                <a:gd name="T29" fmla="*/ 398 h 473"/>
                <a:gd name="T30" fmla="*/ 61 w 341"/>
                <a:gd name="T31" fmla="*/ 412 h 473"/>
                <a:gd name="T32" fmla="*/ 96 w 341"/>
                <a:gd name="T33" fmla="*/ 402 h 473"/>
                <a:gd name="T34" fmla="*/ 102 w 341"/>
                <a:gd name="T35" fmla="*/ 416 h 473"/>
                <a:gd name="T36" fmla="*/ 92 w 341"/>
                <a:gd name="T37" fmla="*/ 430 h 473"/>
                <a:gd name="T38" fmla="*/ 74 w 341"/>
                <a:gd name="T39" fmla="*/ 458 h 473"/>
                <a:gd name="T40" fmla="*/ 74 w 341"/>
                <a:gd name="T41" fmla="*/ 465 h 473"/>
                <a:gd name="T42" fmla="*/ 84 w 341"/>
                <a:gd name="T43" fmla="*/ 472 h 473"/>
                <a:gd name="T44" fmla="*/ 158 w 341"/>
                <a:gd name="T45" fmla="*/ 443 h 473"/>
                <a:gd name="T46" fmla="*/ 185 w 341"/>
                <a:gd name="T47" fmla="*/ 458 h 473"/>
                <a:gd name="T48" fmla="*/ 192 w 341"/>
                <a:gd name="T49" fmla="*/ 450 h 473"/>
                <a:gd name="T50" fmla="*/ 185 w 341"/>
                <a:gd name="T51" fmla="*/ 434 h 473"/>
                <a:gd name="T52" fmla="*/ 187 w 341"/>
                <a:gd name="T53" fmla="*/ 424 h 473"/>
                <a:gd name="T54" fmla="*/ 198 w 341"/>
                <a:gd name="T55" fmla="*/ 357 h 473"/>
                <a:gd name="T56" fmla="*/ 209 w 341"/>
                <a:gd name="T57" fmla="*/ 339 h 473"/>
                <a:gd name="T58" fmla="*/ 213 w 341"/>
                <a:gd name="T59" fmla="*/ 320 h 473"/>
                <a:gd name="T60" fmla="*/ 228 w 341"/>
                <a:gd name="T61" fmla="*/ 293 h 473"/>
                <a:gd name="T62" fmla="*/ 220 w 341"/>
                <a:gd name="T63" fmla="*/ 282 h 473"/>
                <a:gd name="T64" fmla="*/ 222 w 341"/>
                <a:gd name="T65" fmla="*/ 259 h 473"/>
                <a:gd name="T66" fmla="*/ 253 w 341"/>
                <a:gd name="T67" fmla="*/ 223 h 473"/>
                <a:gd name="T68" fmla="*/ 250 w 341"/>
                <a:gd name="T69" fmla="*/ 200 h 473"/>
                <a:gd name="T70" fmla="*/ 272 w 341"/>
                <a:gd name="T71" fmla="*/ 165 h 473"/>
                <a:gd name="T72" fmla="*/ 292 w 341"/>
                <a:gd name="T73" fmla="*/ 170 h 473"/>
                <a:gd name="T74" fmla="*/ 333 w 341"/>
                <a:gd name="T75" fmla="*/ 141 h 473"/>
                <a:gd name="T76" fmla="*/ 340 w 341"/>
                <a:gd name="T77" fmla="*/ 125 h 473"/>
                <a:gd name="T78" fmla="*/ 314 w 341"/>
                <a:gd name="T79" fmla="*/ 77 h 473"/>
                <a:gd name="T80" fmla="*/ 298 w 341"/>
                <a:gd name="T81" fmla="*/ 53 h 473"/>
                <a:gd name="T82" fmla="*/ 308 w 341"/>
                <a:gd name="T83" fmla="*/ 41 h 473"/>
                <a:gd name="T84" fmla="*/ 294 w 341"/>
                <a:gd name="T85" fmla="*/ 28 h 473"/>
                <a:gd name="T86" fmla="*/ 254 w 341"/>
                <a:gd name="T87" fmla="*/ 28 h 473"/>
                <a:gd name="T88" fmla="*/ 238 w 341"/>
                <a:gd name="T89" fmla="*/ 10 h 473"/>
                <a:gd name="T90" fmla="*/ 207 w 341"/>
                <a:gd name="T91" fmla="*/ 40 h 473"/>
                <a:gd name="T92" fmla="*/ 195 w 341"/>
                <a:gd name="T93" fmla="*/ 35 h 473"/>
                <a:gd name="T94" fmla="*/ 209 w 341"/>
                <a:gd name="T95" fmla="*/ 11 h 473"/>
                <a:gd name="T96" fmla="*/ 207 w 341"/>
                <a:gd name="T97" fmla="*/ 3 h 473"/>
                <a:gd name="T98" fmla="*/ 195 w 341"/>
                <a:gd name="T99" fmla="*/ 0 h 473"/>
                <a:gd name="T100" fmla="*/ 158 w 341"/>
                <a:gd name="T101" fmla="*/ 20 h 473"/>
                <a:gd name="T102" fmla="*/ 130 w 341"/>
                <a:gd name="T103" fmla="*/ 30 h 473"/>
                <a:gd name="T104" fmla="*/ 106 w 341"/>
                <a:gd name="T105" fmla="*/ 28 h 473"/>
                <a:gd name="T106" fmla="*/ 53 w 341"/>
                <a:gd name="T107" fmla="*/ 75 h 473"/>
                <a:gd name="T108" fmla="*/ 26 w 341"/>
                <a:gd name="T109" fmla="*/ 84 h 473"/>
                <a:gd name="T110" fmla="*/ 7 w 341"/>
                <a:gd name="T111" fmla="*/ 103 h 473"/>
                <a:gd name="T112" fmla="*/ 7 w 341"/>
                <a:gd name="T113" fmla="*/ 10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473">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6" name="湖南">
              <a:hlinkClick r:id="" action="ppaction://macro?name=Slide1.湖南_click" highlightClick="1"/>
              <a:hlinkHover r:id="" action="ppaction://noaction" highlightClick="1"/>
            </p:cNvPr>
            <p:cNvSpPr>
              <a:spLocks noChangeAspect="1"/>
            </p:cNvSpPr>
            <p:nvPr/>
          </p:nvSpPr>
          <p:spPr bwMode="auto">
            <a:xfrm>
              <a:off x="3570046" y="4440343"/>
              <a:ext cx="548975" cy="592819"/>
            </a:xfrm>
            <a:custGeom>
              <a:avLst/>
              <a:gdLst>
                <a:gd name="T0" fmla="*/ 335 w 392"/>
                <a:gd name="T1" fmla="*/ 54 h 439"/>
                <a:gd name="T2" fmla="*/ 328 w 392"/>
                <a:gd name="T3" fmla="*/ 16 h 439"/>
                <a:gd name="T4" fmla="*/ 300 w 392"/>
                <a:gd name="T5" fmla="*/ 22 h 439"/>
                <a:gd name="T6" fmla="*/ 278 w 392"/>
                <a:gd name="T7" fmla="*/ 35 h 439"/>
                <a:gd name="T8" fmla="*/ 258 w 392"/>
                <a:gd name="T9" fmla="*/ 19 h 439"/>
                <a:gd name="T10" fmla="*/ 220 w 392"/>
                <a:gd name="T11" fmla="*/ 26 h 439"/>
                <a:gd name="T12" fmla="*/ 106 w 392"/>
                <a:gd name="T13" fmla="*/ 0 h 439"/>
                <a:gd name="T14" fmla="*/ 115 w 392"/>
                <a:gd name="T15" fmla="*/ 29 h 439"/>
                <a:gd name="T16" fmla="*/ 62 w 392"/>
                <a:gd name="T17" fmla="*/ 29 h 439"/>
                <a:gd name="T18" fmla="*/ 18 w 392"/>
                <a:gd name="T19" fmla="*/ 84 h 439"/>
                <a:gd name="T20" fmla="*/ 36 w 392"/>
                <a:gd name="T21" fmla="*/ 210 h 439"/>
                <a:gd name="T22" fmla="*/ 4 w 392"/>
                <a:gd name="T23" fmla="*/ 255 h 439"/>
                <a:gd name="T24" fmla="*/ 48 w 392"/>
                <a:gd name="T25" fmla="*/ 260 h 439"/>
                <a:gd name="T26" fmla="*/ 57 w 392"/>
                <a:gd name="T27" fmla="*/ 340 h 439"/>
                <a:gd name="T28" fmla="*/ 94 w 392"/>
                <a:gd name="T29" fmla="*/ 320 h 439"/>
                <a:gd name="T30" fmla="*/ 110 w 392"/>
                <a:gd name="T31" fmla="*/ 338 h 439"/>
                <a:gd name="T32" fmla="*/ 145 w 392"/>
                <a:gd name="T33" fmla="*/ 312 h 439"/>
                <a:gd name="T34" fmla="*/ 182 w 392"/>
                <a:gd name="T35" fmla="*/ 312 h 439"/>
                <a:gd name="T36" fmla="*/ 201 w 392"/>
                <a:gd name="T37" fmla="*/ 342 h 439"/>
                <a:gd name="T38" fmla="*/ 179 w 392"/>
                <a:gd name="T39" fmla="*/ 395 h 439"/>
                <a:gd name="T40" fmla="*/ 179 w 392"/>
                <a:gd name="T41" fmla="*/ 419 h 439"/>
                <a:gd name="T42" fmla="*/ 216 w 392"/>
                <a:gd name="T43" fmla="*/ 438 h 439"/>
                <a:gd name="T44" fmla="*/ 243 w 392"/>
                <a:gd name="T45" fmla="*/ 429 h 439"/>
                <a:gd name="T46" fmla="*/ 258 w 392"/>
                <a:gd name="T47" fmla="*/ 395 h 439"/>
                <a:gd name="T48" fmla="*/ 284 w 392"/>
                <a:gd name="T49" fmla="*/ 390 h 439"/>
                <a:gd name="T50" fmla="*/ 321 w 392"/>
                <a:gd name="T51" fmla="*/ 393 h 439"/>
                <a:gd name="T52" fmla="*/ 316 w 392"/>
                <a:gd name="T53" fmla="*/ 371 h 439"/>
                <a:gd name="T54" fmla="*/ 371 w 392"/>
                <a:gd name="T55" fmla="*/ 364 h 439"/>
                <a:gd name="T56" fmla="*/ 383 w 392"/>
                <a:gd name="T57" fmla="*/ 338 h 439"/>
                <a:gd name="T58" fmla="*/ 390 w 392"/>
                <a:gd name="T59" fmla="*/ 264 h 439"/>
                <a:gd name="T60" fmla="*/ 365 w 392"/>
                <a:gd name="T61" fmla="*/ 229 h 439"/>
                <a:gd name="T62" fmla="*/ 359 w 392"/>
                <a:gd name="T63" fmla="*/ 199 h 439"/>
                <a:gd name="T64" fmla="*/ 345 w 392"/>
                <a:gd name="T65" fmla="*/ 197 h 439"/>
                <a:gd name="T66" fmla="*/ 365 w 392"/>
                <a:gd name="T67" fmla="*/ 144 h 439"/>
                <a:gd name="T68" fmla="*/ 374 w 392"/>
                <a:gd name="T69" fmla="*/ 100 h 439"/>
                <a:gd name="T70" fmla="*/ 352 w 392"/>
                <a:gd name="T71" fmla="*/ 5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439">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7" name="贵州">
              <a:hlinkClick r:id="" action="ppaction://macro?name=Slide1.贵州_click" highlightClick="1"/>
              <a:hlinkHover r:id="" action="ppaction://noaction" highlightClick="1"/>
            </p:cNvPr>
            <p:cNvSpPr>
              <a:spLocks noChangeAspect="1"/>
            </p:cNvSpPr>
            <p:nvPr/>
          </p:nvSpPr>
          <p:spPr bwMode="auto">
            <a:xfrm>
              <a:off x="3031920" y="4559355"/>
              <a:ext cx="605391" cy="509734"/>
            </a:xfrm>
            <a:custGeom>
              <a:avLst/>
              <a:gdLst>
                <a:gd name="T0" fmla="*/ 121 w 439"/>
                <a:gd name="T1" fmla="*/ 128 h 383"/>
                <a:gd name="T2" fmla="*/ 111 w 439"/>
                <a:gd name="T3" fmla="*/ 158 h 383"/>
                <a:gd name="T4" fmla="*/ 92 w 439"/>
                <a:gd name="T5" fmla="*/ 164 h 383"/>
                <a:gd name="T6" fmla="*/ 51 w 439"/>
                <a:gd name="T7" fmla="*/ 158 h 383"/>
                <a:gd name="T8" fmla="*/ 43 w 439"/>
                <a:gd name="T9" fmla="*/ 168 h 383"/>
                <a:gd name="T10" fmla="*/ 20 w 439"/>
                <a:gd name="T11" fmla="*/ 160 h 383"/>
                <a:gd name="T12" fmla="*/ 0 w 439"/>
                <a:gd name="T13" fmla="*/ 189 h 383"/>
                <a:gd name="T14" fmla="*/ 9 w 439"/>
                <a:gd name="T15" fmla="*/ 197 h 383"/>
                <a:gd name="T16" fmla="*/ 9 w 439"/>
                <a:gd name="T17" fmla="*/ 216 h 383"/>
                <a:gd name="T18" fmla="*/ 19 w 439"/>
                <a:gd name="T19" fmla="*/ 232 h 383"/>
                <a:gd name="T20" fmla="*/ 59 w 439"/>
                <a:gd name="T21" fmla="*/ 220 h 383"/>
                <a:gd name="T22" fmla="*/ 72 w 439"/>
                <a:gd name="T23" fmla="*/ 230 h 383"/>
                <a:gd name="T24" fmla="*/ 53 w 439"/>
                <a:gd name="T25" fmla="*/ 308 h 383"/>
                <a:gd name="T26" fmla="*/ 77 w 439"/>
                <a:gd name="T27" fmla="*/ 332 h 383"/>
                <a:gd name="T28" fmla="*/ 70 w 439"/>
                <a:gd name="T29" fmla="*/ 377 h 383"/>
                <a:gd name="T30" fmla="*/ 94 w 439"/>
                <a:gd name="T31" fmla="*/ 379 h 383"/>
                <a:gd name="T32" fmla="*/ 120 w 439"/>
                <a:gd name="T33" fmla="*/ 355 h 383"/>
                <a:gd name="T34" fmla="*/ 131 w 439"/>
                <a:gd name="T35" fmla="*/ 361 h 383"/>
                <a:gd name="T36" fmla="*/ 182 w 439"/>
                <a:gd name="T37" fmla="*/ 382 h 383"/>
                <a:gd name="T38" fmla="*/ 190 w 439"/>
                <a:gd name="T39" fmla="*/ 377 h 383"/>
                <a:gd name="T40" fmla="*/ 192 w 439"/>
                <a:gd name="T41" fmla="*/ 360 h 383"/>
                <a:gd name="T42" fmla="*/ 202 w 439"/>
                <a:gd name="T43" fmla="*/ 351 h 383"/>
                <a:gd name="T44" fmla="*/ 272 w 439"/>
                <a:gd name="T45" fmla="*/ 305 h 383"/>
                <a:gd name="T46" fmla="*/ 284 w 439"/>
                <a:gd name="T47" fmla="*/ 319 h 383"/>
                <a:gd name="T48" fmla="*/ 327 w 439"/>
                <a:gd name="T49" fmla="*/ 332 h 383"/>
                <a:gd name="T50" fmla="*/ 351 w 439"/>
                <a:gd name="T51" fmla="*/ 301 h 383"/>
                <a:gd name="T52" fmla="*/ 362 w 439"/>
                <a:gd name="T53" fmla="*/ 308 h 383"/>
                <a:gd name="T54" fmla="*/ 379 w 439"/>
                <a:gd name="T55" fmla="*/ 308 h 383"/>
                <a:gd name="T56" fmla="*/ 379 w 439"/>
                <a:gd name="T57" fmla="*/ 299 h 383"/>
                <a:gd name="T58" fmla="*/ 402 w 439"/>
                <a:gd name="T59" fmla="*/ 291 h 383"/>
                <a:gd name="T60" fmla="*/ 402 w 439"/>
                <a:gd name="T61" fmla="*/ 285 h 383"/>
                <a:gd name="T62" fmla="*/ 410 w 439"/>
                <a:gd name="T63" fmla="*/ 275 h 383"/>
                <a:gd name="T64" fmla="*/ 415 w 439"/>
                <a:gd name="T65" fmla="*/ 276 h 383"/>
                <a:gd name="T66" fmla="*/ 438 w 439"/>
                <a:gd name="T67" fmla="*/ 255 h 383"/>
                <a:gd name="T68" fmla="*/ 420 w 439"/>
                <a:gd name="T69" fmla="*/ 221 h 383"/>
                <a:gd name="T70" fmla="*/ 429 w 439"/>
                <a:gd name="T71" fmla="*/ 175 h 383"/>
                <a:gd name="T72" fmla="*/ 417 w 439"/>
                <a:gd name="T73" fmla="*/ 160 h 383"/>
                <a:gd name="T74" fmla="*/ 385 w 439"/>
                <a:gd name="T75" fmla="*/ 170 h 383"/>
                <a:gd name="T76" fmla="*/ 381 w 439"/>
                <a:gd name="T77" fmla="*/ 164 h 383"/>
                <a:gd name="T78" fmla="*/ 417 w 439"/>
                <a:gd name="T79" fmla="*/ 125 h 383"/>
                <a:gd name="T80" fmla="*/ 402 w 439"/>
                <a:gd name="T81" fmla="*/ 59 h 383"/>
                <a:gd name="T82" fmla="*/ 377 w 439"/>
                <a:gd name="T83" fmla="*/ 78 h 383"/>
                <a:gd name="T84" fmla="*/ 355 w 439"/>
                <a:gd name="T85" fmla="*/ 55 h 383"/>
                <a:gd name="T86" fmla="*/ 334 w 439"/>
                <a:gd name="T87" fmla="*/ 27 h 383"/>
                <a:gd name="T88" fmla="*/ 333 w 439"/>
                <a:gd name="T89" fmla="*/ 10 h 383"/>
                <a:gd name="T90" fmla="*/ 318 w 439"/>
                <a:gd name="T91" fmla="*/ 8 h 383"/>
                <a:gd name="T92" fmla="*/ 301 w 439"/>
                <a:gd name="T93" fmla="*/ 13 h 383"/>
                <a:gd name="T94" fmla="*/ 274 w 439"/>
                <a:gd name="T95" fmla="*/ 0 h 383"/>
                <a:gd name="T96" fmla="*/ 260 w 439"/>
                <a:gd name="T97" fmla="*/ 31 h 383"/>
                <a:gd name="T98" fmla="*/ 236 w 439"/>
                <a:gd name="T99" fmla="*/ 34 h 383"/>
                <a:gd name="T100" fmla="*/ 220 w 439"/>
                <a:gd name="T101" fmla="*/ 59 h 383"/>
                <a:gd name="T102" fmla="*/ 208 w 439"/>
                <a:gd name="T103" fmla="*/ 55 h 383"/>
                <a:gd name="T104" fmla="*/ 192 w 439"/>
                <a:gd name="T105" fmla="*/ 59 h 383"/>
                <a:gd name="T106" fmla="*/ 166 w 439"/>
                <a:gd name="T107" fmla="*/ 44 h 383"/>
                <a:gd name="T108" fmla="*/ 145 w 439"/>
                <a:gd name="T109" fmla="*/ 69 h 383"/>
                <a:gd name="T110" fmla="*/ 145 w 439"/>
                <a:gd name="T111" fmla="*/ 79 h 383"/>
                <a:gd name="T112" fmla="*/ 186 w 439"/>
                <a:gd name="T113" fmla="*/ 101 h 383"/>
                <a:gd name="T114" fmla="*/ 196 w 439"/>
                <a:gd name="T115" fmla="*/ 118 h 383"/>
                <a:gd name="T116" fmla="*/ 166 w 439"/>
                <a:gd name="T117" fmla="*/ 129 h 383"/>
                <a:gd name="T118" fmla="*/ 121 w 439"/>
                <a:gd name="T119" fmla="*/ 128 h 383"/>
                <a:gd name="T120" fmla="*/ 121 w 439"/>
                <a:gd name="T121" fmla="*/ 12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383">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18" name="浙江">
              <a:hlinkClick r:id="" action="ppaction://macro?name=Slide1.浙江_click" highlightClick="1"/>
              <a:hlinkHover r:id="" action="ppaction://noaction" highlightClick="1"/>
            </p:cNvPr>
            <p:cNvSpPr>
              <a:spLocks noChangeAspect="1"/>
            </p:cNvSpPr>
            <p:nvPr/>
          </p:nvSpPr>
          <p:spPr bwMode="auto">
            <a:xfrm>
              <a:off x="4464028" y="4202320"/>
              <a:ext cx="377557" cy="428895"/>
            </a:xfrm>
            <a:custGeom>
              <a:avLst/>
              <a:gdLst>
                <a:gd name="T0" fmla="*/ 197 w 274"/>
                <a:gd name="T1" fmla="*/ 303 h 320"/>
                <a:gd name="T2" fmla="*/ 156 w 274"/>
                <a:gd name="T3" fmla="*/ 319 h 320"/>
                <a:gd name="T4" fmla="*/ 133 w 274"/>
                <a:gd name="T5" fmla="*/ 295 h 320"/>
                <a:gd name="T6" fmla="*/ 115 w 274"/>
                <a:gd name="T7" fmla="*/ 316 h 320"/>
                <a:gd name="T8" fmla="*/ 90 w 274"/>
                <a:gd name="T9" fmla="*/ 316 h 320"/>
                <a:gd name="T10" fmla="*/ 79 w 274"/>
                <a:gd name="T11" fmla="*/ 292 h 320"/>
                <a:gd name="T12" fmla="*/ 66 w 274"/>
                <a:gd name="T13" fmla="*/ 260 h 320"/>
                <a:gd name="T14" fmla="*/ 42 w 274"/>
                <a:gd name="T15" fmla="*/ 255 h 320"/>
                <a:gd name="T16" fmla="*/ 16 w 274"/>
                <a:gd name="T17" fmla="*/ 207 h 320"/>
                <a:gd name="T18" fmla="*/ 0 w 274"/>
                <a:gd name="T19" fmla="*/ 183 h 320"/>
                <a:gd name="T20" fmla="*/ 10 w 274"/>
                <a:gd name="T21" fmla="*/ 171 h 320"/>
                <a:gd name="T22" fmla="*/ 16 w 274"/>
                <a:gd name="T23" fmla="*/ 166 h 320"/>
                <a:gd name="T24" fmla="*/ 43 w 274"/>
                <a:gd name="T25" fmla="*/ 128 h 320"/>
                <a:gd name="T26" fmla="*/ 42 w 274"/>
                <a:gd name="T27" fmla="*/ 96 h 320"/>
                <a:gd name="T28" fmla="*/ 51 w 274"/>
                <a:gd name="T29" fmla="*/ 83 h 320"/>
                <a:gd name="T30" fmla="*/ 72 w 274"/>
                <a:gd name="T31" fmla="*/ 79 h 320"/>
                <a:gd name="T32" fmla="*/ 79 w 274"/>
                <a:gd name="T33" fmla="*/ 70 h 320"/>
                <a:gd name="T34" fmla="*/ 71 w 274"/>
                <a:gd name="T35" fmla="*/ 55 h 320"/>
                <a:gd name="T36" fmla="*/ 82 w 274"/>
                <a:gd name="T37" fmla="*/ 41 h 320"/>
                <a:gd name="T38" fmla="*/ 82 w 274"/>
                <a:gd name="T39" fmla="*/ 11 h 320"/>
                <a:gd name="T40" fmla="*/ 97 w 274"/>
                <a:gd name="T41" fmla="*/ 4 h 320"/>
                <a:gd name="T42" fmla="*/ 123 w 274"/>
                <a:gd name="T43" fmla="*/ 20 h 320"/>
                <a:gd name="T44" fmla="*/ 155 w 274"/>
                <a:gd name="T45" fmla="*/ 25 h 320"/>
                <a:gd name="T46" fmla="*/ 176 w 274"/>
                <a:gd name="T47" fmla="*/ 0 h 320"/>
                <a:gd name="T48" fmla="*/ 201 w 274"/>
                <a:gd name="T49" fmla="*/ 22 h 320"/>
                <a:gd name="T50" fmla="*/ 190 w 274"/>
                <a:gd name="T51" fmla="*/ 30 h 320"/>
                <a:gd name="T52" fmla="*/ 177 w 274"/>
                <a:gd name="T53" fmla="*/ 50 h 320"/>
                <a:gd name="T54" fmla="*/ 156 w 274"/>
                <a:gd name="T55" fmla="*/ 55 h 320"/>
                <a:gd name="T56" fmla="*/ 149 w 274"/>
                <a:gd name="T57" fmla="*/ 61 h 320"/>
                <a:gd name="T58" fmla="*/ 168 w 274"/>
                <a:gd name="T59" fmla="*/ 73 h 320"/>
                <a:gd name="T60" fmla="*/ 206 w 274"/>
                <a:gd name="T61" fmla="*/ 55 h 320"/>
                <a:gd name="T62" fmla="*/ 267 w 274"/>
                <a:gd name="T63" fmla="*/ 81 h 320"/>
                <a:gd name="T64" fmla="*/ 273 w 274"/>
                <a:gd name="T65" fmla="*/ 133 h 320"/>
                <a:gd name="T66" fmla="*/ 249 w 274"/>
                <a:gd name="T67" fmla="*/ 133 h 320"/>
                <a:gd name="T68" fmla="*/ 247 w 274"/>
                <a:gd name="T69" fmla="*/ 148 h 320"/>
                <a:gd name="T70" fmla="*/ 260 w 274"/>
                <a:gd name="T71" fmla="*/ 170 h 320"/>
                <a:gd name="T72" fmla="*/ 249 w 274"/>
                <a:gd name="T73" fmla="*/ 183 h 320"/>
                <a:gd name="T74" fmla="*/ 261 w 274"/>
                <a:gd name="T75" fmla="*/ 204 h 320"/>
                <a:gd name="T76" fmla="*/ 241 w 274"/>
                <a:gd name="T77" fmla="*/ 228 h 320"/>
                <a:gd name="T78" fmla="*/ 232 w 274"/>
                <a:gd name="T79" fmla="*/ 215 h 320"/>
                <a:gd name="T80" fmla="*/ 202 w 274"/>
                <a:gd name="T81" fmla="*/ 292 h 320"/>
                <a:gd name="T82" fmla="*/ 197 w 274"/>
                <a:gd name="T83" fmla="*/ 303 h 320"/>
                <a:gd name="T84" fmla="*/ 197 w 274"/>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4" h="320">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19" name="安徽">
              <a:hlinkClick r:id="" action="ppaction://macro?name=Slide1.安徽_click" highlightClick="1"/>
              <a:hlinkHover r:id="" action="ppaction://noaction" highlightClick="1"/>
            </p:cNvPr>
            <p:cNvSpPr>
              <a:spLocks noChangeAspect="1"/>
            </p:cNvSpPr>
            <p:nvPr/>
          </p:nvSpPr>
          <p:spPr bwMode="auto">
            <a:xfrm>
              <a:off x="4097321" y="3883454"/>
              <a:ext cx="481710" cy="556889"/>
            </a:xfrm>
            <a:custGeom>
              <a:avLst/>
              <a:gdLst>
                <a:gd name="T0" fmla="*/ 82 w 343"/>
                <a:gd name="T1" fmla="*/ 0 h 408"/>
                <a:gd name="T2" fmla="*/ 142 w 343"/>
                <a:gd name="T3" fmla="*/ 35 h 408"/>
                <a:gd name="T4" fmla="*/ 188 w 343"/>
                <a:gd name="T5" fmla="*/ 55 h 408"/>
                <a:gd name="T6" fmla="*/ 210 w 343"/>
                <a:gd name="T7" fmla="*/ 59 h 408"/>
                <a:gd name="T8" fmla="*/ 221 w 343"/>
                <a:gd name="T9" fmla="*/ 108 h 408"/>
                <a:gd name="T10" fmla="*/ 258 w 343"/>
                <a:gd name="T11" fmla="*/ 129 h 408"/>
                <a:gd name="T12" fmla="*/ 285 w 343"/>
                <a:gd name="T13" fmla="*/ 112 h 408"/>
                <a:gd name="T14" fmla="*/ 295 w 343"/>
                <a:gd name="T15" fmla="*/ 141 h 408"/>
                <a:gd name="T16" fmla="*/ 261 w 343"/>
                <a:gd name="T17" fmla="*/ 159 h 408"/>
                <a:gd name="T18" fmla="*/ 248 w 343"/>
                <a:gd name="T19" fmla="*/ 184 h 408"/>
                <a:gd name="T20" fmla="*/ 285 w 343"/>
                <a:gd name="T21" fmla="*/ 220 h 408"/>
                <a:gd name="T22" fmla="*/ 342 w 343"/>
                <a:gd name="T23" fmla="*/ 247 h 408"/>
                <a:gd name="T24" fmla="*/ 331 w 343"/>
                <a:gd name="T25" fmla="*/ 291 h 408"/>
                <a:gd name="T26" fmla="*/ 332 w 343"/>
                <a:gd name="T27" fmla="*/ 315 h 408"/>
                <a:gd name="T28" fmla="*/ 302 w 343"/>
                <a:gd name="T29" fmla="*/ 332 h 408"/>
                <a:gd name="T30" fmla="*/ 276 w 343"/>
                <a:gd name="T31" fmla="*/ 402 h 408"/>
                <a:gd name="T32" fmla="*/ 256 w 343"/>
                <a:gd name="T33" fmla="*/ 394 h 408"/>
                <a:gd name="T34" fmla="*/ 200 w 343"/>
                <a:gd name="T35" fmla="*/ 376 h 408"/>
                <a:gd name="T36" fmla="*/ 157 w 343"/>
                <a:gd name="T37" fmla="*/ 401 h 408"/>
                <a:gd name="T38" fmla="*/ 169 w 343"/>
                <a:gd name="T39" fmla="*/ 369 h 408"/>
                <a:gd name="T40" fmla="*/ 120 w 343"/>
                <a:gd name="T41" fmla="*/ 386 h 408"/>
                <a:gd name="T42" fmla="*/ 96 w 343"/>
                <a:gd name="T43" fmla="*/ 299 h 408"/>
                <a:gd name="T44" fmla="*/ 75 w 343"/>
                <a:gd name="T45" fmla="*/ 286 h 408"/>
                <a:gd name="T46" fmla="*/ 56 w 343"/>
                <a:gd name="T47" fmla="*/ 242 h 408"/>
                <a:gd name="T48" fmla="*/ 78 w 343"/>
                <a:gd name="T49" fmla="*/ 212 h 408"/>
                <a:gd name="T50" fmla="*/ 68 w 343"/>
                <a:gd name="T51" fmla="*/ 171 h 408"/>
                <a:gd name="T52" fmla="*/ 21 w 343"/>
                <a:gd name="T53" fmla="*/ 168 h 408"/>
                <a:gd name="T54" fmla="*/ 21 w 343"/>
                <a:gd name="T55" fmla="*/ 127 h 408"/>
                <a:gd name="T56" fmla="*/ 39 w 343"/>
                <a:gd name="T57" fmla="*/ 92 h 408"/>
                <a:gd name="T58" fmla="*/ 46 w 343"/>
                <a:gd name="T59" fmla="*/ 51 h 408"/>
                <a:gd name="T60" fmla="*/ 75 w 343"/>
                <a:gd name="T61" fmla="*/ 75 h 408"/>
                <a:gd name="T62" fmla="*/ 104 w 343"/>
                <a:gd name="T63" fmla="*/ 52 h 408"/>
                <a:gd name="T64" fmla="*/ 75 w 343"/>
                <a:gd name="T65" fmla="*/ 20 h 408"/>
                <a:gd name="T66" fmla="*/ 70 w 343"/>
                <a:gd name="T67" fmla="*/ 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408">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0" name="江苏">
              <a:hlinkClick r:id="" action="ppaction://macro?name=Slide1.江苏_click" highlightClick="1"/>
              <a:hlinkHover r:id="" action="ppaction://noaction" highlightClick="1"/>
            </p:cNvPr>
            <p:cNvSpPr>
              <a:spLocks noChangeAspect="1"/>
            </p:cNvSpPr>
            <p:nvPr/>
          </p:nvSpPr>
          <p:spPr bwMode="auto">
            <a:xfrm>
              <a:off x="4212326" y="3811597"/>
              <a:ext cx="559825" cy="426648"/>
            </a:xfrm>
            <a:custGeom>
              <a:avLst/>
              <a:gdLst>
                <a:gd name="T0" fmla="*/ 375 w 404"/>
                <a:gd name="T1" fmla="*/ 255 h 323"/>
                <a:gd name="T2" fmla="*/ 365 w 404"/>
                <a:gd name="T3" fmla="*/ 282 h 323"/>
                <a:gd name="T4" fmla="*/ 354 w 404"/>
                <a:gd name="T5" fmla="*/ 297 h 323"/>
                <a:gd name="T6" fmla="*/ 333 w 404"/>
                <a:gd name="T7" fmla="*/ 322 h 323"/>
                <a:gd name="T8" fmla="*/ 301 w 404"/>
                <a:gd name="T9" fmla="*/ 317 h 323"/>
                <a:gd name="T10" fmla="*/ 275 w 404"/>
                <a:gd name="T11" fmla="*/ 301 h 323"/>
                <a:gd name="T12" fmla="*/ 260 w 404"/>
                <a:gd name="T13" fmla="*/ 308 h 323"/>
                <a:gd name="T14" fmla="*/ 205 w 404"/>
                <a:gd name="T15" fmla="*/ 303 h 323"/>
                <a:gd name="T16" fmla="*/ 203 w 404"/>
                <a:gd name="T17" fmla="*/ 281 h 323"/>
                <a:gd name="T18" fmla="*/ 176 w 404"/>
                <a:gd name="T19" fmla="*/ 261 h 323"/>
                <a:gd name="T20" fmla="*/ 166 w 404"/>
                <a:gd name="T21" fmla="*/ 245 h 323"/>
                <a:gd name="T22" fmla="*/ 179 w 404"/>
                <a:gd name="T23" fmla="*/ 231 h 323"/>
                <a:gd name="T24" fmla="*/ 179 w 404"/>
                <a:gd name="T25" fmla="*/ 220 h 323"/>
                <a:gd name="T26" fmla="*/ 179 w 404"/>
                <a:gd name="T27" fmla="*/ 206 h 323"/>
                <a:gd name="T28" fmla="*/ 213 w 404"/>
                <a:gd name="T29" fmla="*/ 202 h 323"/>
                <a:gd name="T30" fmla="*/ 215 w 404"/>
                <a:gd name="T31" fmla="*/ 188 h 323"/>
                <a:gd name="T32" fmla="*/ 203 w 404"/>
                <a:gd name="T33" fmla="*/ 173 h 323"/>
                <a:gd name="T34" fmla="*/ 186 w 404"/>
                <a:gd name="T35" fmla="*/ 172 h 323"/>
                <a:gd name="T36" fmla="*/ 176 w 404"/>
                <a:gd name="T37" fmla="*/ 190 h 323"/>
                <a:gd name="T38" fmla="*/ 149 w 404"/>
                <a:gd name="T39" fmla="*/ 184 h 323"/>
                <a:gd name="T40" fmla="*/ 139 w 404"/>
                <a:gd name="T41" fmla="*/ 169 h 323"/>
                <a:gd name="T42" fmla="*/ 122 w 404"/>
                <a:gd name="T43" fmla="*/ 160 h 323"/>
                <a:gd name="T44" fmla="*/ 128 w 404"/>
                <a:gd name="T45" fmla="*/ 120 h 323"/>
                <a:gd name="T46" fmla="*/ 124 w 404"/>
                <a:gd name="T47" fmla="*/ 113 h 323"/>
                <a:gd name="T48" fmla="*/ 106 w 404"/>
                <a:gd name="T49" fmla="*/ 116 h 323"/>
                <a:gd name="T50" fmla="*/ 92 w 404"/>
                <a:gd name="T51" fmla="*/ 105 h 323"/>
                <a:gd name="T52" fmla="*/ 60 w 404"/>
                <a:gd name="T53" fmla="*/ 96 h 323"/>
                <a:gd name="T54" fmla="*/ 41 w 404"/>
                <a:gd name="T55" fmla="*/ 77 h 323"/>
                <a:gd name="T56" fmla="*/ 0 w 404"/>
                <a:gd name="T57" fmla="*/ 61 h 323"/>
                <a:gd name="T58" fmla="*/ 3 w 404"/>
                <a:gd name="T59" fmla="*/ 42 h 323"/>
                <a:gd name="T60" fmla="*/ 20 w 404"/>
                <a:gd name="T61" fmla="*/ 35 h 323"/>
                <a:gd name="T62" fmla="*/ 50 w 404"/>
                <a:gd name="T63" fmla="*/ 61 h 323"/>
                <a:gd name="T64" fmla="*/ 60 w 404"/>
                <a:gd name="T65" fmla="*/ 61 h 323"/>
                <a:gd name="T66" fmla="*/ 87 w 404"/>
                <a:gd name="T67" fmla="*/ 57 h 323"/>
                <a:gd name="T68" fmla="*/ 103 w 404"/>
                <a:gd name="T69" fmla="*/ 45 h 323"/>
                <a:gd name="T70" fmla="*/ 125 w 404"/>
                <a:gd name="T71" fmla="*/ 62 h 323"/>
                <a:gd name="T72" fmla="*/ 134 w 404"/>
                <a:gd name="T73" fmla="*/ 46 h 323"/>
                <a:gd name="T74" fmla="*/ 138 w 404"/>
                <a:gd name="T75" fmla="*/ 36 h 323"/>
                <a:gd name="T76" fmla="*/ 156 w 404"/>
                <a:gd name="T77" fmla="*/ 26 h 323"/>
                <a:gd name="T78" fmla="*/ 161 w 404"/>
                <a:gd name="T79" fmla="*/ 4 h 323"/>
                <a:gd name="T80" fmla="*/ 179 w 404"/>
                <a:gd name="T81" fmla="*/ 0 h 323"/>
                <a:gd name="T82" fmla="*/ 226 w 404"/>
                <a:gd name="T83" fmla="*/ 31 h 323"/>
                <a:gd name="T84" fmla="*/ 258 w 404"/>
                <a:gd name="T85" fmla="*/ 45 h 323"/>
                <a:gd name="T86" fmla="*/ 322 w 404"/>
                <a:gd name="T87" fmla="*/ 150 h 323"/>
                <a:gd name="T88" fmla="*/ 319 w 404"/>
                <a:gd name="T89" fmla="*/ 161 h 323"/>
                <a:gd name="T90" fmla="*/ 362 w 404"/>
                <a:gd name="T91" fmla="*/ 181 h 323"/>
                <a:gd name="T92" fmla="*/ 374 w 404"/>
                <a:gd name="T93" fmla="*/ 198 h 323"/>
                <a:gd name="T94" fmla="*/ 393 w 404"/>
                <a:gd name="T95" fmla="*/ 208 h 323"/>
                <a:gd name="T96" fmla="*/ 403 w 404"/>
                <a:gd name="T97" fmla="*/ 227 h 323"/>
                <a:gd name="T98" fmla="*/ 389 w 404"/>
                <a:gd name="T99" fmla="*/ 232 h 323"/>
                <a:gd name="T100" fmla="*/ 368 w 404"/>
                <a:gd name="T101" fmla="*/ 226 h 323"/>
                <a:gd name="T102" fmla="*/ 338 w 404"/>
                <a:gd name="T103" fmla="*/ 226 h 323"/>
                <a:gd name="T104" fmla="*/ 311 w 404"/>
                <a:gd name="T105" fmla="*/ 216 h 323"/>
                <a:gd name="T106" fmla="*/ 298 w 404"/>
                <a:gd name="T107" fmla="*/ 226 h 323"/>
                <a:gd name="T108" fmla="*/ 325 w 404"/>
                <a:gd name="T109" fmla="*/ 232 h 323"/>
                <a:gd name="T110" fmla="*/ 349 w 404"/>
                <a:gd name="T111" fmla="*/ 243 h 323"/>
                <a:gd name="T112" fmla="*/ 375 w 404"/>
                <a:gd name="T113" fmla="*/ 255 h 323"/>
                <a:gd name="T114" fmla="*/ 375 w 404"/>
                <a:gd name="T115" fmla="*/ 25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323">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1" name="湖北">
              <a:hlinkClick r:id="" action="ppaction://macro?name=Slide1.湖北_click" highlightClick="1"/>
              <a:hlinkHover r:id="" action="ppaction://noaction" highlightClick="1"/>
            </p:cNvPr>
            <p:cNvSpPr>
              <a:spLocks noChangeAspect="1"/>
            </p:cNvSpPr>
            <p:nvPr/>
          </p:nvSpPr>
          <p:spPr bwMode="auto">
            <a:xfrm>
              <a:off x="3489760" y="4085552"/>
              <a:ext cx="778981" cy="473803"/>
            </a:xfrm>
            <a:custGeom>
              <a:avLst/>
              <a:gdLst>
                <a:gd name="T0" fmla="*/ 76 w 551"/>
                <a:gd name="T1" fmla="*/ 318 h 346"/>
                <a:gd name="T2" fmla="*/ 141 w 551"/>
                <a:gd name="T3" fmla="*/ 304 h 346"/>
                <a:gd name="T4" fmla="*/ 144 w 551"/>
                <a:gd name="T5" fmla="*/ 270 h 346"/>
                <a:gd name="T6" fmla="*/ 238 w 551"/>
                <a:gd name="T7" fmla="*/ 267 h 346"/>
                <a:gd name="T8" fmla="*/ 283 w 551"/>
                <a:gd name="T9" fmla="*/ 296 h 346"/>
                <a:gd name="T10" fmla="*/ 322 w 551"/>
                <a:gd name="T11" fmla="*/ 275 h 346"/>
                <a:gd name="T12" fmla="*/ 339 w 551"/>
                <a:gd name="T13" fmla="*/ 296 h 346"/>
                <a:gd name="T14" fmla="*/ 365 w 551"/>
                <a:gd name="T15" fmla="*/ 265 h 346"/>
                <a:gd name="T16" fmla="*/ 375 w 551"/>
                <a:gd name="T17" fmla="*/ 304 h 346"/>
                <a:gd name="T18" fmla="*/ 399 w 551"/>
                <a:gd name="T19" fmla="*/ 318 h 346"/>
                <a:gd name="T20" fmla="*/ 445 w 551"/>
                <a:gd name="T21" fmla="*/ 290 h 346"/>
                <a:gd name="T22" fmla="*/ 522 w 551"/>
                <a:gd name="T23" fmla="*/ 245 h 346"/>
                <a:gd name="T24" fmla="*/ 515 w 551"/>
                <a:gd name="T25" fmla="*/ 168 h 346"/>
                <a:gd name="T26" fmla="*/ 523 w 551"/>
                <a:gd name="T27" fmla="*/ 140 h 346"/>
                <a:gd name="T28" fmla="*/ 473 w 551"/>
                <a:gd name="T29" fmla="*/ 116 h 346"/>
                <a:gd name="T30" fmla="*/ 438 w 551"/>
                <a:gd name="T31" fmla="*/ 116 h 346"/>
                <a:gd name="T32" fmla="*/ 387 w 551"/>
                <a:gd name="T33" fmla="*/ 98 h 346"/>
                <a:gd name="T34" fmla="*/ 358 w 551"/>
                <a:gd name="T35" fmla="*/ 67 h 346"/>
                <a:gd name="T36" fmla="*/ 331 w 551"/>
                <a:gd name="T37" fmla="*/ 65 h 346"/>
                <a:gd name="T38" fmla="*/ 271 w 551"/>
                <a:gd name="T39" fmla="*/ 65 h 346"/>
                <a:gd name="T40" fmla="*/ 159 w 551"/>
                <a:gd name="T41" fmla="*/ 0 h 346"/>
                <a:gd name="T42" fmla="*/ 135 w 551"/>
                <a:gd name="T43" fmla="*/ 8 h 346"/>
                <a:gd name="T44" fmla="*/ 68 w 551"/>
                <a:gd name="T45" fmla="*/ 8 h 346"/>
                <a:gd name="T46" fmla="*/ 76 w 551"/>
                <a:gd name="T47" fmla="*/ 31 h 346"/>
                <a:gd name="T48" fmla="*/ 108 w 551"/>
                <a:gd name="T49" fmla="*/ 41 h 346"/>
                <a:gd name="T50" fmla="*/ 73 w 551"/>
                <a:gd name="T51" fmla="*/ 65 h 346"/>
                <a:gd name="T52" fmla="*/ 73 w 551"/>
                <a:gd name="T53" fmla="*/ 95 h 346"/>
                <a:gd name="T54" fmla="*/ 93 w 551"/>
                <a:gd name="T55" fmla="*/ 125 h 346"/>
                <a:gd name="T56" fmla="*/ 117 w 551"/>
                <a:gd name="T57" fmla="*/ 189 h 346"/>
                <a:gd name="T58" fmla="*/ 100 w 551"/>
                <a:gd name="T59" fmla="*/ 200 h 346"/>
                <a:gd name="T60" fmla="*/ 14 w 551"/>
                <a:gd name="T61" fmla="*/ 233 h 346"/>
                <a:gd name="T62" fmla="*/ 12 w 551"/>
                <a:gd name="T63" fmla="*/ 263 h 346"/>
                <a:gd name="T64" fmla="*/ 28 w 551"/>
                <a:gd name="T65" fmla="*/ 298 h 346"/>
                <a:gd name="T66" fmla="*/ 65 w 551"/>
                <a:gd name="T67"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6">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2" name="陕西">
              <a:hlinkClick r:id="" action="ppaction://macro?name=Slide1.陕西_click" highlightClick="1"/>
              <a:hlinkHover r:id="" action="ppaction://noaction" highlightClick="1"/>
            </p:cNvPr>
            <p:cNvSpPr>
              <a:spLocks noChangeAspect="1"/>
            </p:cNvSpPr>
            <p:nvPr/>
          </p:nvSpPr>
          <p:spPr bwMode="auto">
            <a:xfrm>
              <a:off x="3225036" y="3409649"/>
              <a:ext cx="492558" cy="853298"/>
            </a:xfrm>
            <a:custGeom>
              <a:avLst/>
              <a:gdLst>
                <a:gd name="T0" fmla="*/ 294 w 354"/>
                <a:gd name="T1" fmla="*/ 381 h 640"/>
                <a:gd name="T2" fmla="*/ 287 w 354"/>
                <a:gd name="T3" fmla="*/ 214 h 640"/>
                <a:gd name="T4" fmla="*/ 311 w 354"/>
                <a:gd name="T5" fmla="*/ 162 h 640"/>
                <a:gd name="T6" fmla="*/ 309 w 354"/>
                <a:gd name="T7" fmla="*/ 85 h 640"/>
                <a:gd name="T8" fmla="*/ 323 w 354"/>
                <a:gd name="T9" fmla="*/ 34 h 640"/>
                <a:gd name="T10" fmla="*/ 312 w 354"/>
                <a:gd name="T11" fmla="*/ 0 h 640"/>
                <a:gd name="T12" fmla="*/ 259 w 354"/>
                <a:gd name="T13" fmla="*/ 18 h 640"/>
                <a:gd name="T14" fmla="*/ 241 w 354"/>
                <a:gd name="T15" fmla="*/ 65 h 640"/>
                <a:gd name="T16" fmla="*/ 221 w 354"/>
                <a:gd name="T17" fmla="*/ 81 h 640"/>
                <a:gd name="T18" fmla="*/ 153 w 354"/>
                <a:gd name="T19" fmla="*/ 164 h 640"/>
                <a:gd name="T20" fmla="*/ 100 w 354"/>
                <a:gd name="T21" fmla="*/ 162 h 640"/>
                <a:gd name="T22" fmla="*/ 87 w 354"/>
                <a:gd name="T23" fmla="*/ 213 h 640"/>
                <a:gd name="T24" fmla="*/ 153 w 354"/>
                <a:gd name="T25" fmla="*/ 254 h 640"/>
                <a:gd name="T26" fmla="*/ 188 w 354"/>
                <a:gd name="T27" fmla="*/ 293 h 640"/>
                <a:gd name="T28" fmla="*/ 182 w 354"/>
                <a:gd name="T29" fmla="*/ 344 h 640"/>
                <a:gd name="T30" fmla="*/ 132 w 354"/>
                <a:gd name="T31" fmla="*/ 360 h 640"/>
                <a:gd name="T32" fmla="*/ 126 w 354"/>
                <a:gd name="T33" fmla="*/ 374 h 640"/>
                <a:gd name="T34" fmla="*/ 91 w 354"/>
                <a:gd name="T35" fmla="*/ 391 h 640"/>
                <a:gd name="T36" fmla="*/ 48 w 354"/>
                <a:gd name="T37" fmla="*/ 381 h 640"/>
                <a:gd name="T38" fmla="*/ 48 w 354"/>
                <a:gd name="T39" fmla="*/ 399 h 640"/>
                <a:gd name="T40" fmla="*/ 34 w 354"/>
                <a:gd name="T41" fmla="*/ 427 h 640"/>
                <a:gd name="T42" fmla="*/ 39 w 354"/>
                <a:gd name="T43" fmla="*/ 479 h 640"/>
                <a:gd name="T44" fmla="*/ 45 w 354"/>
                <a:gd name="T45" fmla="*/ 504 h 640"/>
                <a:gd name="T46" fmla="*/ 0 w 354"/>
                <a:gd name="T47" fmla="*/ 512 h 640"/>
                <a:gd name="T48" fmla="*/ 5 w 354"/>
                <a:gd name="T49" fmla="*/ 559 h 640"/>
                <a:gd name="T50" fmla="*/ 23 w 354"/>
                <a:gd name="T51" fmla="*/ 579 h 640"/>
                <a:gd name="T52" fmla="*/ 83 w 354"/>
                <a:gd name="T53" fmla="*/ 571 h 640"/>
                <a:gd name="T54" fmla="*/ 95 w 354"/>
                <a:gd name="T55" fmla="*/ 588 h 640"/>
                <a:gd name="T56" fmla="*/ 157 w 354"/>
                <a:gd name="T57" fmla="*/ 615 h 640"/>
                <a:gd name="T58" fmla="*/ 233 w 354"/>
                <a:gd name="T59" fmla="*/ 624 h 640"/>
                <a:gd name="T60" fmla="*/ 270 w 354"/>
                <a:gd name="T61" fmla="*/ 632 h 640"/>
                <a:gd name="T62" fmla="*/ 262 w 354"/>
                <a:gd name="T63" fmla="*/ 597 h 640"/>
                <a:gd name="T64" fmla="*/ 294 w 354"/>
                <a:gd name="T65" fmla="*/ 562 h 640"/>
                <a:gd name="T66" fmla="*/ 287 w 354"/>
                <a:gd name="T67" fmla="*/ 545 h 640"/>
                <a:gd name="T68" fmla="*/ 253 w 354"/>
                <a:gd name="T69" fmla="*/ 525 h 640"/>
                <a:gd name="T70" fmla="*/ 317 w 354"/>
                <a:gd name="T71" fmla="*/ 518 h 640"/>
                <a:gd name="T72" fmla="*/ 337 w 354"/>
                <a:gd name="T73" fmla="*/ 524 h 640"/>
                <a:gd name="T74" fmla="*/ 353 w 354"/>
                <a:gd name="T75" fmla="*/ 488 h 640"/>
                <a:gd name="T76" fmla="*/ 303 w 354"/>
                <a:gd name="T77" fmla="*/ 40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640">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3" name="山西">
              <a:hlinkClick r:id="" action="ppaction://macro?name=Slide1.山西_click" highlightClick="1"/>
              <a:hlinkHover r:id="" action="ppaction://noaction" highlightClick="1"/>
            </p:cNvPr>
            <p:cNvSpPr>
              <a:spLocks noChangeAspect="1"/>
            </p:cNvSpPr>
            <p:nvPr/>
          </p:nvSpPr>
          <p:spPr bwMode="auto">
            <a:xfrm>
              <a:off x="3626461" y="3265937"/>
              <a:ext cx="345007" cy="675901"/>
            </a:xfrm>
            <a:custGeom>
              <a:avLst/>
              <a:gdLst>
                <a:gd name="T0" fmla="*/ 16 w 247"/>
                <a:gd name="T1" fmla="*/ 506 h 507"/>
                <a:gd name="T2" fmla="*/ 70 w 247"/>
                <a:gd name="T3" fmla="*/ 492 h 507"/>
                <a:gd name="T4" fmla="*/ 136 w 247"/>
                <a:gd name="T5" fmla="*/ 446 h 507"/>
                <a:gd name="T6" fmla="*/ 184 w 247"/>
                <a:gd name="T7" fmla="*/ 436 h 507"/>
                <a:gd name="T8" fmla="*/ 219 w 247"/>
                <a:gd name="T9" fmla="*/ 408 h 507"/>
                <a:gd name="T10" fmla="*/ 224 w 247"/>
                <a:gd name="T11" fmla="*/ 347 h 507"/>
                <a:gd name="T12" fmla="*/ 206 w 247"/>
                <a:gd name="T13" fmla="*/ 326 h 507"/>
                <a:gd name="T14" fmla="*/ 212 w 247"/>
                <a:gd name="T15" fmla="*/ 307 h 507"/>
                <a:gd name="T16" fmla="*/ 224 w 247"/>
                <a:gd name="T17" fmla="*/ 290 h 507"/>
                <a:gd name="T18" fmla="*/ 227 w 247"/>
                <a:gd name="T19" fmla="*/ 265 h 507"/>
                <a:gd name="T20" fmla="*/ 238 w 247"/>
                <a:gd name="T21" fmla="*/ 246 h 507"/>
                <a:gd name="T22" fmla="*/ 219 w 247"/>
                <a:gd name="T23" fmla="*/ 209 h 507"/>
                <a:gd name="T24" fmla="*/ 193 w 247"/>
                <a:gd name="T25" fmla="*/ 179 h 507"/>
                <a:gd name="T26" fmla="*/ 208 w 247"/>
                <a:gd name="T27" fmla="*/ 132 h 507"/>
                <a:gd name="T28" fmla="*/ 240 w 247"/>
                <a:gd name="T29" fmla="*/ 110 h 507"/>
                <a:gd name="T30" fmla="*/ 246 w 247"/>
                <a:gd name="T31" fmla="*/ 80 h 507"/>
                <a:gd name="T32" fmla="*/ 232 w 247"/>
                <a:gd name="T33" fmla="*/ 52 h 507"/>
                <a:gd name="T34" fmla="*/ 232 w 247"/>
                <a:gd name="T35" fmla="*/ 18 h 507"/>
                <a:gd name="T36" fmla="*/ 212 w 247"/>
                <a:gd name="T37" fmla="*/ 0 h 507"/>
                <a:gd name="T38" fmla="*/ 165 w 247"/>
                <a:gd name="T39" fmla="*/ 24 h 507"/>
                <a:gd name="T40" fmla="*/ 157 w 247"/>
                <a:gd name="T41" fmla="*/ 17 h 507"/>
                <a:gd name="T42" fmla="*/ 131 w 247"/>
                <a:gd name="T43" fmla="*/ 34 h 507"/>
                <a:gd name="T44" fmla="*/ 111 w 247"/>
                <a:gd name="T45" fmla="*/ 33 h 507"/>
                <a:gd name="T46" fmla="*/ 70 w 247"/>
                <a:gd name="T47" fmla="*/ 92 h 507"/>
                <a:gd name="T48" fmla="*/ 56 w 247"/>
                <a:gd name="T49" fmla="*/ 92 h 507"/>
                <a:gd name="T50" fmla="*/ 35 w 247"/>
                <a:gd name="T51" fmla="*/ 110 h 507"/>
                <a:gd name="T52" fmla="*/ 36 w 247"/>
                <a:gd name="T53" fmla="*/ 137 h 507"/>
                <a:gd name="T54" fmla="*/ 25 w 247"/>
                <a:gd name="T55" fmla="*/ 159 h 507"/>
                <a:gd name="T56" fmla="*/ 22 w 247"/>
                <a:gd name="T57" fmla="*/ 188 h 507"/>
                <a:gd name="T58" fmla="*/ 2 w 247"/>
                <a:gd name="T59" fmla="*/ 220 h 507"/>
                <a:gd name="T60" fmla="*/ 24 w 247"/>
                <a:gd name="T61" fmla="*/ 265 h 507"/>
                <a:gd name="T62" fmla="*/ 16 w 247"/>
                <a:gd name="T63" fmla="*/ 290 h 507"/>
                <a:gd name="T64" fmla="*/ 0 w 247"/>
                <a:gd name="T65" fmla="*/ 317 h 507"/>
                <a:gd name="T66" fmla="*/ 24 w 247"/>
                <a:gd name="T67" fmla="*/ 427 h 507"/>
                <a:gd name="T68" fmla="*/ 7 w 247"/>
                <a:gd name="T69" fmla="*/ 484 h 507"/>
                <a:gd name="T70" fmla="*/ 16 w 247"/>
                <a:gd name="T71" fmla="*/ 506 h 507"/>
                <a:gd name="T72" fmla="*/ 16 w 247"/>
                <a:gd name="T73" fmla="*/ 50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7" h="507">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24" name="山东">
              <a:hlinkClick r:id="" action="ppaction://macro?name=Slide1.山东_click" highlightClick="1"/>
              <a:hlinkHover r:id="" action="ppaction://noaction" highlightClick="1"/>
            </p:cNvPr>
            <p:cNvSpPr>
              <a:spLocks noChangeAspect="1"/>
            </p:cNvSpPr>
            <p:nvPr/>
          </p:nvSpPr>
          <p:spPr bwMode="auto">
            <a:xfrm>
              <a:off x="4062603" y="3479262"/>
              <a:ext cx="653129" cy="426648"/>
            </a:xfrm>
            <a:custGeom>
              <a:avLst/>
              <a:gdLst>
                <a:gd name="T0" fmla="*/ 101 w 461"/>
                <a:gd name="T1" fmla="*/ 306 h 316"/>
                <a:gd name="T2" fmla="*/ 104 w 461"/>
                <a:gd name="T3" fmla="*/ 287 h 316"/>
                <a:gd name="T4" fmla="*/ 121 w 461"/>
                <a:gd name="T5" fmla="*/ 280 h 316"/>
                <a:gd name="T6" fmla="*/ 151 w 461"/>
                <a:gd name="T7" fmla="*/ 306 h 316"/>
                <a:gd name="T8" fmla="*/ 161 w 461"/>
                <a:gd name="T9" fmla="*/ 306 h 316"/>
                <a:gd name="T10" fmla="*/ 188 w 461"/>
                <a:gd name="T11" fmla="*/ 302 h 316"/>
                <a:gd name="T12" fmla="*/ 204 w 461"/>
                <a:gd name="T13" fmla="*/ 290 h 316"/>
                <a:gd name="T14" fmla="*/ 226 w 461"/>
                <a:gd name="T15" fmla="*/ 307 h 316"/>
                <a:gd name="T16" fmla="*/ 235 w 461"/>
                <a:gd name="T17" fmla="*/ 291 h 316"/>
                <a:gd name="T18" fmla="*/ 239 w 461"/>
                <a:gd name="T19" fmla="*/ 281 h 316"/>
                <a:gd name="T20" fmla="*/ 257 w 461"/>
                <a:gd name="T21" fmla="*/ 271 h 316"/>
                <a:gd name="T22" fmla="*/ 262 w 461"/>
                <a:gd name="T23" fmla="*/ 249 h 316"/>
                <a:gd name="T24" fmla="*/ 280 w 461"/>
                <a:gd name="T25" fmla="*/ 245 h 316"/>
                <a:gd name="T26" fmla="*/ 332 w 461"/>
                <a:gd name="T27" fmla="*/ 158 h 316"/>
                <a:gd name="T28" fmla="*/ 322 w 461"/>
                <a:gd name="T29" fmla="*/ 143 h 316"/>
                <a:gd name="T30" fmla="*/ 332 w 461"/>
                <a:gd name="T31" fmla="*/ 134 h 316"/>
                <a:gd name="T32" fmla="*/ 343 w 461"/>
                <a:gd name="T33" fmla="*/ 138 h 316"/>
                <a:gd name="T34" fmla="*/ 359 w 461"/>
                <a:gd name="T35" fmla="*/ 129 h 316"/>
                <a:gd name="T36" fmla="*/ 369 w 461"/>
                <a:gd name="T37" fmla="*/ 109 h 316"/>
                <a:gd name="T38" fmla="*/ 412 w 461"/>
                <a:gd name="T39" fmla="*/ 69 h 316"/>
                <a:gd name="T40" fmla="*/ 445 w 461"/>
                <a:gd name="T41" fmla="*/ 58 h 316"/>
                <a:gd name="T42" fmla="*/ 460 w 461"/>
                <a:gd name="T43" fmla="*/ 44 h 316"/>
                <a:gd name="T44" fmla="*/ 456 w 461"/>
                <a:gd name="T45" fmla="*/ 12 h 316"/>
                <a:gd name="T46" fmla="*/ 434 w 461"/>
                <a:gd name="T47" fmla="*/ 10 h 316"/>
                <a:gd name="T48" fmla="*/ 384 w 461"/>
                <a:gd name="T49" fmla="*/ 16 h 316"/>
                <a:gd name="T50" fmla="*/ 349 w 461"/>
                <a:gd name="T51" fmla="*/ 0 h 316"/>
                <a:gd name="T52" fmla="*/ 328 w 461"/>
                <a:gd name="T53" fmla="*/ 3 h 316"/>
                <a:gd name="T54" fmla="*/ 277 w 461"/>
                <a:gd name="T55" fmla="*/ 69 h 316"/>
                <a:gd name="T56" fmla="*/ 262 w 461"/>
                <a:gd name="T57" fmla="*/ 78 h 316"/>
                <a:gd name="T58" fmla="*/ 229 w 461"/>
                <a:gd name="T59" fmla="*/ 64 h 316"/>
                <a:gd name="T60" fmla="*/ 226 w 461"/>
                <a:gd name="T61" fmla="*/ 47 h 316"/>
                <a:gd name="T62" fmla="*/ 219 w 461"/>
                <a:gd name="T63" fmla="*/ 18 h 316"/>
                <a:gd name="T64" fmla="*/ 201 w 461"/>
                <a:gd name="T65" fmla="*/ 6 h 316"/>
                <a:gd name="T66" fmla="*/ 171 w 461"/>
                <a:gd name="T67" fmla="*/ 13 h 316"/>
                <a:gd name="T68" fmla="*/ 152 w 461"/>
                <a:gd name="T69" fmla="*/ 1 h 316"/>
                <a:gd name="T70" fmla="*/ 125 w 461"/>
                <a:gd name="T71" fmla="*/ 35 h 316"/>
                <a:gd name="T72" fmla="*/ 95 w 461"/>
                <a:gd name="T73" fmla="*/ 44 h 316"/>
                <a:gd name="T74" fmla="*/ 55 w 461"/>
                <a:gd name="T75" fmla="*/ 81 h 316"/>
                <a:gd name="T76" fmla="*/ 10 w 461"/>
                <a:gd name="T77" fmla="*/ 161 h 316"/>
                <a:gd name="T78" fmla="*/ 22 w 461"/>
                <a:gd name="T79" fmla="*/ 184 h 316"/>
                <a:gd name="T80" fmla="*/ 19 w 461"/>
                <a:gd name="T81" fmla="*/ 193 h 316"/>
                <a:gd name="T82" fmla="*/ 19 w 461"/>
                <a:gd name="T83" fmla="*/ 204 h 316"/>
                <a:gd name="T84" fmla="*/ 26 w 461"/>
                <a:gd name="T85" fmla="*/ 213 h 316"/>
                <a:gd name="T86" fmla="*/ 40 w 461"/>
                <a:gd name="T87" fmla="*/ 202 h 316"/>
                <a:gd name="T88" fmla="*/ 64 w 461"/>
                <a:gd name="T89" fmla="*/ 196 h 316"/>
                <a:gd name="T90" fmla="*/ 0 w 461"/>
                <a:gd name="T91" fmla="*/ 269 h 316"/>
                <a:gd name="T92" fmla="*/ 0 w 461"/>
                <a:gd name="T93" fmla="*/ 285 h 316"/>
                <a:gd name="T94" fmla="*/ 13 w 461"/>
                <a:gd name="T95" fmla="*/ 290 h 316"/>
                <a:gd name="T96" fmla="*/ 42 w 461"/>
                <a:gd name="T97" fmla="*/ 315 h 316"/>
                <a:gd name="T98" fmla="*/ 89 w 461"/>
                <a:gd name="T99" fmla="*/ 309 h 316"/>
                <a:gd name="T100" fmla="*/ 101 w 461"/>
                <a:gd name="T101" fmla="*/ 306 h 316"/>
                <a:gd name="T102" fmla="*/ 101 w 461"/>
                <a:gd name="T103" fmla="*/ 3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 h="316">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5" name="天津">
              <a:hlinkClick r:id="" action="ppaction://macro?name=Slide1.天津_click" highlightClick="1"/>
              <a:hlinkHover r:id="" action="ppaction://noaction" highlightClick="1"/>
            </p:cNvPr>
            <p:cNvSpPr>
              <a:spLocks noChangeAspect="1"/>
            </p:cNvSpPr>
            <p:nvPr/>
          </p:nvSpPr>
          <p:spPr bwMode="auto">
            <a:xfrm>
              <a:off x="4177606" y="3265937"/>
              <a:ext cx="91135" cy="177397"/>
            </a:xfrm>
            <a:custGeom>
              <a:avLst/>
              <a:gdLst>
                <a:gd name="T0" fmla="*/ 60 w 74"/>
                <a:gd name="T1" fmla="*/ 124 h 134"/>
                <a:gd name="T2" fmla="*/ 39 w 74"/>
                <a:gd name="T3" fmla="*/ 133 h 134"/>
                <a:gd name="T4" fmla="*/ 3 w 74"/>
                <a:gd name="T5" fmla="*/ 123 h 134"/>
                <a:gd name="T6" fmla="*/ 1 w 74"/>
                <a:gd name="T7" fmla="*/ 114 h 134"/>
                <a:gd name="T8" fmla="*/ 0 w 74"/>
                <a:gd name="T9" fmla="*/ 55 h 134"/>
                <a:gd name="T10" fmla="*/ 23 w 74"/>
                <a:gd name="T11" fmla="*/ 44 h 134"/>
                <a:gd name="T12" fmla="*/ 19 w 74"/>
                <a:gd name="T13" fmla="*/ 33 h 134"/>
                <a:gd name="T14" fmla="*/ 25 w 74"/>
                <a:gd name="T15" fmla="*/ 11 h 134"/>
                <a:gd name="T16" fmla="*/ 27 w 74"/>
                <a:gd name="T17" fmla="*/ 0 h 134"/>
                <a:gd name="T18" fmla="*/ 40 w 74"/>
                <a:gd name="T19" fmla="*/ 6 h 134"/>
                <a:gd name="T20" fmla="*/ 46 w 74"/>
                <a:gd name="T21" fmla="*/ 26 h 134"/>
                <a:gd name="T22" fmla="*/ 43 w 74"/>
                <a:gd name="T23" fmla="*/ 39 h 134"/>
                <a:gd name="T24" fmla="*/ 70 w 74"/>
                <a:gd name="T25" fmla="*/ 57 h 134"/>
                <a:gd name="T26" fmla="*/ 73 w 74"/>
                <a:gd name="T27" fmla="*/ 71 h 134"/>
                <a:gd name="T28" fmla="*/ 58 w 74"/>
                <a:gd name="T29" fmla="*/ 83 h 134"/>
                <a:gd name="T30" fmla="*/ 53 w 74"/>
                <a:gd name="T31" fmla="*/ 107 h 134"/>
                <a:gd name="T32" fmla="*/ 60 w 74"/>
                <a:gd name="T33" fmla="*/ 124 h 134"/>
                <a:gd name="T34" fmla="*/ 60 w 74"/>
                <a:gd name="T35"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3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6" name="北京">
              <a:hlinkClick r:id="" action="ppaction://macro?name=Slide1.北京_click" highlightClick="1"/>
              <a:hlinkHover r:id="" action="ppaction://noaction" highlightClick="1"/>
            </p:cNvPr>
            <p:cNvSpPr>
              <a:spLocks noChangeAspect="1"/>
            </p:cNvSpPr>
            <p:nvPr/>
          </p:nvSpPr>
          <p:spPr bwMode="auto">
            <a:xfrm>
              <a:off x="4038735" y="3196326"/>
              <a:ext cx="173589" cy="163922"/>
            </a:xfrm>
            <a:custGeom>
              <a:avLst/>
              <a:gdLst>
                <a:gd name="T0" fmla="*/ 11 w 14"/>
                <a:gd name="T1" fmla="*/ 12 h 14"/>
                <a:gd name="T2" fmla="*/ 12 w 14"/>
                <a:gd name="T3" fmla="*/ 10 h 14"/>
                <a:gd name="T4" fmla="*/ 13 w 14"/>
                <a:gd name="T5" fmla="*/ 10 h 14"/>
                <a:gd name="T6" fmla="*/ 14 w 14"/>
                <a:gd name="T7" fmla="*/ 7 h 14"/>
                <a:gd name="T8" fmla="*/ 14 w 14"/>
                <a:gd name="T9" fmla="*/ 6 h 14"/>
                <a:gd name="T10" fmla="*/ 13 w 14"/>
                <a:gd name="T11" fmla="*/ 3 h 14"/>
                <a:gd name="T12" fmla="*/ 12 w 14"/>
                <a:gd name="T13" fmla="*/ 3 h 14"/>
                <a:gd name="T14" fmla="*/ 7 w 14"/>
                <a:gd name="T15" fmla="*/ 0 h 14"/>
                <a:gd name="T16" fmla="*/ 4 w 14"/>
                <a:gd name="T17" fmla="*/ 3 h 14"/>
                <a:gd name="T18" fmla="*/ 3 w 14"/>
                <a:gd name="T19" fmla="*/ 6 h 14"/>
                <a:gd name="T20" fmla="*/ 0 w 14"/>
                <a:gd name="T21" fmla="*/ 9 h 14"/>
                <a:gd name="T22" fmla="*/ 0 w 14"/>
                <a:gd name="T23" fmla="*/ 12 h 14"/>
                <a:gd name="T24" fmla="*/ 1 w 14"/>
                <a:gd name="T25" fmla="*/ 14 h 14"/>
                <a:gd name="T26" fmla="*/ 4 w 14"/>
                <a:gd name="T27" fmla="*/ 13 h 14"/>
                <a:gd name="T28" fmla="*/ 7 w 14"/>
                <a:gd name="T29" fmla="*/ 14 h 14"/>
                <a:gd name="T30" fmla="*/ 8 w 14"/>
                <a:gd name="T31" fmla="*/ 13 h 14"/>
                <a:gd name="T32" fmla="*/ 11 w 14"/>
                <a:gd name="T33" fmla="*/ 12 h 14"/>
                <a:gd name="T34" fmla="*/ 11 w 14"/>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7" name="宁夏">
              <a:hlinkClick r:id="" action="ppaction://macro?name=Slide1.宁夏_click" highlightClick="1"/>
              <a:hlinkHover r:id="" action="ppaction://noaction" highlightClick="1"/>
            </p:cNvPr>
            <p:cNvSpPr>
              <a:spLocks noChangeAspect="1"/>
            </p:cNvSpPr>
            <p:nvPr/>
          </p:nvSpPr>
          <p:spPr bwMode="auto">
            <a:xfrm>
              <a:off x="3099185" y="3443332"/>
              <a:ext cx="264722" cy="451349"/>
            </a:xfrm>
            <a:custGeom>
              <a:avLst/>
              <a:gdLst>
                <a:gd name="T0" fmla="*/ 180 w 194"/>
                <a:gd name="T1" fmla="*/ 187 h 335"/>
                <a:gd name="T2" fmla="*/ 181 w 194"/>
                <a:gd name="T3" fmla="*/ 151 h 335"/>
                <a:gd name="T4" fmla="*/ 193 w 194"/>
                <a:gd name="T5" fmla="*/ 136 h 335"/>
                <a:gd name="T6" fmla="*/ 188 w 194"/>
                <a:gd name="T7" fmla="*/ 119 h 335"/>
                <a:gd name="T8" fmla="*/ 129 w 194"/>
                <a:gd name="T9" fmla="*/ 96 h 335"/>
                <a:gd name="T10" fmla="*/ 132 w 194"/>
                <a:gd name="T11" fmla="*/ 72 h 335"/>
                <a:gd name="T12" fmla="*/ 151 w 194"/>
                <a:gd name="T13" fmla="*/ 47 h 335"/>
                <a:gd name="T14" fmla="*/ 139 w 194"/>
                <a:gd name="T15" fmla="*/ 6 h 335"/>
                <a:gd name="T16" fmla="*/ 135 w 194"/>
                <a:gd name="T17" fmla="*/ 0 h 335"/>
                <a:gd name="T18" fmla="*/ 95 w 194"/>
                <a:gd name="T19" fmla="*/ 27 h 335"/>
                <a:gd name="T20" fmla="*/ 77 w 194"/>
                <a:gd name="T21" fmla="*/ 85 h 335"/>
                <a:gd name="T22" fmla="*/ 70 w 194"/>
                <a:gd name="T23" fmla="*/ 127 h 335"/>
                <a:gd name="T24" fmla="*/ 39 w 194"/>
                <a:gd name="T25" fmla="*/ 151 h 335"/>
                <a:gd name="T26" fmla="*/ 21 w 194"/>
                <a:gd name="T27" fmla="*/ 159 h 335"/>
                <a:gd name="T28" fmla="*/ 0 w 194"/>
                <a:gd name="T29" fmla="*/ 165 h 335"/>
                <a:gd name="T30" fmla="*/ 49 w 194"/>
                <a:gd name="T31" fmla="*/ 226 h 335"/>
                <a:gd name="T32" fmla="*/ 60 w 194"/>
                <a:gd name="T33" fmla="*/ 272 h 335"/>
                <a:gd name="T34" fmla="*/ 54 w 194"/>
                <a:gd name="T35" fmla="*/ 294 h 335"/>
                <a:gd name="T36" fmla="*/ 89 w 194"/>
                <a:gd name="T37" fmla="*/ 312 h 335"/>
                <a:gd name="T38" fmla="*/ 89 w 194"/>
                <a:gd name="T39" fmla="*/ 327 h 335"/>
                <a:gd name="T40" fmla="*/ 120 w 194"/>
                <a:gd name="T41" fmla="*/ 334 h 335"/>
                <a:gd name="T42" fmla="*/ 130 w 194"/>
                <a:gd name="T43" fmla="*/ 334 h 335"/>
                <a:gd name="T44" fmla="*/ 130 w 194"/>
                <a:gd name="T45" fmla="*/ 308 h 335"/>
                <a:gd name="T46" fmla="*/ 155 w 194"/>
                <a:gd name="T47" fmla="*/ 305 h 335"/>
                <a:gd name="T48" fmla="*/ 160 w 194"/>
                <a:gd name="T49" fmla="*/ 274 h 335"/>
                <a:gd name="T50" fmla="*/ 143 w 194"/>
                <a:gd name="T51" fmla="*/ 261 h 335"/>
                <a:gd name="T52" fmla="*/ 130 w 194"/>
                <a:gd name="T53" fmla="*/ 248 h 335"/>
                <a:gd name="T54" fmla="*/ 136 w 194"/>
                <a:gd name="T55" fmla="*/ 188 h 335"/>
                <a:gd name="T56" fmla="*/ 149 w 194"/>
                <a:gd name="T57" fmla="*/ 182 h 335"/>
                <a:gd name="T58" fmla="*/ 171 w 194"/>
                <a:gd name="T59" fmla="*/ 191 h 335"/>
                <a:gd name="T60" fmla="*/ 180 w 194"/>
                <a:gd name="T61" fmla="*/ 187 h 335"/>
                <a:gd name="T62" fmla="*/ 180 w 194"/>
                <a:gd name="T63" fmla="*/ 18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335">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8" name="西藏">
              <a:hlinkClick r:id="" action="ppaction://macro?name=Slide1.西藏_click" highlightClick="1"/>
              <a:hlinkHover r:id="" action="ppaction://noaction" highlightClick="1"/>
            </p:cNvPr>
            <p:cNvSpPr>
              <a:spLocks noChangeAspect="1"/>
            </p:cNvSpPr>
            <p:nvPr/>
          </p:nvSpPr>
          <p:spPr bwMode="auto">
            <a:xfrm>
              <a:off x="636390" y="3681358"/>
              <a:ext cx="1935516" cy="1008240"/>
            </a:xfrm>
            <a:custGeom>
              <a:avLst/>
              <a:gdLst>
                <a:gd name="T0" fmla="*/ 847 w 1394"/>
                <a:gd name="T1" fmla="*/ 719 h 754"/>
                <a:gd name="T2" fmla="*/ 870 w 1394"/>
                <a:gd name="T3" fmla="*/ 743 h 754"/>
                <a:gd name="T4" fmla="*/ 941 w 1394"/>
                <a:gd name="T5" fmla="*/ 719 h 754"/>
                <a:gd name="T6" fmla="*/ 984 w 1394"/>
                <a:gd name="T7" fmla="*/ 687 h 754"/>
                <a:gd name="T8" fmla="*/ 1037 w 1394"/>
                <a:gd name="T9" fmla="*/ 667 h 754"/>
                <a:gd name="T10" fmla="*/ 1092 w 1394"/>
                <a:gd name="T11" fmla="*/ 649 h 754"/>
                <a:gd name="T12" fmla="*/ 1183 w 1394"/>
                <a:gd name="T13" fmla="*/ 632 h 754"/>
                <a:gd name="T14" fmla="*/ 1185 w 1394"/>
                <a:gd name="T15" fmla="*/ 667 h 754"/>
                <a:gd name="T16" fmla="*/ 1213 w 1394"/>
                <a:gd name="T17" fmla="*/ 672 h 754"/>
                <a:gd name="T18" fmla="*/ 1197 w 1394"/>
                <a:gd name="T19" fmla="*/ 714 h 754"/>
                <a:gd name="T20" fmla="*/ 1213 w 1394"/>
                <a:gd name="T21" fmla="*/ 719 h 754"/>
                <a:gd name="T22" fmla="*/ 1290 w 1394"/>
                <a:gd name="T23" fmla="*/ 714 h 754"/>
                <a:gd name="T24" fmla="*/ 1337 w 1394"/>
                <a:gd name="T25" fmla="*/ 729 h 754"/>
                <a:gd name="T26" fmla="*/ 1358 w 1394"/>
                <a:gd name="T27" fmla="*/ 738 h 754"/>
                <a:gd name="T28" fmla="*/ 1361 w 1394"/>
                <a:gd name="T29" fmla="*/ 687 h 754"/>
                <a:gd name="T30" fmla="*/ 1393 w 1394"/>
                <a:gd name="T31" fmla="*/ 654 h 754"/>
                <a:gd name="T32" fmla="*/ 1368 w 1394"/>
                <a:gd name="T33" fmla="*/ 493 h 754"/>
                <a:gd name="T34" fmla="*/ 1340 w 1394"/>
                <a:gd name="T35" fmla="*/ 404 h 754"/>
                <a:gd name="T36" fmla="*/ 1274 w 1394"/>
                <a:gd name="T37" fmla="*/ 373 h 754"/>
                <a:gd name="T38" fmla="*/ 1231 w 1394"/>
                <a:gd name="T39" fmla="*/ 454 h 754"/>
                <a:gd name="T40" fmla="*/ 1153 w 1394"/>
                <a:gd name="T41" fmla="*/ 411 h 754"/>
                <a:gd name="T42" fmla="*/ 1004 w 1394"/>
                <a:gd name="T43" fmla="*/ 358 h 754"/>
                <a:gd name="T44" fmla="*/ 943 w 1394"/>
                <a:gd name="T45" fmla="*/ 348 h 754"/>
                <a:gd name="T46" fmla="*/ 825 w 1394"/>
                <a:gd name="T47" fmla="*/ 299 h 754"/>
                <a:gd name="T48" fmla="*/ 767 w 1394"/>
                <a:gd name="T49" fmla="*/ 162 h 754"/>
                <a:gd name="T50" fmla="*/ 791 w 1394"/>
                <a:gd name="T51" fmla="*/ 118 h 754"/>
                <a:gd name="T52" fmla="*/ 788 w 1394"/>
                <a:gd name="T53" fmla="*/ 58 h 754"/>
                <a:gd name="T54" fmla="*/ 797 w 1394"/>
                <a:gd name="T55" fmla="*/ 29 h 754"/>
                <a:gd name="T56" fmla="*/ 695 w 1394"/>
                <a:gd name="T57" fmla="*/ 0 h 754"/>
                <a:gd name="T58" fmla="*/ 619 w 1394"/>
                <a:gd name="T59" fmla="*/ 8 h 754"/>
                <a:gd name="T60" fmla="*/ 524 w 1394"/>
                <a:gd name="T61" fmla="*/ 40 h 754"/>
                <a:gd name="T62" fmla="*/ 431 w 1394"/>
                <a:gd name="T63" fmla="*/ 51 h 754"/>
                <a:gd name="T64" fmla="*/ 370 w 1394"/>
                <a:gd name="T65" fmla="*/ 18 h 754"/>
                <a:gd name="T66" fmla="*/ 268 w 1394"/>
                <a:gd name="T67" fmla="*/ 36 h 754"/>
                <a:gd name="T68" fmla="*/ 227 w 1394"/>
                <a:gd name="T69" fmla="*/ 13 h 754"/>
                <a:gd name="T70" fmla="*/ 151 w 1394"/>
                <a:gd name="T71" fmla="*/ 24 h 754"/>
                <a:gd name="T72" fmla="*/ 113 w 1394"/>
                <a:gd name="T73" fmla="*/ 72 h 754"/>
                <a:gd name="T74" fmla="*/ 92 w 1394"/>
                <a:gd name="T75" fmla="*/ 97 h 754"/>
                <a:gd name="T76" fmla="*/ 66 w 1394"/>
                <a:gd name="T77" fmla="*/ 110 h 754"/>
                <a:gd name="T78" fmla="*/ 54 w 1394"/>
                <a:gd name="T79" fmla="*/ 130 h 754"/>
                <a:gd name="T80" fmla="*/ 75 w 1394"/>
                <a:gd name="T81" fmla="*/ 173 h 754"/>
                <a:gd name="T82" fmla="*/ 69 w 1394"/>
                <a:gd name="T83" fmla="*/ 217 h 754"/>
                <a:gd name="T84" fmla="*/ 19 w 1394"/>
                <a:gd name="T85" fmla="*/ 204 h 754"/>
                <a:gd name="T86" fmla="*/ 0 w 1394"/>
                <a:gd name="T87" fmla="*/ 219 h 754"/>
                <a:gd name="T88" fmla="*/ 13 w 1394"/>
                <a:gd name="T89" fmla="*/ 260 h 754"/>
                <a:gd name="T90" fmla="*/ 7 w 1394"/>
                <a:gd name="T91" fmla="*/ 298 h 754"/>
                <a:gd name="T92" fmla="*/ 30 w 1394"/>
                <a:gd name="T93" fmla="*/ 312 h 754"/>
                <a:gd name="T94" fmla="*/ 92 w 1394"/>
                <a:gd name="T95" fmla="*/ 371 h 754"/>
                <a:gd name="T96" fmla="*/ 130 w 1394"/>
                <a:gd name="T97" fmla="*/ 424 h 754"/>
                <a:gd name="T98" fmla="*/ 153 w 1394"/>
                <a:gd name="T99" fmla="*/ 443 h 754"/>
                <a:gd name="T100" fmla="*/ 195 w 1394"/>
                <a:gd name="T101" fmla="*/ 439 h 754"/>
                <a:gd name="T102" fmla="*/ 295 w 1394"/>
                <a:gd name="T103" fmla="*/ 549 h 754"/>
                <a:gd name="T104" fmla="*/ 325 w 1394"/>
                <a:gd name="T105" fmla="*/ 537 h 754"/>
                <a:gd name="T106" fmla="*/ 334 w 1394"/>
                <a:gd name="T107" fmla="*/ 579 h 754"/>
                <a:gd name="T108" fmla="*/ 395 w 1394"/>
                <a:gd name="T109" fmla="*/ 604 h 754"/>
                <a:gd name="T110" fmla="*/ 445 w 1394"/>
                <a:gd name="T111" fmla="*/ 658 h 754"/>
                <a:gd name="T112" fmla="*/ 454 w 1394"/>
                <a:gd name="T113" fmla="*/ 679 h 754"/>
                <a:gd name="T114" fmla="*/ 511 w 1394"/>
                <a:gd name="T115" fmla="*/ 677 h 754"/>
                <a:gd name="T116" fmla="*/ 607 w 1394"/>
                <a:gd name="T117" fmla="*/ 698 h 754"/>
                <a:gd name="T118" fmla="*/ 652 w 1394"/>
                <a:gd name="T119" fmla="*/ 710 h 754"/>
                <a:gd name="T120" fmla="*/ 654 w 1394"/>
                <a:gd name="T121" fmla="*/ 753 h 754"/>
                <a:gd name="T122" fmla="*/ 736 w 1394"/>
                <a:gd name="T123" fmla="*/ 689 h 754"/>
                <a:gd name="T124" fmla="*/ 803 w 1394"/>
                <a:gd name="T125" fmla="*/ 71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4" h="75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9" name="云南">
              <a:hlinkClick r:id="" action="ppaction://macro?name=Slide1.云南_click" highlightClick="1"/>
              <a:hlinkHover r:id="" action="ppaction://noaction" highlightClick="1"/>
            </p:cNvPr>
            <p:cNvSpPr>
              <a:spLocks noChangeAspect="1"/>
            </p:cNvSpPr>
            <p:nvPr/>
          </p:nvSpPr>
          <p:spPr bwMode="auto">
            <a:xfrm>
              <a:off x="2400489" y="4559355"/>
              <a:ext cx="904833" cy="913929"/>
            </a:xfrm>
            <a:custGeom>
              <a:avLst/>
              <a:gdLst>
                <a:gd name="T0" fmla="*/ 569 w 652"/>
                <a:gd name="T1" fmla="*/ 105 h 674"/>
                <a:gd name="T2" fmla="*/ 525 w 652"/>
                <a:gd name="T3" fmla="*/ 116 h 674"/>
                <a:gd name="T4" fmla="*/ 504 w 652"/>
                <a:gd name="T5" fmla="*/ 83 h 674"/>
                <a:gd name="T6" fmla="*/ 496 w 652"/>
                <a:gd name="T7" fmla="*/ 59 h 674"/>
                <a:gd name="T8" fmla="*/ 462 w 652"/>
                <a:gd name="T9" fmla="*/ 60 h 674"/>
                <a:gd name="T10" fmla="*/ 445 w 652"/>
                <a:gd name="T11" fmla="*/ 88 h 674"/>
                <a:gd name="T12" fmla="*/ 445 w 652"/>
                <a:gd name="T13" fmla="*/ 118 h 674"/>
                <a:gd name="T14" fmla="*/ 407 w 652"/>
                <a:gd name="T15" fmla="*/ 235 h 674"/>
                <a:gd name="T16" fmla="*/ 374 w 652"/>
                <a:gd name="T17" fmla="*/ 241 h 674"/>
                <a:gd name="T18" fmla="*/ 313 w 652"/>
                <a:gd name="T19" fmla="*/ 258 h 674"/>
                <a:gd name="T20" fmla="*/ 223 w 652"/>
                <a:gd name="T21" fmla="*/ 116 h 674"/>
                <a:gd name="T22" fmla="*/ 192 w 652"/>
                <a:gd name="T23" fmla="*/ 94 h 674"/>
                <a:gd name="T24" fmla="*/ 185 w 652"/>
                <a:gd name="T25" fmla="*/ 60 h 674"/>
                <a:gd name="T26" fmla="*/ 140 w 652"/>
                <a:gd name="T27" fmla="*/ 83 h 674"/>
                <a:gd name="T28" fmla="*/ 123 w 652"/>
                <a:gd name="T29" fmla="*/ 0 h 674"/>
                <a:gd name="T30" fmla="*/ 91 w 652"/>
                <a:gd name="T31" fmla="*/ 33 h 674"/>
                <a:gd name="T32" fmla="*/ 88 w 652"/>
                <a:gd name="T33" fmla="*/ 84 h 674"/>
                <a:gd name="T34" fmla="*/ 67 w 652"/>
                <a:gd name="T35" fmla="*/ 75 h 674"/>
                <a:gd name="T36" fmla="*/ 67 w 652"/>
                <a:gd name="T37" fmla="*/ 135 h 674"/>
                <a:gd name="T38" fmla="*/ 91 w 652"/>
                <a:gd name="T39" fmla="*/ 144 h 674"/>
                <a:gd name="T40" fmla="*/ 89 w 652"/>
                <a:gd name="T41" fmla="*/ 275 h 674"/>
                <a:gd name="T42" fmla="*/ 16 w 652"/>
                <a:gd name="T43" fmla="*/ 361 h 674"/>
                <a:gd name="T44" fmla="*/ 0 w 652"/>
                <a:gd name="T45" fmla="*/ 385 h 674"/>
                <a:gd name="T46" fmla="*/ 3 w 652"/>
                <a:gd name="T47" fmla="*/ 438 h 674"/>
                <a:gd name="T48" fmla="*/ 43 w 652"/>
                <a:gd name="T49" fmla="*/ 431 h 674"/>
                <a:gd name="T50" fmla="*/ 88 w 652"/>
                <a:gd name="T51" fmla="*/ 448 h 674"/>
                <a:gd name="T52" fmla="*/ 99 w 652"/>
                <a:gd name="T53" fmla="*/ 494 h 674"/>
                <a:gd name="T54" fmla="*/ 135 w 652"/>
                <a:gd name="T55" fmla="*/ 506 h 674"/>
                <a:gd name="T56" fmla="*/ 134 w 652"/>
                <a:gd name="T57" fmla="*/ 533 h 674"/>
                <a:gd name="T58" fmla="*/ 120 w 652"/>
                <a:gd name="T59" fmla="*/ 581 h 674"/>
                <a:gd name="T60" fmla="*/ 147 w 652"/>
                <a:gd name="T61" fmla="*/ 592 h 674"/>
                <a:gd name="T62" fmla="*/ 174 w 652"/>
                <a:gd name="T63" fmla="*/ 615 h 674"/>
                <a:gd name="T64" fmla="*/ 224 w 652"/>
                <a:gd name="T65" fmla="*/ 646 h 674"/>
                <a:gd name="T66" fmla="*/ 273 w 652"/>
                <a:gd name="T67" fmla="*/ 631 h 674"/>
                <a:gd name="T68" fmla="*/ 277 w 652"/>
                <a:gd name="T69" fmla="*/ 662 h 674"/>
                <a:gd name="T70" fmla="*/ 307 w 652"/>
                <a:gd name="T71" fmla="*/ 669 h 674"/>
                <a:gd name="T72" fmla="*/ 322 w 652"/>
                <a:gd name="T73" fmla="*/ 667 h 674"/>
                <a:gd name="T74" fmla="*/ 309 w 652"/>
                <a:gd name="T75" fmla="*/ 582 h 674"/>
                <a:gd name="T76" fmla="*/ 349 w 652"/>
                <a:gd name="T77" fmla="*/ 566 h 674"/>
                <a:gd name="T78" fmla="*/ 374 w 652"/>
                <a:gd name="T79" fmla="*/ 547 h 674"/>
                <a:gd name="T80" fmla="*/ 436 w 652"/>
                <a:gd name="T81" fmla="*/ 544 h 674"/>
                <a:gd name="T82" fmla="*/ 464 w 652"/>
                <a:gd name="T83" fmla="*/ 542 h 674"/>
                <a:gd name="T84" fmla="*/ 488 w 652"/>
                <a:gd name="T85" fmla="*/ 559 h 674"/>
                <a:gd name="T86" fmla="*/ 509 w 652"/>
                <a:gd name="T87" fmla="*/ 536 h 674"/>
                <a:gd name="T88" fmla="*/ 536 w 652"/>
                <a:gd name="T89" fmla="*/ 537 h 674"/>
                <a:gd name="T90" fmla="*/ 573 w 652"/>
                <a:gd name="T91" fmla="*/ 495 h 674"/>
                <a:gd name="T92" fmla="*/ 610 w 652"/>
                <a:gd name="T93" fmla="*/ 504 h 674"/>
                <a:gd name="T94" fmla="*/ 638 w 652"/>
                <a:gd name="T95" fmla="*/ 476 h 674"/>
                <a:gd name="T96" fmla="*/ 651 w 652"/>
                <a:gd name="T97" fmla="*/ 447 h 674"/>
                <a:gd name="T98" fmla="*/ 579 w 652"/>
                <a:gd name="T99" fmla="*/ 422 h 674"/>
                <a:gd name="T100" fmla="*/ 550 w 652"/>
                <a:gd name="T101" fmla="*/ 404 h 674"/>
                <a:gd name="T102" fmla="*/ 521 w 652"/>
                <a:gd name="T103" fmla="*/ 383 h 674"/>
                <a:gd name="T104" fmla="*/ 530 w 652"/>
                <a:gd name="T105" fmla="*/ 328 h 674"/>
                <a:gd name="T106" fmla="*/ 525 w 652"/>
                <a:gd name="T107" fmla="*/ 226 h 674"/>
                <a:gd name="T108" fmla="*/ 472 w 652"/>
                <a:gd name="T109" fmla="*/ 228 h 674"/>
                <a:gd name="T110" fmla="*/ 462 w 652"/>
                <a:gd name="T111" fmla="*/ 193 h 674"/>
                <a:gd name="T112" fmla="*/ 473 w 652"/>
                <a:gd name="T113" fmla="*/ 156 h 674"/>
                <a:gd name="T114" fmla="*/ 504 w 652"/>
                <a:gd name="T115" fmla="*/ 154 h 674"/>
                <a:gd name="T116" fmla="*/ 564 w 652"/>
                <a:gd name="T117" fmla="*/ 154 h 674"/>
                <a:gd name="T118" fmla="*/ 574 w 652"/>
                <a:gd name="T119" fmla="*/ 12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74">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0" name="青海">
              <a:hlinkClick r:id="" action="ppaction://macro?name=Slide1.青海_click" highlightClick="1"/>
              <a:hlinkHover r:id="" action="ppaction://noaction" highlightClick="1"/>
            </p:cNvPr>
            <p:cNvSpPr>
              <a:spLocks noChangeAspect="1"/>
            </p:cNvSpPr>
            <p:nvPr/>
          </p:nvSpPr>
          <p:spPr bwMode="auto">
            <a:xfrm>
              <a:off x="1690945" y="3420878"/>
              <a:ext cx="1271540" cy="877999"/>
            </a:xfrm>
            <a:custGeom>
              <a:avLst/>
              <a:gdLst>
                <a:gd name="T0" fmla="*/ 74 w 902"/>
                <a:gd name="T1" fmla="*/ 239 h 645"/>
                <a:gd name="T2" fmla="*/ 117 w 902"/>
                <a:gd name="T3" fmla="*/ 214 h 645"/>
                <a:gd name="T4" fmla="*/ 98 w 902"/>
                <a:gd name="T5" fmla="*/ 198 h 645"/>
                <a:gd name="T6" fmla="*/ 126 w 902"/>
                <a:gd name="T7" fmla="*/ 175 h 645"/>
                <a:gd name="T8" fmla="*/ 92 w 902"/>
                <a:gd name="T9" fmla="*/ 105 h 645"/>
                <a:gd name="T10" fmla="*/ 113 w 902"/>
                <a:gd name="T11" fmla="*/ 41 h 645"/>
                <a:gd name="T12" fmla="*/ 295 w 902"/>
                <a:gd name="T13" fmla="*/ 0 h 645"/>
                <a:gd name="T14" fmla="*/ 406 w 902"/>
                <a:gd name="T15" fmla="*/ 22 h 645"/>
                <a:gd name="T16" fmla="*/ 469 w 902"/>
                <a:gd name="T17" fmla="*/ 60 h 645"/>
                <a:gd name="T18" fmla="*/ 529 w 902"/>
                <a:gd name="T19" fmla="*/ 37 h 645"/>
                <a:gd name="T20" fmla="*/ 609 w 902"/>
                <a:gd name="T21" fmla="*/ 27 h 645"/>
                <a:gd name="T22" fmla="*/ 708 w 902"/>
                <a:gd name="T23" fmla="*/ 55 h 645"/>
                <a:gd name="T24" fmla="*/ 772 w 902"/>
                <a:gd name="T25" fmla="*/ 127 h 645"/>
                <a:gd name="T26" fmla="*/ 828 w 902"/>
                <a:gd name="T27" fmla="*/ 148 h 645"/>
                <a:gd name="T28" fmla="*/ 884 w 902"/>
                <a:gd name="T29" fmla="*/ 248 h 645"/>
                <a:gd name="T30" fmla="*/ 895 w 902"/>
                <a:gd name="T31" fmla="*/ 317 h 645"/>
                <a:gd name="T32" fmla="*/ 865 w 902"/>
                <a:gd name="T33" fmla="*/ 365 h 645"/>
                <a:gd name="T34" fmla="*/ 832 w 902"/>
                <a:gd name="T35" fmla="*/ 397 h 645"/>
                <a:gd name="T36" fmla="*/ 816 w 902"/>
                <a:gd name="T37" fmla="*/ 442 h 645"/>
                <a:gd name="T38" fmla="*/ 778 w 902"/>
                <a:gd name="T39" fmla="*/ 418 h 645"/>
                <a:gd name="T40" fmla="*/ 780 w 902"/>
                <a:gd name="T41" fmla="*/ 454 h 645"/>
                <a:gd name="T42" fmla="*/ 837 w 902"/>
                <a:gd name="T43" fmla="*/ 485 h 645"/>
                <a:gd name="T44" fmla="*/ 867 w 902"/>
                <a:gd name="T45" fmla="*/ 499 h 645"/>
                <a:gd name="T46" fmla="*/ 856 w 902"/>
                <a:gd name="T47" fmla="*/ 527 h 645"/>
                <a:gd name="T48" fmla="*/ 816 w 902"/>
                <a:gd name="T49" fmla="*/ 537 h 645"/>
                <a:gd name="T50" fmla="*/ 776 w 902"/>
                <a:gd name="T51" fmla="*/ 529 h 645"/>
                <a:gd name="T52" fmla="*/ 767 w 902"/>
                <a:gd name="T53" fmla="*/ 566 h 645"/>
                <a:gd name="T54" fmla="*/ 701 w 902"/>
                <a:gd name="T55" fmla="*/ 535 h 645"/>
                <a:gd name="T56" fmla="*/ 661 w 902"/>
                <a:gd name="T57" fmla="*/ 525 h 645"/>
                <a:gd name="T58" fmla="*/ 536 w 902"/>
                <a:gd name="T59" fmla="*/ 522 h 645"/>
                <a:gd name="T60" fmla="*/ 522 w 902"/>
                <a:gd name="T61" fmla="*/ 553 h 645"/>
                <a:gd name="T62" fmla="*/ 509 w 902"/>
                <a:gd name="T63" fmla="*/ 586 h 645"/>
                <a:gd name="T64" fmla="*/ 391 w 902"/>
                <a:gd name="T65" fmla="*/ 629 h 645"/>
                <a:gd name="T66" fmla="*/ 339 w 902"/>
                <a:gd name="T67" fmla="*/ 564 h 645"/>
                <a:gd name="T68" fmla="*/ 194 w 902"/>
                <a:gd name="T69" fmla="*/ 541 h 645"/>
                <a:gd name="T70" fmla="*/ 138 w 902"/>
                <a:gd name="T71" fmla="*/ 508 h 645"/>
                <a:gd name="T72" fmla="*/ 2 w 902"/>
                <a:gd name="T73" fmla="*/ 382 h 645"/>
                <a:gd name="T74" fmla="*/ 24 w 902"/>
                <a:gd name="T75" fmla="*/ 341 h 645"/>
                <a:gd name="T76" fmla="*/ 40 w 902"/>
                <a:gd name="T77" fmla="*/ 267 h 645"/>
                <a:gd name="T78" fmla="*/ 45 w 902"/>
                <a:gd name="T79" fmla="*/ 22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2" h="645">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1" name="四川">
              <a:hlinkClick r:id="" action="ppaction://macro?name=Slide1.四川_click" highlightClick="1"/>
              <a:hlinkHover r:id="" action="ppaction://noaction" highlightClick="1"/>
            </p:cNvPr>
            <p:cNvSpPr>
              <a:spLocks noChangeAspect="1"/>
            </p:cNvSpPr>
            <p:nvPr/>
          </p:nvSpPr>
          <p:spPr bwMode="auto">
            <a:xfrm>
              <a:off x="2424359" y="4013695"/>
              <a:ext cx="1100119" cy="900453"/>
            </a:xfrm>
            <a:custGeom>
              <a:avLst/>
              <a:gdLst>
                <a:gd name="T0" fmla="*/ 40 w 92"/>
                <a:gd name="T1" fmla="*/ 6 h 76"/>
                <a:gd name="T2" fmla="*/ 39 w 92"/>
                <a:gd name="T3" fmla="*/ 2 h 76"/>
                <a:gd name="T4" fmla="*/ 46 w 92"/>
                <a:gd name="T5" fmla="*/ 0 h 76"/>
                <a:gd name="T6" fmla="*/ 47 w 92"/>
                <a:gd name="T7" fmla="*/ 4 h 76"/>
                <a:gd name="T8" fmla="*/ 53 w 92"/>
                <a:gd name="T9" fmla="*/ 9 h 76"/>
                <a:gd name="T10" fmla="*/ 56 w 92"/>
                <a:gd name="T11" fmla="*/ 9 h 76"/>
                <a:gd name="T12" fmla="*/ 59 w 92"/>
                <a:gd name="T13" fmla="*/ 14 h 76"/>
                <a:gd name="T14" fmla="*/ 65 w 92"/>
                <a:gd name="T15" fmla="*/ 14 h 76"/>
                <a:gd name="T16" fmla="*/ 68 w 92"/>
                <a:gd name="T17" fmla="*/ 11 h 76"/>
                <a:gd name="T18" fmla="*/ 70 w 92"/>
                <a:gd name="T19" fmla="*/ 14 h 76"/>
                <a:gd name="T20" fmla="*/ 77 w 92"/>
                <a:gd name="T21" fmla="*/ 13 h 76"/>
                <a:gd name="T22" fmla="*/ 79 w 92"/>
                <a:gd name="T23" fmla="*/ 15 h 76"/>
                <a:gd name="T24" fmla="*/ 86 w 92"/>
                <a:gd name="T25" fmla="*/ 18 h 76"/>
                <a:gd name="T26" fmla="*/ 92 w 92"/>
                <a:gd name="T27" fmla="*/ 19 h 76"/>
                <a:gd name="T28" fmla="*/ 91 w 92"/>
                <a:gd name="T29" fmla="*/ 19 h 76"/>
                <a:gd name="T30" fmla="*/ 90 w 92"/>
                <a:gd name="T31" fmla="*/ 22 h 76"/>
                <a:gd name="T32" fmla="*/ 88 w 92"/>
                <a:gd name="T33" fmla="*/ 26 h 76"/>
                <a:gd name="T34" fmla="*/ 85 w 92"/>
                <a:gd name="T35" fmla="*/ 29 h 76"/>
                <a:gd name="T36" fmla="*/ 83 w 92"/>
                <a:gd name="T37" fmla="*/ 31 h 76"/>
                <a:gd name="T38" fmla="*/ 80 w 92"/>
                <a:gd name="T39" fmla="*/ 35 h 76"/>
                <a:gd name="T40" fmla="*/ 76 w 92"/>
                <a:gd name="T41" fmla="*/ 36 h 76"/>
                <a:gd name="T42" fmla="*/ 72 w 92"/>
                <a:gd name="T43" fmla="*/ 35 h 76"/>
                <a:gd name="T44" fmla="*/ 67 w 92"/>
                <a:gd name="T45" fmla="*/ 34 h 76"/>
                <a:gd name="T46" fmla="*/ 67 w 92"/>
                <a:gd name="T47" fmla="*/ 38 h 76"/>
                <a:gd name="T48" fmla="*/ 66 w 92"/>
                <a:gd name="T49" fmla="*/ 40 h 76"/>
                <a:gd name="T50" fmla="*/ 67 w 92"/>
                <a:gd name="T51" fmla="*/ 44 h 76"/>
                <a:gd name="T52" fmla="*/ 71 w 92"/>
                <a:gd name="T53" fmla="*/ 47 h 76"/>
                <a:gd name="T54" fmla="*/ 70 w 92"/>
                <a:gd name="T55" fmla="*/ 50 h 76"/>
                <a:gd name="T56" fmla="*/ 68 w 92"/>
                <a:gd name="T57" fmla="*/ 54 h 76"/>
                <a:gd name="T58" fmla="*/ 74 w 92"/>
                <a:gd name="T59" fmla="*/ 59 h 76"/>
                <a:gd name="T60" fmla="*/ 65 w 92"/>
                <a:gd name="T61" fmla="*/ 60 h 76"/>
                <a:gd name="T62" fmla="*/ 63 w 92"/>
                <a:gd name="T63" fmla="*/ 57 h 76"/>
                <a:gd name="T64" fmla="*/ 57 w 92"/>
                <a:gd name="T65" fmla="*/ 58 h 76"/>
                <a:gd name="T66" fmla="*/ 56 w 92"/>
                <a:gd name="T67" fmla="*/ 54 h 76"/>
                <a:gd name="T68" fmla="*/ 53 w 92"/>
                <a:gd name="T69" fmla="*/ 52 h 76"/>
                <a:gd name="T70" fmla="*/ 53 w 92"/>
                <a:gd name="T71" fmla="*/ 55 h 76"/>
                <a:gd name="T72" fmla="*/ 49 w 92"/>
                <a:gd name="T73" fmla="*/ 57 h 76"/>
                <a:gd name="T74" fmla="*/ 45 w 92"/>
                <a:gd name="T75" fmla="*/ 65 h 76"/>
                <a:gd name="T76" fmla="*/ 43 w 92"/>
                <a:gd name="T77" fmla="*/ 74 h 76"/>
                <a:gd name="T78" fmla="*/ 36 w 92"/>
                <a:gd name="T79" fmla="*/ 76 h 76"/>
                <a:gd name="T80" fmla="*/ 27 w 92"/>
                <a:gd name="T81" fmla="*/ 61 h 76"/>
                <a:gd name="T82" fmla="*/ 21 w 92"/>
                <a:gd name="T83" fmla="*/ 58 h 76"/>
                <a:gd name="T84" fmla="*/ 22 w 92"/>
                <a:gd name="T85" fmla="*/ 54 h 76"/>
                <a:gd name="T86" fmla="*/ 17 w 92"/>
                <a:gd name="T87" fmla="*/ 55 h 76"/>
                <a:gd name="T88" fmla="*/ 13 w 92"/>
                <a:gd name="T89" fmla="*/ 47 h 76"/>
                <a:gd name="T90" fmla="*/ 12 w 92"/>
                <a:gd name="T91" fmla="*/ 33 h 76"/>
                <a:gd name="T92" fmla="*/ 11 w 92"/>
                <a:gd name="T93" fmla="*/ 26 h 76"/>
                <a:gd name="T94" fmla="*/ 0 w 92"/>
                <a:gd name="T95" fmla="*/ 12 h 76"/>
                <a:gd name="T96" fmla="*/ 2 w 92"/>
                <a:gd name="T97" fmla="*/ 9 h 76"/>
                <a:gd name="T98" fmla="*/ 16 w 92"/>
                <a:gd name="T99" fmla="*/ 9 h 76"/>
                <a:gd name="T100" fmla="*/ 21 w 92"/>
                <a:gd name="T101" fmla="*/ 10 h 76"/>
                <a:gd name="T102" fmla="*/ 29 w 92"/>
                <a:gd name="T103" fmla="*/ 14 h 76"/>
                <a:gd name="T104" fmla="*/ 30 w 92"/>
                <a:gd name="T105" fmla="*/ 10 h 76"/>
                <a:gd name="T106" fmla="*/ 35 w 92"/>
                <a:gd name="T107" fmla="*/ 11 h 76"/>
                <a:gd name="T108" fmla="*/ 39 w 92"/>
                <a:gd name="T109" fmla="*/ 10 h 76"/>
                <a:gd name="T110" fmla="*/ 39 w 92"/>
                <a:gd name="T11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76">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2" name="甘肃">
              <a:hlinkClick r:id="" action="ppaction://macro?name=Slide1.甘肃_click" highlightClick="1"/>
              <a:hlinkHover r:id="" action="ppaction://noaction" highlightClick="1"/>
            </p:cNvPr>
            <p:cNvSpPr>
              <a:spLocks noChangeAspect="1"/>
            </p:cNvSpPr>
            <p:nvPr/>
          </p:nvSpPr>
          <p:spPr bwMode="auto">
            <a:xfrm>
              <a:off x="2137936" y="3077311"/>
              <a:ext cx="1351823" cy="1125007"/>
            </a:xfrm>
            <a:custGeom>
              <a:avLst/>
              <a:gdLst>
                <a:gd name="T0" fmla="*/ 5 w 974"/>
                <a:gd name="T1" fmla="*/ 132 h 832"/>
                <a:gd name="T2" fmla="*/ 149 w 974"/>
                <a:gd name="T3" fmla="*/ 53 h 832"/>
                <a:gd name="T4" fmla="*/ 190 w 974"/>
                <a:gd name="T5" fmla="*/ 0 h 832"/>
                <a:gd name="T6" fmla="*/ 245 w 974"/>
                <a:gd name="T7" fmla="*/ 29 h 832"/>
                <a:gd name="T8" fmla="*/ 288 w 974"/>
                <a:gd name="T9" fmla="*/ 169 h 832"/>
                <a:gd name="T10" fmla="*/ 406 w 974"/>
                <a:gd name="T11" fmla="*/ 158 h 832"/>
                <a:gd name="T12" fmla="*/ 425 w 974"/>
                <a:gd name="T13" fmla="*/ 195 h 832"/>
                <a:gd name="T14" fmla="*/ 435 w 974"/>
                <a:gd name="T15" fmla="*/ 272 h 832"/>
                <a:gd name="T16" fmla="*/ 453 w 974"/>
                <a:gd name="T17" fmla="*/ 292 h 832"/>
                <a:gd name="T18" fmla="*/ 569 w 974"/>
                <a:gd name="T19" fmla="*/ 314 h 832"/>
                <a:gd name="T20" fmla="*/ 669 w 974"/>
                <a:gd name="T21" fmla="*/ 308 h 832"/>
                <a:gd name="T22" fmla="*/ 637 w 974"/>
                <a:gd name="T23" fmla="*/ 364 h 832"/>
                <a:gd name="T24" fmla="*/ 673 w 974"/>
                <a:gd name="T25" fmla="*/ 437 h 832"/>
                <a:gd name="T26" fmla="*/ 752 w 974"/>
                <a:gd name="T27" fmla="*/ 541 h 832"/>
                <a:gd name="T28" fmla="*/ 781 w 974"/>
                <a:gd name="T29" fmla="*/ 596 h 832"/>
                <a:gd name="T30" fmla="*/ 822 w 974"/>
                <a:gd name="T31" fmla="*/ 577 h 832"/>
                <a:gd name="T32" fmla="*/ 835 w 974"/>
                <a:gd name="T33" fmla="*/ 530 h 832"/>
                <a:gd name="T34" fmla="*/ 841 w 974"/>
                <a:gd name="T35" fmla="*/ 451 h 832"/>
                <a:gd name="T36" fmla="*/ 877 w 974"/>
                <a:gd name="T37" fmla="*/ 467 h 832"/>
                <a:gd name="T38" fmla="*/ 973 w 974"/>
                <a:gd name="T39" fmla="*/ 536 h 832"/>
                <a:gd name="T40" fmla="*/ 961 w 974"/>
                <a:gd name="T41" fmla="*/ 600 h 832"/>
                <a:gd name="T42" fmla="*/ 911 w 974"/>
                <a:gd name="T43" fmla="*/ 617 h 832"/>
                <a:gd name="T44" fmla="*/ 857 w 974"/>
                <a:gd name="T45" fmla="*/ 624 h 832"/>
                <a:gd name="T46" fmla="*/ 833 w 974"/>
                <a:gd name="T47" fmla="*/ 642 h 832"/>
                <a:gd name="T48" fmla="*/ 841 w 974"/>
                <a:gd name="T49" fmla="*/ 688 h 832"/>
                <a:gd name="T50" fmla="*/ 830 w 974"/>
                <a:gd name="T51" fmla="*/ 747 h 832"/>
                <a:gd name="T52" fmla="*/ 800 w 974"/>
                <a:gd name="T53" fmla="*/ 776 h 832"/>
                <a:gd name="T54" fmla="*/ 765 w 974"/>
                <a:gd name="T55" fmla="*/ 822 h 832"/>
                <a:gd name="T56" fmla="*/ 692 w 974"/>
                <a:gd name="T57" fmla="*/ 814 h 832"/>
                <a:gd name="T58" fmla="*/ 660 w 974"/>
                <a:gd name="T59" fmla="*/ 784 h 832"/>
                <a:gd name="T60" fmla="*/ 606 w 974"/>
                <a:gd name="T61" fmla="*/ 718 h 832"/>
                <a:gd name="T62" fmla="*/ 541 w 974"/>
                <a:gd name="T63" fmla="*/ 722 h 832"/>
                <a:gd name="T64" fmla="*/ 499 w 974"/>
                <a:gd name="T65" fmla="*/ 715 h 832"/>
                <a:gd name="T66" fmla="*/ 467 w 974"/>
                <a:gd name="T67" fmla="*/ 677 h 832"/>
                <a:gd name="T68" fmla="*/ 521 w 974"/>
                <a:gd name="T69" fmla="*/ 687 h 832"/>
                <a:gd name="T70" fmla="*/ 554 w 974"/>
                <a:gd name="T71" fmla="*/ 624 h 832"/>
                <a:gd name="T72" fmla="*/ 590 w 974"/>
                <a:gd name="T73" fmla="*/ 530 h 832"/>
                <a:gd name="T74" fmla="*/ 517 w 974"/>
                <a:gd name="T75" fmla="*/ 407 h 832"/>
                <a:gd name="T76" fmla="*/ 416 w 974"/>
                <a:gd name="T77" fmla="*/ 358 h 832"/>
                <a:gd name="T78" fmla="*/ 298 w 974"/>
                <a:gd name="T79" fmla="*/ 286 h 832"/>
                <a:gd name="T80" fmla="*/ 181 w 974"/>
                <a:gd name="T81" fmla="*/ 318 h 832"/>
                <a:gd name="T82" fmla="*/ 95 w 974"/>
                <a:gd name="T83" fmla="*/ 28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832">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3" name="河北">
              <a:hlinkClick r:id="" action="ppaction://macro?name=Slide1.河北_click" highlightClick="1"/>
              <a:hlinkHover r:id="" action="ppaction://noaction" highlightClick="1"/>
            </p:cNvPr>
            <p:cNvSpPr>
              <a:spLocks noChangeAspect="1"/>
            </p:cNvSpPr>
            <p:nvPr/>
          </p:nvSpPr>
          <p:spPr bwMode="auto">
            <a:xfrm>
              <a:off x="3891185" y="3005455"/>
              <a:ext cx="538126" cy="734287"/>
            </a:xfrm>
            <a:custGeom>
              <a:avLst/>
              <a:gdLst>
                <a:gd name="T0" fmla="*/ 152 w 384"/>
                <a:gd name="T1" fmla="*/ 534 h 552"/>
                <a:gd name="T2" fmla="*/ 185 w 384"/>
                <a:gd name="T3" fmla="*/ 431 h 552"/>
                <a:gd name="T4" fmla="*/ 255 w 384"/>
                <a:gd name="T5" fmla="*/ 385 h 552"/>
                <a:gd name="T6" fmla="*/ 272 w 384"/>
                <a:gd name="T7" fmla="*/ 344 h 552"/>
                <a:gd name="T8" fmla="*/ 241 w 384"/>
                <a:gd name="T9" fmla="*/ 327 h 552"/>
                <a:gd name="T10" fmla="*/ 203 w 384"/>
                <a:gd name="T11" fmla="*/ 308 h 552"/>
                <a:gd name="T12" fmla="*/ 183 w 384"/>
                <a:gd name="T13" fmla="*/ 257 h 552"/>
                <a:gd name="T14" fmla="*/ 149 w 384"/>
                <a:gd name="T15" fmla="*/ 261 h 552"/>
                <a:gd name="T16" fmla="*/ 111 w 384"/>
                <a:gd name="T17" fmla="*/ 251 h 552"/>
                <a:gd name="T18" fmla="*/ 138 w 384"/>
                <a:gd name="T19" fmla="*/ 195 h 552"/>
                <a:gd name="T20" fmla="*/ 168 w 384"/>
                <a:gd name="T21" fmla="*/ 141 h 552"/>
                <a:gd name="T22" fmla="*/ 221 w 384"/>
                <a:gd name="T23" fmla="*/ 164 h 552"/>
                <a:gd name="T24" fmla="*/ 242 w 384"/>
                <a:gd name="T25" fmla="*/ 200 h 552"/>
                <a:gd name="T26" fmla="*/ 245 w 384"/>
                <a:gd name="T27" fmla="*/ 233 h 552"/>
                <a:gd name="T28" fmla="*/ 275 w 384"/>
                <a:gd name="T29" fmla="*/ 265 h 552"/>
                <a:gd name="T30" fmla="*/ 351 w 384"/>
                <a:gd name="T31" fmla="*/ 246 h 552"/>
                <a:gd name="T32" fmla="*/ 383 w 384"/>
                <a:gd name="T33" fmla="*/ 183 h 552"/>
                <a:gd name="T34" fmla="*/ 343 w 384"/>
                <a:gd name="T35" fmla="*/ 150 h 552"/>
                <a:gd name="T36" fmla="*/ 323 w 384"/>
                <a:gd name="T37" fmla="*/ 97 h 552"/>
                <a:gd name="T38" fmla="*/ 255 w 384"/>
                <a:gd name="T39" fmla="*/ 61 h 552"/>
                <a:gd name="T40" fmla="*/ 217 w 384"/>
                <a:gd name="T41" fmla="*/ 0 h 552"/>
                <a:gd name="T42" fmla="*/ 168 w 384"/>
                <a:gd name="T43" fmla="*/ 35 h 552"/>
                <a:gd name="T44" fmla="*/ 170 w 384"/>
                <a:gd name="T45" fmla="*/ 63 h 552"/>
                <a:gd name="T46" fmla="*/ 123 w 384"/>
                <a:gd name="T47" fmla="*/ 78 h 552"/>
                <a:gd name="T48" fmla="*/ 98 w 384"/>
                <a:gd name="T49" fmla="*/ 86 h 552"/>
                <a:gd name="T50" fmla="*/ 55 w 384"/>
                <a:gd name="T51" fmla="*/ 98 h 552"/>
                <a:gd name="T52" fmla="*/ 44 w 384"/>
                <a:gd name="T53" fmla="*/ 63 h 552"/>
                <a:gd name="T54" fmla="*/ 7 w 384"/>
                <a:gd name="T55" fmla="*/ 113 h 552"/>
                <a:gd name="T56" fmla="*/ 24 w 384"/>
                <a:gd name="T57" fmla="*/ 194 h 552"/>
                <a:gd name="T58" fmla="*/ 44 w 384"/>
                <a:gd name="T59" fmla="*/ 246 h 552"/>
                <a:gd name="T60" fmla="*/ 52 w 384"/>
                <a:gd name="T61" fmla="*/ 304 h 552"/>
                <a:gd name="T62" fmla="*/ 5 w 384"/>
                <a:gd name="T63" fmla="*/ 373 h 552"/>
                <a:gd name="T64" fmla="*/ 50 w 384"/>
                <a:gd name="T65" fmla="*/ 440 h 552"/>
                <a:gd name="T66" fmla="*/ 36 w 384"/>
                <a:gd name="T67" fmla="*/ 484 h 552"/>
                <a:gd name="T68" fmla="*/ 18 w 384"/>
                <a:gd name="T69" fmla="*/ 520 h 552"/>
                <a:gd name="T70" fmla="*/ 109 w 384"/>
                <a:gd name="T71" fmla="*/ 551 h 552"/>
                <a:gd name="T72" fmla="*/ 149 w 384"/>
                <a:gd name="T73" fmla="*/ 54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552">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4" name="内蒙古">
              <a:hlinkClick r:id="" action="ppaction://macro?name=Slide1.内蒙古_click" highlightClick="1"/>
              <a:hlinkHover r:id="" action="ppaction://noaction" highlightClick="1"/>
            </p:cNvPr>
            <p:cNvSpPr>
              <a:spLocks noChangeAspect="1"/>
            </p:cNvSpPr>
            <p:nvPr/>
          </p:nvSpPr>
          <p:spPr bwMode="auto">
            <a:xfrm>
              <a:off x="2480775" y="1747963"/>
              <a:ext cx="2189390" cy="1922167"/>
            </a:xfrm>
            <a:custGeom>
              <a:avLst/>
              <a:gdLst>
                <a:gd name="T0" fmla="*/ 517 w 1583"/>
                <a:gd name="T1" fmla="*/ 1381 h 1423"/>
                <a:gd name="T2" fmla="*/ 586 w 1583"/>
                <a:gd name="T3" fmla="*/ 1260 h 1423"/>
                <a:gd name="T4" fmla="*/ 635 w 1583"/>
                <a:gd name="T5" fmla="*/ 1373 h 1423"/>
                <a:gd name="T6" fmla="*/ 700 w 1583"/>
                <a:gd name="T7" fmla="*/ 1397 h 1423"/>
                <a:gd name="T8" fmla="*/ 779 w 1583"/>
                <a:gd name="T9" fmla="*/ 1277 h 1423"/>
                <a:gd name="T10" fmla="*/ 862 w 1583"/>
                <a:gd name="T11" fmla="*/ 1235 h 1423"/>
                <a:gd name="T12" fmla="*/ 958 w 1583"/>
                <a:gd name="T13" fmla="*/ 1159 h 1423"/>
                <a:gd name="T14" fmla="*/ 1015 w 1583"/>
                <a:gd name="T15" fmla="*/ 1085 h 1423"/>
                <a:gd name="T16" fmla="*/ 1070 w 1583"/>
                <a:gd name="T17" fmla="*/ 999 h 1423"/>
                <a:gd name="T18" fmla="*/ 1126 w 1583"/>
                <a:gd name="T19" fmla="*/ 1004 h 1423"/>
                <a:gd name="T20" fmla="*/ 1191 w 1583"/>
                <a:gd name="T21" fmla="*/ 983 h 1423"/>
                <a:gd name="T22" fmla="*/ 1272 w 1583"/>
                <a:gd name="T23" fmla="*/ 976 h 1423"/>
                <a:gd name="T24" fmla="*/ 1349 w 1583"/>
                <a:gd name="T25" fmla="*/ 1005 h 1423"/>
                <a:gd name="T26" fmla="*/ 1389 w 1583"/>
                <a:gd name="T27" fmla="*/ 974 h 1423"/>
                <a:gd name="T28" fmla="*/ 1472 w 1583"/>
                <a:gd name="T29" fmla="*/ 898 h 1423"/>
                <a:gd name="T30" fmla="*/ 1543 w 1583"/>
                <a:gd name="T31" fmla="*/ 859 h 1423"/>
                <a:gd name="T32" fmla="*/ 1562 w 1583"/>
                <a:gd name="T33" fmla="*/ 794 h 1423"/>
                <a:gd name="T34" fmla="*/ 1475 w 1583"/>
                <a:gd name="T35" fmla="*/ 745 h 1423"/>
                <a:gd name="T36" fmla="*/ 1454 w 1583"/>
                <a:gd name="T37" fmla="*/ 652 h 1423"/>
                <a:gd name="T38" fmla="*/ 1480 w 1583"/>
                <a:gd name="T39" fmla="*/ 621 h 1423"/>
                <a:gd name="T40" fmla="*/ 1490 w 1583"/>
                <a:gd name="T41" fmla="*/ 546 h 1423"/>
                <a:gd name="T42" fmla="*/ 1490 w 1583"/>
                <a:gd name="T43" fmla="*/ 529 h 1423"/>
                <a:gd name="T44" fmla="*/ 1510 w 1583"/>
                <a:gd name="T45" fmla="*/ 390 h 1423"/>
                <a:gd name="T46" fmla="*/ 1539 w 1583"/>
                <a:gd name="T47" fmla="*/ 404 h 1423"/>
                <a:gd name="T48" fmla="*/ 1552 w 1583"/>
                <a:gd name="T49" fmla="*/ 223 h 1423"/>
                <a:gd name="T50" fmla="*/ 1451 w 1583"/>
                <a:gd name="T51" fmla="*/ 146 h 1423"/>
                <a:gd name="T52" fmla="*/ 1374 w 1583"/>
                <a:gd name="T53" fmla="*/ 98 h 1423"/>
                <a:gd name="T54" fmla="*/ 1297 w 1583"/>
                <a:gd name="T55" fmla="*/ 74 h 1423"/>
                <a:gd name="T56" fmla="*/ 1283 w 1583"/>
                <a:gd name="T57" fmla="*/ 0 h 1423"/>
                <a:gd name="T58" fmla="*/ 1254 w 1583"/>
                <a:gd name="T59" fmla="*/ 74 h 1423"/>
                <a:gd name="T60" fmla="*/ 1215 w 1583"/>
                <a:gd name="T61" fmla="*/ 268 h 1423"/>
                <a:gd name="T62" fmla="*/ 1111 w 1583"/>
                <a:gd name="T63" fmla="*/ 346 h 1423"/>
                <a:gd name="T64" fmla="*/ 1043 w 1583"/>
                <a:gd name="T65" fmla="*/ 484 h 1423"/>
                <a:gd name="T66" fmla="*/ 1150 w 1583"/>
                <a:gd name="T67" fmla="*/ 508 h 1423"/>
                <a:gd name="T68" fmla="*/ 1302 w 1583"/>
                <a:gd name="T69" fmla="*/ 560 h 1423"/>
                <a:gd name="T70" fmla="*/ 1195 w 1583"/>
                <a:gd name="T71" fmla="*/ 604 h 1423"/>
                <a:gd name="T72" fmla="*/ 1108 w 1583"/>
                <a:gd name="T73" fmla="*/ 663 h 1423"/>
                <a:gd name="T74" fmla="*/ 993 w 1583"/>
                <a:gd name="T75" fmla="*/ 767 h 1423"/>
                <a:gd name="T76" fmla="*/ 857 w 1583"/>
                <a:gd name="T77" fmla="*/ 787 h 1423"/>
                <a:gd name="T78" fmla="*/ 827 w 1583"/>
                <a:gd name="T79" fmla="*/ 918 h 1423"/>
                <a:gd name="T80" fmla="*/ 617 w 1583"/>
                <a:gd name="T81" fmla="*/ 1007 h 1423"/>
                <a:gd name="T82" fmla="*/ 438 w 1583"/>
                <a:gd name="T83" fmla="*/ 1062 h 1423"/>
                <a:gd name="T84" fmla="*/ 160 w 1583"/>
                <a:gd name="T85" fmla="*/ 998 h 1423"/>
                <a:gd name="T86" fmla="*/ 10 w 1583"/>
                <a:gd name="T87" fmla="*/ 1045 h 1423"/>
                <a:gd name="T88" fmla="*/ 96 w 1583"/>
                <a:gd name="T89" fmla="*/ 1143 h 1423"/>
                <a:gd name="T90" fmla="*/ 180 w 1583"/>
                <a:gd name="T91" fmla="*/ 1180 h 1423"/>
                <a:gd name="T92" fmla="*/ 206 w 1583"/>
                <a:gd name="T93" fmla="*/ 1257 h 1423"/>
                <a:gd name="T94" fmla="*/ 295 w 1583"/>
                <a:gd name="T95" fmla="*/ 1307 h 1423"/>
                <a:gd name="T96" fmla="*/ 424 w 1583"/>
                <a:gd name="T97" fmla="*/ 1293 h 1423"/>
                <a:gd name="T98" fmla="*/ 381 w 1583"/>
                <a:gd name="T99" fmla="*/ 1362 h 1423"/>
                <a:gd name="T100" fmla="*/ 447 w 1583"/>
                <a:gd name="T101" fmla="*/ 1419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3" h="142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5" name="辽宁">
              <a:hlinkClick r:id="" action="ppaction://macro?name=Slide1.辽宁_click" highlightClick="1"/>
              <a:hlinkHover r:id="" action="ppaction://noaction" highlightClick="1"/>
            </p:cNvPr>
            <p:cNvSpPr>
              <a:spLocks noChangeAspect="1"/>
            </p:cNvSpPr>
            <p:nvPr/>
          </p:nvSpPr>
          <p:spPr bwMode="auto">
            <a:xfrm>
              <a:off x="4314307" y="2828060"/>
              <a:ext cx="583693" cy="532188"/>
            </a:xfrm>
            <a:custGeom>
              <a:avLst/>
              <a:gdLst>
                <a:gd name="T0" fmla="*/ 342 w 413"/>
                <a:gd name="T1" fmla="*/ 277 h 401"/>
                <a:gd name="T2" fmla="*/ 385 w 413"/>
                <a:gd name="T3" fmla="*/ 213 h 401"/>
                <a:gd name="T4" fmla="*/ 412 w 413"/>
                <a:gd name="T5" fmla="*/ 180 h 401"/>
                <a:gd name="T6" fmla="*/ 409 w 413"/>
                <a:gd name="T7" fmla="*/ 150 h 401"/>
                <a:gd name="T8" fmla="*/ 380 w 413"/>
                <a:gd name="T9" fmla="*/ 116 h 401"/>
                <a:gd name="T10" fmla="*/ 376 w 413"/>
                <a:gd name="T11" fmla="*/ 89 h 401"/>
                <a:gd name="T12" fmla="*/ 323 w 413"/>
                <a:gd name="T13" fmla="*/ 16 h 401"/>
                <a:gd name="T14" fmla="*/ 321 w 413"/>
                <a:gd name="T15" fmla="*/ 24 h 401"/>
                <a:gd name="T16" fmla="*/ 310 w 413"/>
                <a:gd name="T17" fmla="*/ 35 h 401"/>
                <a:gd name="T18" fmla="*/ 287 w 413"/>
                <a:gd name="T19" fmla="*/ 10 h 401"/>
                <a:gd name="T20" fmla="*/ 256 w 413"/>
                <a:gd name="T21" fmla="*/ 0 h 401"/>
                <a:gd name="T22" fmla="*/ 254 w 413"/>
                <a:gd name="T23" fmla="*/ 10 h 401"/>
                <a:gd name="T24" fmla="*/ 254 w 413"/>
                <a:gd name="T25" fmla="*/ 24 h 401"/>
                <a:gd name="T26" fmla="*/ 241 w 413"/>
                <a:gd name="T27" fmla="*/ 37 h 401"/>
                <a:gd name="T28" fmla="*/ 215 w 413"/>
                <a:gd name="T29" fmla="*/ 63 h 401"/>
                <a:gd name="T30" fmla="*/ 186 w 413"/>
                <a:gd name="T31" fmla="*/ 63 h 401"/>
                <a:gd name="T32" fmla="*/ 175 w 413"/>
                <a:gd name="T33" fmla="*/ 82 h 401"/>
                <a:gd name="T34" fmla="*/ 163 w 413"/>
                <a:gd name="T35" fmla="*/ 82 h 401"/>
                <a:gd name="T36" fmla="*/ 144 w 413"/>
                <a:gd name="T37" fmla="*/ 102 h 401"/>
                <a:gd name="T38" fmla="*/ 133 w 413"/>
                <a:gd name="T39" fmla="*/ 102 h 401"/>
                <a:gd name="T40" fmla="*/ 109 w 413"/>
                <a:gd name="T41" fmla="*/ 125 h 401"/>
                <a:gd name="T42" fmla="*/ 94 w 413"/>
                <a:gd name="T43" fmla="*/ 130 h 401"/>
                <a:gd name="T44" fmla="*/ 61 w 413"/>
                <a:gd name="T45" fmla="*/ 178 h 401"/>
                <a:gd name="T46" fmla="*/ 42 w 413"/>
                <a:gd name="T47" fmla="*/ 148 h 401"/>
                <a:gd name="T48" fmla="*/ 20 w 413"/>
                <a:gd name="T49" fmla="*/ 132 h 401"/>
                <a:gd name="T50" fmla="*/ 8 w 413"/>
                <a:gd name="T51" fmla="*/ 144 h 401"/>
                <a:gd name="T52" fmla="*/ 21 w 413"/>
                <a:gd name="T53" fmla="*/ 209 h 401"/>
                <a:gd name="T54" fmla="*/ 10 w 413"/>
                <a:gd name="T55" fmla="*/ 232 h 401"/>
                <a:gd name="T56" fmla="*/ 0 w 413"/>
                <a:gd name="T57" fmla="*/ 264 h 401"/>
                <a:gd name="T58" fmla="*/ 30 w 413"/>
                <a:gd name="T59" fmla="*/ 285 h 401"/>
                <a:gd name="T60" fmla="*/ 47 w 413"/>
                <a:gd name="T61" fmla="*/ 286 h 401"/>
                <a:gd name="T62" fmla="*/ 70 w 413"/>
                <a:gd name="T63" fmla="*/ 318 h 401"/>
                <a:gd name="T64" fmla="*/ 86 w 413"/>
                <a:gd name="T65" fmla="*/ 309 h 401"/>
                <a:gd name="T66" fmla="*/ 112 w 413"/>
                <a:gd name="T67" fmla="*/ 277 h 401"/>
                <a:gd name="T68" fmla="*/ 138 w 413"/>
                <a:gd name="T69" fmla="*/ 233 h 401"/>
                <a:gd name="T70" fmla="*/ 182 w 413"/>
                <a:gd name="T71" fmla="*/ 223 h 401"/>
                <a:gd name="T72" fmla="*/ 210 w 413"/>
                <a:gd name="T73" fmla="*/ 252 h 401"/>
                <a:gd name="T74" fmla="*/ 190 w 413"/>
                <a:gd name="T75" fmla="*/ 295 h 401"/>
                <a:gd name="T76" fmla="*/ 163 w 413"/>
                <a:gd name="T77" fmla="*/ 336 h 401"/>
                <a:gd name="T78" fmla="*/ 187 w 413"/>
                <a:gd name="T79" fmla="*/ 353 h 401"/>
                <a:gd name="T80" fmla="*/ 186 w 413"/>
                <a:gd name="T81" fmla="*/ 373 h 401"/>
                <a:gd name="T82" fmla="*/ 167 w 413"/>
                <a:gd name="T83" fmla="*/ 392 h 401"/>
                <a:gd name="T84" fmla="*/ 171 w 413"/>
                <a:gd name="T85" fmla="*/ 400 h 401"/>
                <a:gd name="T86" fmla="*/ 203 w 413"/>
                <a:gd name="T87" fmla="*/ 382 h 401"/>
                <a:gd name="T88" fmla="*/ 249 w 413"/>
                <a:gd name="T89" fmla="*/ 321 h 401"/>
                <a:gd name="T90" fmla="*/ 319 w 413"/>
                <a:gd name="T91" fmla="*/ 282 h 401"/>
                <a:gd name="T92" fmla="*/ 342 w 413"/>
                <a:gd name="T93" fmla="*/ 277 h 401"/>
                <a:gd name="T94" fmla="*/ 342 w 413"/>
                <a:gd name="T95" fmla="*/ 2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401">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36" name="吉林">
              <a:hlinkClick r:id="" action="ppaction://macro?name=Slide1.吉林_click" highlightClick="1"/>
              <a:hlinkHover r:id="" action="ppaction://noaction" highlightClick="1"/>
            </p:cNvPr>
            <p:cNvSpPr>
              <a:spLocks noChangeAspect="1"/>
            </p:cNvSpPr>
            <p:nvPr/>
          </p:nvSpPr>
          <p:spPr bwMode="auto">
            <a:xfrm>
              <a:off x="4464028" y="2518179"/>
              <a:ext cx="835395" cy="545660"/>
            </a:xfrm>
            <a:custGeom>
              <a:avLst/>
              <a:gdLst>
                <a:gd name="T0" fmla="*/ 578 w 597"/>
                <a:gd name="T1" fmla="*/ 113 h 407"/>
                <a:gd name="T2" fmla="*/ 532 w 597"/>
                <a:gd name="T3" fmla="*/ 104 h 407"/>
                <a:gd name="T4" fmla="*/ 514 w 597"/>
                <a:gd name="T5" fmla="*/ 101 h 407"/>
                <a:gd name="T6" fmla="*/ 471 w 597"/>
                <a:gd name="T7" fmla="*/ 125 h 407"/>
                <a:gd name="T8" fmla="*/ 453 w 597"/>
                <a:gd name="T9" fmla="*/ 135 h 407"/>
                <a:gd name="T10" fmla="*/ 417 w 597"/>
                <a:gd name="T11" fmla="*/ 108 h 407"/>
                <a:gd name="T12" fmla="*/ 385 w 597"/>
                <a:gd name="T13" fmla="*/ 81 h 407"/>
                <a:gd name="T14" fmla="*/ 380 w 597"/>
                <a:gd name="T15" fmla="*/ 119 h 407"/>
                <a:gd name="T16" fmla="*/ 347 w 597"/>
                <a:gd name="T17" fmla="*/ 81 h 407"/>
                <a:gd name="T18" fmla="*/ 318 w 597"/>
                <a:gd name="T19" fmla="*/ 53 h 407"/>
                <a:gd name="T20" fmla="*/ 259 w 597"/>
                <a:gd name="T21" fmla="*/ 53 h 407"/>
                <a:gd name="T22" fmla="*/ 226 w 597"/>
                <a:gd name="T23" fmla="*/ 31 h 407"/>
                <a:gd name="T24" fmla="*/ 183 w 597"/>
                <a:gd name="T25" fmla="*/ 45 h 407"/>
                <a:gd name="T26" fmla="*/ 137 w 597"/>
                <a:gd name="T27" fmla="*/ 34 h 407"/>
                <a:gd name="T28" fmla="*/ 74 w 597"/>
                <a:gd name="T29" fmla="*/ 8 h 407"/>
                <a:gd name="T30" fmla="*/ 55 w 597"/>
                <a:gd name="T31" fmla="*/ 51 h 407"/>
                <a:gd name="T32" fmla="*/ 0 w 597"/>
                <a:gd name="T33" fmla="*/ 53 h 407"/>
                <a:gd name="T34" fmla="*/ 29 w 597"/>
                <a:gd name="T35" fmla="*/ 82 h 407"/>
                <a:gd name="T36" fmla="*/ 34 w 597"/>
                <a:gd name="T37" fmla="*/ 133 h 407"/>
                <a:gd name="T38" fmla="*/ 50 w 597"/>
                <a:gd name="T39" fmla="*/ 175 h 407"/>
                <a:gd name="T40" fmla="*/ 98 w 597"/>
                <a:gd name="T41" fmla="*/ 149 h 407"/>
                <a:gd name="T42" fmla="*/ 137 w 597"/>
                <a:gd name="T43" fmla="*/ 224 h 407"/>
                <a:gd name="T44" fmla="*/ 159 w 597"/>
                <a:gd name="T45" fmla="*/ 226 h 407"/>
                <a:gd name="T46" fmla="*/ 213 w 597"/>
                <a:gd name="T47" fmla="*/ 261 h 407"/>
                <a:gd name="T48" fmla="*/ 226 w 597"/>
                <a:gd name="T49" fmla="*/ 242 h 407"/>
                <a:gd name="T50" fmla="*/ 283 w 597"/>
                <a:gd name="T51" fmla="*/ 342 h 407"/>
                <a:gd name="T52" fmla="*/ 315 w 597"/>
                <a:gd name="T53" fmla="*/ 406 h 407"/>
                <a:gd name="T54" fmla="*/ 365 w 597"/>
                <a:gd name="T55" fmla="*/ 322 h 407"/>
                <a:gd name="T56" fmla="*/ 403 w 597"/>
                <a:gd name="T57" fmla="*/ 333 h 407"/>
                <a:gd name="T58" fmla="*/ 460 w 597"/>
                <a:gd name="T59" fmla="*/ 315 h 407"/>
                <a:gd name="T60" fmla="*/ 445 w 597"/>
                <a:gd name="T61" fmla="*/ 276 h 407"/>
                <a:gd name="T62" fmla="*/ 500 w 597"/>
                <a:gd name="T63" fmla="*/ 231 h 407"/>
                <a:gd name="T64" fmla="*/ 523 w 597"/>
                <a:gd name="T65" fmla="*/ 191 h 407"/>
                <a:gd name="T66" fmla="*/ 541 w 597"/>
                <a:gd name="T67" fmla="*/ 167 h 407"/>
                <a:gd name="T68" fmla="*/ 562 w 597"/>
                <a:gd name="T69" fmla="*/ 188 h 407"/>
                <a:gd name="T70" fmla="*/ 596 w 597"/>
                <a:gd name="T71" fmla="*/ 122 h 407"/>
                <a:gd name="T72" fmla="*/ 591 w 597"/>
                <a:gd name="T73" fmla="*/ 11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0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7" name="黑龙江">
              <a:hlinkClick r:id="" action="ppaction://macro?name=Slide1.黑龙江_click" highlightClick="1"/>
              <a:hlinkHover r:id="" action="ppaction://noaction" highlightClick="1"/>
            </p:cNvPr>
            <p:cNvSpPr>
              <a:spLocks noChangeAspect="1"/>
            </p:cNvSpPr>
            <p:nvPr/>
          </p:nvSpPr>
          <p:spPr bwMode="auto">
            <a:xfrm>
              <a:off x="4268740" y="1700808"/>
              <a:ext cx="1145688" cy="997013"/>
            </a:xfrm>
            <a:custGeom>
              <a:avLst/>
              <a:gdLst>
                <a:gd name="T0" fmla="*/ 251 w 818"/>
                <a:gd name="T1" fmla="*/ 607 h 743"/>
                <a:gd name="T2" fmla="*/ 298 w 818"/>
                <a:gd name="T3" fmla="*/ 662 h 743"/>
                <a:gd name="T4" fmla="*/ 332 w 818"/>
                <a:gd name="T5" fmla="*/ 652 h 743"/>
                <a:gd name="T6" fmla="*/ 379 w 818"/>
                <a:gd name="T7" fmla="*/ 658 h 743"/>
                <a:gd name="T8" fmla="*/ 427 w 818"/>
                <a:gd name="T9" fmla="*/ 647 h 743"/>
                <a:gd name="T10" fmla="*/ 462 w 818"/>
                <a:gd name="T11" fmla="*/ 688 h 743"/>
                <a:gd name="T12" fmla="*/ 490 w 818"/>
                <a:gd name="T13" fmla="*/ 700 h 743"/>
                <a:gd name="T14" fmla="*/ 523 w 818"/>
                <a:gd name="T15" fmla="*/ 720 h 743"/>
                <a:gd name="T16" fmla="*/ 532 w 818"/>
                <a:gd name="T17" fmla="*/ 679 h 743"/>
                <a:gd name="T18" fmla="*/ 567 w 818"/>
                <a:gd name="T19" fmla="*/ 723 h 743"/>
                <a:gd name="T20" fmla="*/ 598 w 818"/>
                <a:gd name="T21" fmla="*/ 740 h 743"/>
                <a:gd name="T22" fmla="*/ 633 w 818"/>
                <a:gd name="T23" fmla="*/ 699 h 743"/>
                <a:gd name="T24" fmla="*/ 656 w 818"/>
                <a:gd name="T25" fmla="*/ 694 h 743"/>
                <a:gd name="T26" fmla="*/ 694 w 818"/>
                <a:gd name="T27" fmla="*/ 720 h 743"/>
                <a:gd name="T28" fmla="*/ 724 w 818"/>
                <a:gd name="T29" fmla="*/ 722 h 743"/>
                <a:gd name="T30" fmla="*/ 714 w 818"/>
                <a:gd name="T31" fmla="*/ 662 h 743"/>
                <a:gd name="T32" fmla="*/ 698 w 818"/>
                <a:gd name="T33" fmla="*/ 593 h 743"/>
                <a:gd name="T34" fmla="*/ 777 w 818"/>
                <a:gd name="T35" fmla="*/ 561 h 743"/>
                <a:gd name="T36" fmla="*/ 785 w 818"/>
                <a:gd name="T37" fmla="*/ 527 h 743"/>
                <a:gd name="T38" fmla="*/ 794 w 818"/>
                <a:gd name="T39" fmla="*/ 490 h 743"/>
                <a:gd name="T40" fmla="*/ 799 w 818"/>
                <a:gd name="T41" fmla="*/ 352 h 743"/>
                <a:gd name="T42" fmla="*/ 796 w 818"/>
                <a:gd name="T43" fmla="*/ 293 h 743"/>
                <a:gd name="T44" fmla="*/ 791 w 818"/>
                <a:gd name="T45" fmla="*/ 264 h 743"/>
                <a:gd name="T46" fmla="*/ 739 w 818"/>
                <a:gd name="T47" fmla="*/ 305 h 743"/>
                <a:gd name="T48" fmla="*/ 684 w 818"/>
                <a:gd name="T49" fmla="*/ 357 h 743"/>
                <a:gd name="T50" fmla="*/ 584 w 818"/>
                <a:gd name="T51" fmla="*/ 357 h 743"/>
                <a:gd name="T52" fmla="*/ 571 w 818"/>
                <a:gd name="T53" fmla="*/ 318 h 743"/>
                <a:gd name="T54" fmla="*/ 537 w 818"/>
                <a:gd name="T55" fmla="*/ 293 h 743"/>
                <a:gd name="T56" fmla="*/ 473 w 818"/>
                <a:gd name="T57" fmla="*/ 275 h 743"/>
                <a:gd name="T58" fmla="*/ 419 w 818"/>
                <a:gd name="T59" fmla="*/ 270 h 743"/>
                <a:gd name="T60" fmla="*/ 376 w 818"/>
                <a:gd name="T61" fmla="*/ 236 h 743"/>
                <a:gd name="T62" fmla="*/ 353 w 818"/>
                <a:gd name="T63" fmla="*/ 199 h 743"/>
                <a:gd name="T64" fmla="*/ 318 w 818"/>
                <a:gd name="T65" fmla="*/ 157 h 743"/>
                <a:gd name="T66" fmla="*/ 279 w 818"/>
                <a:gd name="T67" fmla="*/ 92 h 743"/>
                <a:gd name="T68" fmla="*/ 237 w 818"/>
                <a:gd name="T69" fmla="*/ 28 h 743"/>
                <a:gd name="T70" fmla="*/ 167 w 818"/>
                <a:gd name="T71" fmla="*/ 17 h 743"/>
                <a:gd name="T72" fmla="*/ 88 w 818"/>
                <a:gd name="T73" fmla="*/ 0 h 743"/>
                <a:gd name="T74" fmla="*/ 4 w 818"/>
                <a:gd name="T75" fmla="*/ 37 h 743"/>
                <a:gd name="T76" fmla="*/ 0 w 818"/>
                <a:gd name="T77" fmla="*/ 106 h 743"/>
                <a:gd name="T78" fmla="*/ 37 w 818"/>
                <a:gd name="T79" fmla="*/ 130 h 743"/>
                <a:gd name="T80" fmla="*/ 83 w 818"/>
                <a:gd name="T81" fmla="*/ 122 h 743"/>
                <a:gd name="T82" fmla="*/ 93 w 818"/>
                <a:gd name="T83" fmla="*/ 167 h 743"/>
                <a:gd name="T84" fmla="*/ 148 w 818"/>
                <a:gd name="T85" fmla="*/ 194 h 743"/>
                <a:gd name="T86" fmla="*/ 181 w 818"/>
                <a:gd name="T87" fmla="*/ 179 h 743"/>
                <a:gd name="T88" fmla="*/ 279 w 818"/>
                <a:gd name="T89" fmla="*/ 186 h 743"/>
                <a:gd name="T90" fmla="*/ 265 w 818"/>
                <a:gd name="T91" fmla="*/ 314 h 743"/>
                <a:gd name="T92" fmla="*/ 250 w 818"/>
                <a:gd name="T93" fmla="*/ 355 h 743"/>
                <a:gd name="T94" fmla="*/ 244 w 818"/>
                <a:gd name="T95" fmla="*/ 438 h 743"/>
                <a:gd name="T96" fmla="*/ 222 w 818"/>
                <a:gd name="T97" fmla="*/ 419 h 743"/>
                <a:gd name="T98" fmla="*/ 172 w 818"/>
                <a:gd name="T99" fmla="*/ 496 h 743"/>
                <a:gd name="T100" fmla="*/ 152 w 818"/>
                <a:gd name="T101" fmla="*/ 533 h 743"/>
                <a:gd name="T102" fmla="*/ 223 w 818"/>
                <a:gd name="T103" fmla="*/ 558 h 743"/>
                <a:gd name="T104" fmla="*/ 222 w 818"/>
                <a:gd name="T105" fmla="*/ 573 h 743"/>
                <a:gd name="T106" fmla="*/ 196 w 818"/>
                <a:gd name="T107" fmla="*/ 604 h 743"/>
                <a:gd name="T108" fmla="*/ 207 w 818"/>
                <a:gd name="T109" fmla="*/ 6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8" h="743">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8" name="新疆">
              <a:hlinkClick r:id="" action="ppaction://macro?name=Slide1.新疆_click" highlightClick="1"/>
              <a:hlinkHover r:id="" action="ppaction://noaction" highlightClick="1"/>
            </p:cNvPr>
            <p:cNvSpPr>
              <a:spLocks noChangeAspect="1"/>
            </p:cNvSpPr>
            <p:nvPr/>
          </p:nvSpPr>
          <p:spPr bwMode="auto">
            <a:xfrm>
              <a:off x="395536" y="2282398"/>
              <a:ext cx="2004953" cy="1553902"/>
            </a:xfrm>
            <a:custGeom>
              <a:avLst/>
              <a:gdLst>
                <a:gd name="T0" fmla="*/ 115 w 168"/>
                <a:gd name="T1" fmla="*/ 4 h 131"/>
                <a:gd name="T2" fmla="*/ 120 w 168"/>
                <a:gd name="T3" fmla="*/ 10 h 131"/>
                <a:gd name="T4" fmla="*/ 128 w 168"/>
                <a:gd name="T5" fmla="*/ 15 h 131"/>
                <a:gd name="T6" fmla="*/ 134 w 168"/>
                <a:gd name="T7" fmla="*/ 27 h 131"/>
                <a:gd name="T8" fmla="*/ 131 w 168"/>
                <a:gd name="T9" fmla="*/ 36 h 131"/>
                <a:gd name="T10" fmla="*/ 149 w 168"/>
                <a:gd name="T11" fmla="*/ 44 h 131"/>
                <a:gd name="T12" fmla="*/ 161 w 168"/>
                <a:gd name="T13" fmla="*/ 53 h 131"/>
                <a:gd name="T14" fmla="*/ 168 w 168"/>
                <a:gd name="T15" fmla="*/ 67 h 131"/>
                <a:gd name="T16" fmla="*/ 163 w 168"/>
                <a:gd name="T17" fmla="*/ 73 h 131"/>
                <a:gd name="T18" fmla="*/ 146 w 168"/>
                <a:gd name="T19" fmla="*/ 82 h 131"/>
                <a:gd name="T20" fmla="*/ 144 w 168"/>
                <a:gd name="T21" fmla="*/ 96 h 131"/>
                <a:gd name="T22" fmla="*/ 120 w 168"/>
                <a:gd name="T23" fmla="*/ 103 h 131"/>
                <a:gd name="T24" fmla="*/ 124 w 168"/>
                <a:gd name="T25" fmla="*/ 116 h 131"/>
                <a:gd name="T26" fmla="*/ 122 w 168"/>
                <a:gd name="T27" fmla="*/ 121 h 131"/>
                <a:gd name="T28" fmla="*/ 118 w 168"/>
                <a:gd name="T29" fmla="*/ 124 h 131"/>
                <a:gd name="T30" fmla="*/ 109 w 168"/>
                <a:gd name="T31" fmla="*/ 121 h 131"/>
                <a:gd name="T32" fmla="*/ 92 w 168"/>
                <a:gd name="T33" fmla="*/ 119 h 131"/>
                <a:gd name="T34" fmla="*/ 75 w 168"/>
                <a:gd name="T35" fmla="*/ 122 h 131"/>
                <a:gd name="T36" fmla="*/ 63 w 168"/>
                <a:gd name="T37" fmla="*/ 120 h 131"/>
                <a:gd name="T38" fmla="*/ 48 w 168"/>
                <a:gd name="T39" fmla="*/ 121 h 131"/>
                <a:gd name="T40" fmla="*/ 40 w 168"/>
                <a:gd name="T41" fmla="*/ 117 h 131"/>
                <a:gd name="T42" fmla="*/ 22 w 168"/>
                <a:gd name="T43" fmla="*/ 121 h 131"/>
                <a:gd name="T44" fmla="*/ 13 w 168"/>
                <a:gd name="T45" fmla="*/ 108 h 131"/>
                <a:gd name="T46" fmla="*/ 10 w 168"/>
                <a:gd name="T47" fmla="*/ 101 h 131"/>
                <a:gd name="T48" fmla="*/ 6 w 168"/>
                <a:gd name="T49" fmla="*/ 96 h 131"/>
                <a:gd name="T50" fmla="*/ 4 w 168"/>
                <a:gd name="T51" fmla="*/ 91 h 131"/>
                <a:gd name="T52" fmla="*/ 6 w 168"/>
                <a:gd name="T53" fmla="*/ 86 h 131"/>
                <a:gd name="T54" fmla="*/ 1 w 168"/>
                <a:gd name="T55" fmla="*/ 79 h 131"/>
                <a:gd name="T56" fmla="*/ 1 w 168"/>
                <a:gd name="T57" fmla="*/ 71 h 131"/>
                <a:gd name="T58" fmla="*/ 4 w 168"/>
                <a:gd name="T59" fmla="*/ 67 h 131"/>
                <a:gd name="T60" fmla="*/ 13 w 168"/>
                <a:gd name="T61" fmla="*/ 63 h 131"/>
                <a:gd name="T62" fmla="*/ 18 w 168"/>
                <a:gd name="T63" fmla="*/ 64 h 131"/>
                <a:gd name="T64" fmla="*/ 23 w 168"/>
                <a:gd name="T65" fmla="*/ 66 h 131"/>
                <a:gd name="T66" fmla="*/ 40 w 168"/>
                <a:gd name="T67" fmla="*/ 61 h 131"/>
                <a:gd name="T68" fmla="*/ 55 w 168"/>
                <a:gd name="T69" fmla="*/ 52 h 131"/>
                <a:gd name="T70" fmla="*/ 59 w 168"/>
                <a:gd name="T71" fmla="*/ 47 h 131"/>
                <a:gd name="T72" fmla="*/ 57 w 168"/>
                <a:gd name="T73" fmla="*/ 32 h 131"/>
                <a:gd name="T74" fmla="*/ 69 w 168"/>
                <a:gd name="T75" fmla="*/ 30 h 131"/>
                <a:gd name="T76" fmla="*/ 75 w 168"/>
                <a:gd name="T77" fmla="*/ 32 h 131"/>
                <a:gd name="T78" fmla="*/ 81 w 168"/>
                <a:gd name="T79" fmla="*/ 15 h 131"/>
                <a:gd name="T80" fmla="*/ 92 w 168"/>
                <a:gd name="T81" fmla="*/ 18 h 131"/>
                <a:gd name="T82" fmla="*/ 100 w 168"/>
                <a:gd name="T83" fmla="*/ 8 h 131"/>
                <a:gd name="T84" fmla="*/ 108 w 168"/>
                <a:gd name="T85" fmla="*/ 3 h 131"/>
                <a:gd name="T86" fmla="*/ 115 w 168"/>
                <a:gd name="T8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31">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9" name="重庆">
              <a:hlinkClick r:id="" action="ppaction://macro?name=Slide1.重庆_click" highlightClick="1"/>
              <a:hlinkHover r:id="" action="ppaction://noaction" highlightClick="1"/>
            </p:cNvPr>
            <p:cNvSpPr>
              <a:spLocks noChangeAspect="1"/>
            </p:cNvSpPr>
            <p:nvPr/>
          </p:nvSpPr>
          <p:spPr bwMode="auto">
            <a:xfrm>
              <a:off x="3179471" y="4227018"/>
              <a:ext cx="481710" cy="437877"/>
            </a:xfrm>
            <a:custGeom>
              <a:avLst/>
              <a:gdLst>
                <a:gd name="T0" fmla="*/ 7 w 40"/>
                <a:gd name="T1" fmla="*/ 30 h 37"/>
                <a:gd name="T2" fmla="*/ 7 w 40"/>
                <a:gd name="T3" fmla="*/ 30 h 37"/>
                <a:gd name="T4" fmla="*/ 5 w 40"/>
                <a:gd name="T5" fmla="*/ 29 h 37"/>
                <a:gd name="T6" fmla="*/ 3 w 40"/>
                <a:gd name="T7" fmla="*/ 28 h 37"/>
                <a:gd name="T8" fmla="*/ 2 w 40"/>
                <a:gd name="T9" fmla="*/ 26 h 37"/>
                <a:gd name="T10" fmla="*/ 0 w 40"/>
                <a:gd name="T11" fmla="*/ 25 h 37"/>
                <a:gd name="T12" fmla="*/ 1 w 40"/>
                <a:gd name="T13" fmla="*/ 24 h 37"/>
                <a:gd name="T14" fmla="*/ 3 w 40"/>
                <a:gd name="T15" fmla="*/ 22 h 37"/>
                <a:gd name="T16" fmla="*/ 3 w 40"/>
                <a:gd name="T17" fmla="*/ 17 h 37"/>
                <a:gd name="T18" fmla="*/ 4 w 40"/>
                <a:gd name="T19" fmla="*/ 17 h 37"/>
                <a:gd name="T20" fmla="*/ 6 w 40"/>
                <a:gd name="T21" fmla="*/ 16 h 37"/>
                <a:gd name="T22" fmla="*/ 8 w 40"/>
                <a:gd name="T23" fmla="*/ 18 h 37"/>
                <a:gd name="T24" fmla="*/ 10 w 40"/>
                <a:gd name="T25" fmla="*/ 17 h 37"/>
                <a:gd name="T26" fmla="*/ 12 w 40"/>
                <a:gd name="T27" fmla="*/ 19 h 37"/>
                <a:gd name="T28" fmla="*/ 15 w 40"/>
                <a:gd name="T29" fmla="*/ 19 h 37"/>
                <a:gd name="T30" fmla="*/ 15 w 40"/>
                <a:gd name="T31" fmla="*/ 18 h 37"/>
                <a:gd name="T32" fmla="*/ 18 w 40"/>
                <a:gd name="T33" fmla="*/ 16 h 37"/>
                <a:gd name="T34" fmla="*/ 19 w 40"/>
                <a:gd name="T35" fmla="*/ 13 h 37"/>
                <a:gd name="T36" fmla="*/ 21 w 40"/>
                <a:gd name="T37" fmla="*/ 12 h 37"/>
                <a:gd name="T38" fmla="*/ 23 w 40"/>
                <a:gd name="T39" fmla="*/ 11 h 37"/>
                <a:gd name="T40" fmla="*/ 24 w 40"/>
                <a:gd name="T41" fmla="*/ 9 h 37"/>
                <a:gd name="T42" fmla="*/ 25 w 40"/>
                <a:gd name="T43" fmla="*/ 7 h 37"/>
                <a:gd name="T44" fmla="*/ 26 w 40"/>
                <a:gd name="T45" fmla="*/ 5 h 37"/>
                <a:gd name="T46" fmla="*/ 26 w 40"/>
                <a:gd name="T47" fmla="*/ 2 h 37"/>
                <a:gd name="T48" fmla="*/ 25 w 40"/>
                <a:gd name="T49" fmla="*/ 0 h 37"/>
                <a:gd name="T50" fmla="*/ 31 w 40"/>
                <a:gd name="T51" fmla="*/ 2 h 37"/>
                <a:gd name="T52" fmla="*/ 32 w 40"/>
                <a:gd name="T53" fmla="*/ 3 h 37"/>
                <a:gd name="T54" fmla="*/ 35 w 40"/>
                <a:gd name="T55" fmla="*/ 3 h 37"/>
                <a:gd name="T56" fmla="*/ 37 w 40"/>
                <a:gd name="T57" fmla="*/ 3 h 37"/>
                <a:gd name="T58" fmla="*/ 39 w 40"/>
                <a:gd name="T59" fmla="*/ 5 h 37"/>
                <a:gd name="T60" fmla="*/ 40 w 40"/>
                <a:gd name="T61" fmla="*/ 10 h 37"/>
                <a:gd name="T62" fmla="*/ 39 w 40"/>
                <a:gd name="T63" fmla="*/ 12 h 37"/>
                <a:gd name="T64" fmla="*/ 38 w 40"/>
                <a:gd name="T65" fmla="*/ 12 h 37"/>
                <a:gd name="T66" fmla="*/ 34 w 40"/>
                <a:gd name="T67" fmla="*/ 14 h 37"/>
                <a:gd name="T68" fmla="*/ 28 w 40"/>
                <a:gd name="T69" fmla="*/ 15 h 37"/>
                <a:gd name="T70" fmla="*/ 26 w 40"/>
                <a:gd name="T71" fmla="*/ 17 h 37"/>
                <a:gd name="T72" fmla="*/ 28 w 40"/>
                <a:gd name="T73" fmla="*/ 19 h 37"/>
                <a:gd name="T74" fmla="*/ 28 w 40"/>
                <a:gd name="T75" fmla="*/ 22 h 37"/>
                <a:gd name="T76" fmla="*/ 29 w 40"/>
                <a:gd name="T77" fmla="*/ 23 h 37"/>
                <a:gd name="T78" fmla="*/ 34 w 40"/>
                <a:gd name="T79" fmla="*/ 28 h 37"/>
                <a:gd name="T80" fmla="*/ 34 w 40"/>
                <a:gd name="T81" fmla="*/ 35 h 37"/>
                <a:gd name="T82" fmla="*/ 31 w 40"/>
                <a:gd name="T83" fmla="*/ 37 h 37"/>
                <a:gd name="T84" fmla="*/ 29 w 40"/>
                <a:gd name="T85" fmla="*/ 34 h 37"/>
                <a:gd name="T86" fmla="*/ 26 w 40"/>
                <a:gd name="T87" fmla="*/ 31 h 37"/>
                <a:gd name="T88" fmla="*/ 26 w 40"/>
                <a:gd name="T89" fmla="*/ 29 h 37"/>
                <a:gd name="T90" fmla="*/ 24 w 40"/>
                <a:gd name="T91" fmla="*/ 29 h 37"/>
                <a:gd name="T92" fmla="*/ 22 w 40"/>
                <a:gd name="T93" fmla="*/ 30 h 37"/>
                <a:gd name="T94" fmla="*/ 19 w 40"/>
                <a:gd name="T95" fmla="*/ 28 h 37"/>
                <a:gd name="T96" fmla="*/ 17 w 40"/>
                <a:gd name="T97" fmla="*/ 32 h 37"/>
                <a:gd name="T98" fmla="*/ 15 w 40"/>
                <a:gd name="T99" fmla="*/ 32 h 37"/>
                <a:gd name="T100" fmla="*/ 13 w 40"/>
                <a:gd name="T101" fmla="*/ 35 h 37"/>
                <a:gd name="T102" fmla="*/ 11 w 40"/>
                <a:gd name="T103" fmla="*/ 34 h 37"/>
                <a:gd name="T104" fmla="*/ 9 w 40"/>
                <a:gd name="T105" fmla="*/ 35 h 37"/>
                <a:gd name="T106" fmla="*/ 6 w 40"/>
                <a:gd name="T107" fmla="*/ 33 h 37"/>
                <a:gd name="T108" fmla="*/ 7 w 40"/>
                <a:gd name="T10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37">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pic>
          <p:nvPicPr>
            <p:cNvPr id="40" name="Picture 6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6716" y="5340838"/>
              <a:ext cx="620174" cy="9929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1" name="表格 40"/>
          <p:cNvGraphicFramePr>
            <a:graphicFrameLocks noGrp="1"/>
          </p:cNvGraphicFramePr>
          <p:nvPr/>
        </p:nvGraphicFramePr>
        <p:xfrm>
          <a:off x="385508" y="5491201"/>
          <a:ext cx="3528076" cy="1080125"/>
        </p:xfrm>
        <a:graphic>
          <a:graphicData uri="http://schemas.openxmlformats.org/drawingml/2006/table">
            <a:tbl>
              <a:tblPr>
                <a:tableStyleId>{5C22544A-7EE6-4342-B048-85BDC9FD1C3A}</a:tableStyleId>
              </a:tblPr>
              <a:tblGrid>
                <a:gridCol w="882019"/>
                <a:gridCol w="882019"/>
                <a:gridCol w="882019"/>
                <a:gridCol w="882019"/>
              </a:tblGrid>
              <a:tr h="360045">
                <a:tc>
                  <a:txBody>
                    <a:bodyPr/>
                    <a:lstStyle/>
                    <a:p>
                      <a:pPr algn="ctr" rtl="0" fontAlgn="ctr"/>
                      <a:r>
                        <a:rPr lang="zh-CN" altLang="en-US" sz="1400" b="1" u="none" strike="noStrike" dirty="0" smtClean="0">
                          <a:effectLst/>
                        </a:rPr>
                        <a:t>广东</a:t>
                      </a:r>
                      <a:r>
                        <a:rPr lang="en-US" altLang="zh-CN" sz="1400" b="1" u="none" strike="noStrike" dirty="0" smtClean="0">
                          <a:effectLst/>
                        </a:rPr>
                        <a:t>(2)</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dirty="0">
                          <a:effectLst/>
                        </a:rPr>
                        <a:t>河南</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dirty="0">
                          <a:effectLst/>
                        </a:rPr>
                        <a:t>辽宁</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b="1" i="0" u="none" strike="noStrike" dirty="0" smtClean="0">
                          <a:solidFill>
                            <a:srgbClr val="000000"/>
                          </a:solidFill>
                          <a:effectLst/>
                          <a:latin typeface="微软雅黑" panose="020B0503020204020204" pitchFamily="34" charset="-122"/>
                        </a:rPr>
                        <a:t>深圳</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tr>
              <a:tr h="360040">
                <a:tc>
                  <a:txBody>
                    <a:bodyPr/>
                    <a:lstStyle/>
                    <a:p>
                      <a:pPr algn="ctr" rtl="0" fontAlgn="ctr"/>
                      <a:r>
                        <a:rPr lang="zh-CN" altLang="en-US" sz="1400" b="1" u="none" strike="noStrike">
                          <a:effectLst/>
                        </a:rPr>
                        <a:t>云南</a:t>
                      </a:r>
                      <a:endParaRPr lang="zh-CN" altLang="en-US" sz="1400" b="1" i="0" u="none" strike="noStrike">
                        <a:solidFill>
                          <a:srgbClr val="232323"/>
                        </a:solidFill>
                        <a:effectLst/>
                        <a:latin typeface="微软雅黑" panose="020B0503020204020204" pitchFamily="34" charset="-122"/>
                      </a:endParaRPr>
                    </a:p>
                  </a:txBody>
                  <a:tcPr marL="5379" marR="5379" marT="5379"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a:effectLst/>
                        </a:rPr>
                        <a:t>福建</a:t>
                      </a:r>
                      <a:endParaRPr lang="zh-CN" altLang="en-US" sz="1400" b="1" i="0" u="none" strike="noStrike">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dirty="0">
                          <a:effectLst/>
                        </a:rPr>
                        <a:t>浙江</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360040">
                <a:tc>
                  <a:txBody>
                    <a:bodyPr/>
                    <a:lstStyle/>
                    <a:p>
                      <a:pPr algn="ctr" rtl="0" fontAlgn="ctr"/>
                      <a:r>
                        <a:rPr lang="zh-CN" altLang="en-US" sz="1400" b="1" u="none" strike="noStrike">
                          <a:effectLst/>
                        </a:rPr>
                        <a:t>新疆</a:t>
                      </a:r>
                      <a:endParaRPr lang="zh-CN" altLang="en-US" sz="1400" b="1" i="0" u="none" strike="noStrike">
                        <a:solidFill>
                          <a:srgbClr val="232323"/>
                        </a:solidFill>
                        <a:effectLst/>
                        <a:latin typeface="微软雅黑" panose="020B0503020204020204" pitchFamily="34" charset="-122"/>
                      </a:endParaRPr>
                    </a:p>
                  </a:txBody>
                  <a:tcPr marL="5379" marR="5379" marT="5379"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ctr" latinLnBrk="0" hangingPunct="1"/>
                      <a:r>
                        <a:rPr lang="zh-CN" altLang="en-US" sz="1400" b="1" u="none" strike="noStrike" kern="1200" dirty="0">
                          <a:solidFill>
                            <a:schemeClr val="dk1"/>
                          </a:solidFill>
                          <a:effectLst/>
                          <a:latin typeface="+mn-lt"/>
                          <a:ea typeface="+mn-ea"/>
                          <a:cs typeface="+mn-cs"/>
                        </a:rPr>
                        <a:t>山东</a:t>
                      </a: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ctr" latinLnBrk="0" hangingPunct="1"/>
                      <a:r>
                        <a:rPr lang="zh-CN" altLang="en-US" sz="1400" b="1" u="none" strike="noStrike" kern="1200" dirty="0" smtClean="0">
                          <a:solidFill>
                            <a:schemeClr val="dk1"/>
                          </a:solidFill>
                          <a:effectLst/>
                          <a:latin typeface="+mn-lt"/>
                          <a:ea typeface="+mn-ea"/>
                          <a:cs typeface="+mn-cs"/>
                        </a:rPr>
                        <a:t>山西</a:t>
                      </a:r>
                      <a:endParaRPr lang="zh-CN" altLang="en-US" sz="1400" b="1" u="none" strike="noStrike" kern="1200" dirty="0">
                        <a:solidFill>
                          <a:schemeClr val="dk1"/>
                        </a:solidFill>
                        <a:effectLst/>
                        <a:latin typeface="+mn-lt"/>
                        <a:ea typeface="+mn-ea"/>
                        <a:cs typeface="+mn-cs"/>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endParaRPr lang="zh-CN" altLang="en-US" sz="1400" b="1" i="0" u="none" strike="noStrike" dirty="0">
                        <a:solidFill>
                          <a:srgbClr val="000000"/>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bl>
          </a:graphicData>
        </a:graphic>
      </p:graphicFrame>
      <p:sp>
        <p:nvSpPr>
          <p:cNvPr id="42" name="矩形 41"/>
          <p:cNvSpPr/>
          <p:nvPr/>
        </p:nvSpPr>
        <p:spPr>
          <a:xfrm>
            <a:off x="357950" y="2546289"/>
            <a:ext cx="3625017" cy="400110"/>
          </a:xfrm>
          <a:prstGeom prst="rect">
            <a:avLst/>
          </a:prstGeom>
          <a:solidFill>
            <a:schemeClr val="accent1"/>
          </a:solidFill>
        </p:spPr>
        <p:txBody>
          <a:bodyPr wrap="square">
            <a:spAutoFit/>
          </a:bodyPr>
          <a:lstStyle/>
          <a:p>
            <a:pPr algn="ctr"/>
            <a:r>
              <a:rPr lang="zh-CN" altLang="en-US" sz="2000" b="1" dirty="0">
                <a:solidFill>
                  <a:schemeClr val="bg1"/>
                </a:solidFill>
              </a:rPr>
              <a:t>与地方政府的联合基金（</a:t>
            </a:r>
            <a:r>
              <a:rPr lang="en-US" altLang="zh-CN" sz="2000" b="1" dirty="0" smtClean="0">
                <a:solidFill>
                  <a:schemeClr val="bg1"/>
                </a:solidFill>
              </a:rPr>
              <a:t>11</a:t>
            </a:r>
            <a:r>
              <a:rPr lang="zh-CN" altLang="en-US" sz="2000" b="1" dirty="0" smtClean="0">
                <a:solidFill>
                  <a:schemeClr val="bg1"/>
                </a:solidFill>
              </a:rPr>
              <a:t>）</a:t>
            </a:r>
            <a:endParaRPr lang="en-US" altLang="zh-CN" sz="2000" b="1" dirty="0">
              <a:solidFill>
                <a:schemeClr val="bg1"/>
              </a:solidFill>
            </a:endParaRPr>
          </a:p>
        </p:txBody>
      </p:sp>
      <p:sp>
        <p:nvSpPr>
          <p:cNvPr id="43" name="矩形 42"/>
          <p:cNvSpPr/>
          <p:nvPr/>
        </p:nvSpPr>
        <p:spPr>
          <a:xfrm>
            <a:off x="4564762" y="4029022"/>
            <a:ext cx="4389638" cy="400110"/>
          </a:xfrm>
          <a:prstGeom prst="rect">
            <a:avLst/>
          </a:prstGeom>
          <a:solidFill>
            <a:schemeClr val="accent1"/>
          </a:solidFill>
        </p:spPr>
        <p:txBody>
          <a:bodyPr wrap="square">
            <a:spAutoFit/>
          </a:bodyPr>
          <a:lstStyle/>
          <a:p>
            <a:pPr algn="ctr"/>
            <a:r>
              <a:rPr lang="zh-CN" altLang="en-US" sz="2000" b="1" dirty="0" smtClean="0">
                <a:solidFill>
                  <a:schemeClr val="bg1"/>
                </a:solidFill>
              </a:rPr>
              <a:t>与部门、行业、企业的联合基金（</a:t>
            </a:r>
            <a:r>
              <a:rPr lang="en-US" altLang="zh-CN" sz="2000" b="1" dirty="0" smtClean="0">
                <a:solidFill>
                  <a:schemeClr val="bg1"/>
                </a:solidFill>
              </a:rPr>
              <a:t>14</a:t>
            </a:r>
            <a:r>
              <a:rPr lang="zh-CN" altLang="en-US" sz="2000" b="1" dirty="0" smtClean="0">
                <a:solidFill>
                  <a:schemeClr val="bg1"/>
                </a:solidFill>
              </a:rPr>
              <a:t>）</a:t>
            </a:r>
            <a:endParaRPr lang="zh-CN" altLang="en-US" sz="2000" b="1" dirty="0">
              <a:solidFill>
                <a:schemeClr val="bg1"/>
              </a:solidFill>
            </a:endParaRPr>
          </a:p>
        </p:txBody>
      </p:sp>
      <p:pic>
        <p:nvPicPr>
          <p:cNvPr id="4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437" y="4550680"/>
            <a:ext cx="574533" cy="63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052" y="5274985"/>
            <a:ext cx="797299" cy="7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矩形 46"/>
          <p:cNvSpPr/>
          <p:nvPr/>
        </p:nvSpPr>
        <p:spPr>
          <a:xfrm>
            <a:off x="4769392" y="4696244"/>
            <a:ext cx="2304256" cy="369332"/>
          </a:xfrm>
          <a:prstGeom prst="rect">
            <a:avLst/>
          </a:prstGeom>
        </p:spPr>
        <p:txBody>
          <a:bodyPr wrap="square">
            <a:spAutoFit/>
          </a:bodyPr>
          <a:lstStyle/>
          <a:p>
            <a:pPr algn="ctr"/>
            <a:r>
              <a:rPr lang="zh-CN" altLang="en-US" b="1" dirty="0" smtClean="0"/>
              <a:t>铁路总公司</a:t>
            </a:r>
            <a:endParaRPr lang="zh-CN" altLang="en-US" b="1" dirty="0"/>
          </a:p>
        </p:txBody>
      </p:sp>
      <p:sp>
        <p:nvSpPr>
          <p:cNvPr id="48" name="矩形 47"/>
          <p:cNvSpPr/>
          <p:nvPr/>
        </p:nvSpPr>
        <p:spPr>
          <a:xfrm>
            <a:off x="4851477" y="5415776"/>
            <a:ext cx="2304256" cy="369332"/>
          </a:xfrm>
          <a:prstGeom prst="rect">
            <a:avLst/>
          </a:prstGeom>
        </p:spPr>
        <p:txBody>
          <a:bodyPr wrap="square">
            <a:spAutoFit/>
          </a:bodyPr>
          <a:lstStyle/>
          <a:p>
            <a:pPr algn="ctr"/>
            <a:r>
              <a:rPr lang="zh-CN" altLang="en-US" b="1" dirty="0" smtClean="0"/>
              <a:t>航天科技集团</a:t>
            </a:r>
            <a:endParaRPr lang="zh-CN" altLang="en-US" b="1" dirty="0"/>
          </a:p>
        </p:txBody>
      </p:sp>
      <p:pic>
        <p:nvPicPr>
          <p:cNvPr id="49" name="Picture 1" descr="D:\user\Desktop\中汽协.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9036" y="6134856"/>
            <a:ext cx="955874" cy="601535"/>
          </a:xfrm>
          <a:prstGeom prst="rect">
            <a:avLst/>
          </a:prstGeom>
          <a:noFill/>
          <a:extLst>
            <a:ext uri="{909E8E84-426E-40DD-AFC4-6F175D3DCCD1}">
              <a14:hiddenFill xmlns:a14="http://schemas.microsoft.com/office/drawing/2010/main">
                <a:solidFill>
                  <a:srgbClr val="FFFFFF"/>
                </a:solidFill>
              </a14:hiddenFill>
            </a:ext>
          </a:extLst>
        </p:spPr>
      </p:pic>
      <p:sp>
        <p:nvSpPr>
          <p:cNvPr id="50" name="矩形 49"/>
          <p:cNvSpPr/>
          <p:nvPr/>
        </p:nvSpPr>
        <p:spPr>
          <a:xfrm>
            <a:off x="7322862" y="6090060"/>
            <a:ext cx="1968381" cy="646331"/>
          </a:xfrm>
          <a:prstGeom prst="rect">
            <a:avLst/>
          </a:prstGeom>
        </p:spPr>
        <p:txBody>
          <a:bodyPr wrap="square">
            <a:spAutoFit/>
          </a:bodyPr>
          <a:lstStyle/>
          <a:p>
            <a:pPr algn="ctr"/>
            <a:r>
              <a:rPr lang="zh-CN" altLang="en-US" b="1" dirty="0" smtClean="0"/>
              <a:t>中汽协</a:t>
            </a:r>
            <a:endParaRPr lang="en-US" altLang="zh-CN" b="1" dirty="0" smtClean="0"/>
          </a:p>
          <a:p>
            <a:pPr algn="ctr"/>
            <a:r>
              <a:rPr lang="zh-CN" altLang="en-US" b="1" dirty="0" smtClean="0"/>
              <a:t>八家车企</a:t>
            </a:r>
            <a:endParaRPr lang="zh-CN" altLang="en-US" b="1" dirty="0"/>
          </a:p>
        </p:txBody>
      </p:sp>
      <p:pic>
        <p:nvPicPr>
          <p:cNvPr id="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5238" y="3143769"/>
            <a:ext cx="1394167" cy="50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9054" y="3033667"/>
            <a:ext cx="790662" cy="78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矩形 52"/>
          <p:cNvSpPr/>
          <p:nvPr/>
        </p:nvSpPr>
        <p:spPr>
          <a:xfrm>
            <a:off x="5039094" y="3071761"/>
            <a:ext cx="1801252" cy="646331"/>
          </a:xfrm>
          <a:prstGeom prst="rect">
            <a:avLst/>
          </a:prstGeom>
        </p:spPr>
        <p:txBody>
          <a:bodyPr wrap="square">
            <a:spAutoFit/>
          </a:bodyPr>
          <a:lstStyle/>
          <a:p>
            <a:pPr algn="ctr"/>
            <a:r>
              <a:rPr lang="zh-CN" altLang="en-US" b="1" dirty="0" smtClean="0"/>
              <a:t>中科院</a:t>
            </a:r>
            <a:endParaRPr lang="en-US" altLang="zh-CN" b="1" dirty="0" smtClean="0"/>
          </a:p>
          <a:p>
            <a:pPr algn="ctr"/>
            <a:r>
              <a:rPr lang="zh-CN" altLang="en-US" b="1" dirty="0" smtClean="0"/>
              <a:t>（</a:t>
            </a:r>
            <a:r>
              <a:rPr lang="en-US" altLang="zh-CN" b="1" dirty="0" smtClean="0"/>
              <a:t>3</a:t>
            </a:r>
            <a:r>
              <a:rPr lang="zh-CN" altLang="en-US" b="1" dirty="0" smtClean="0"/>
              <a:t>）</a:t>
            </a:r>
            <a:endParaRPr lang="zh-CN" altLang="en-US" b="1" dirty="0"/>
          </a:p>
        </p:txBody>
      </p:sp>
      <p:sp>
        <p:nvSpPr>
          <p:cNvPr id="54" name="矩形 53"/>
          <p:cNvSpPr/>
          <p:nvPr/>
        </p:nvSpPr>
        <p:spPr>
          <a:xfrm>
            <a:off x="6819726" y="2348286"/>
            <a:ext cx="2105305" cy="369332"/>
          </a:xfrm>
          <a:prstGeom prst="rect">
            <a:avLst/>
          </a:prstGeom>
        </p:spPr>
        <p:txBody>
          <a:bodyPr wrap="square">
            <a:spAutoFit/>
          </a:bodyPr>
          <a:lstStyle/>
          <a:p>
            <a:pPr algn="ctr"/>
            <a:r>
              <a:rPr lang="zh-CN" altLang="en-US" b="1" dirty="0" smtClean="0"/>
              <a:t>通用技术研究院</a:t>
            </a:r>
            <a:endParaRPr lang="zh-CN" altLang="en-US" b="1" dirty="0"/>
          </a:p>
        </p:txBody>
      </p:sp>
      <p:sp>
        <p:nvSpPr>
          <p:cNvPr id="55" name="矩形 54"/>
          <p:cNvSpPr/>
          <p:nvPr/>
        </p:nvSpPr>
        <p:spPr>
          <a:xfrm>
            <a:off x="7271342" y="3175707"/>
            <a:ext cx="1801252" cy="369332"/>
          </a:xfrm>
          <a:prstGeom prst="rect">
            <a:avLst/>
          </a:prstGeom>
        </p:spPr>
        <p:txBody>
          <a:bodyPr wrap="square">
            <a:spAutoFit/>
          </a:bodyPr>
          <a:lstStyle/>
          <a:p>
            <a:pPr algn="ctr"/>
            <a:r>
              <a:rPr lang="zh-CN" altLang="en-US" b="1" dirty="0" smtClean="0"/>
              <a:t>民航总局</a:t>
            </a:r>
            <a:endParaRPr lang="zh-CN" altLang="en-US" b="1" dirty="0"/>
          </a:p>
        </p:txBody>
      </p:sp>
      <p:pic>
        <p:nvPicPr>
          <p:cNvPr id="5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0812" y="2082762"/>
            <a:ext cx="656564" cy="86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矩形 56"/>
          <p:cNvSpPr/>
          <p:nvPr/>
        </p:nvSpPr>
        <p:spPr>
          <a:xfrm>
            <a:off x="5141838" y="2351681"/>
            <a:ext cx="1587466" cy="369332"/>
          </a:xfrm>
          <a:prstGeom prst="rect">
            <a:avLst/>
          </a:prstGeom>
        </p:spPr>
        <p:txBody>
          <a:bodyPr wrap="square">
            <a:spAutoFit/>
          </a:bodyPr>
          <a:lstStyle/>
          <a:p>
            <a:pPr algn="ctr"/>
            <a:r>
              <a:rPr lang="zh-CN" altLang="en-US" b="1" dirty="0"/>
              <a:t>九院</a:t>
            </a:r>
          </a:p>
        </p:txBody>
      </p:sp>
      <p:sp>
        <p:nvSpPr>
          <p:cNvPr id="58" name="内容占位符 2"/>
          <p:cNvSpPr>
            <a:spLocks noGrp="1"/>
          </p:cNvSpPr>
          <p:nvPr>
            <p:ph idx="1"/>
          </p:nvPr>
        </p:nvSpPr>
        <p:spPr>
          <a:xfrm>
            <a:off x="-34232" y="1178342"/>
            <a:ext cx="4320480" cy="1597286"/>
          </a:xfrm>
        </p:spPr>
        <p:txBody>
          <a:bodyPr/>
          <a:lstStyle/>
          <a:p>
            <a:r>
              <a:rPr lang="zh-CN" altLang="en-US" sz="2000" dirty="0" smtClean="0">
                <a:solidFill>
                  <a:srgbClr val="FF0000"/>
                </a:solidFill>
              </a:rPr>
              <a:t>目前，与</a:t>
            </a:r>
            <a:r>
              <a:rPr lang="en-US" altLang="zh-CN" sz="2000" dirty="0" smtClean="0">
                <a:solidFill>
                  <a:srgbClr val="FF0000"/>
                </a:solidFill>
              </a:rPr>
              <a:t>22</a:t>
            </a:r>
            <a:r>
              <a:rPr lang="zh-CN" altLang="en-US" sz="2000" dirty="0" smtClean="0">
                <a:solidFill>
                  <a:srgbClr val="FF0000"/>
                </a:solidFill>
              </a:rPr>
              <a:t>个部门、地方政府、企业的</a:t>
            </a:r>
            <a:r>
              <a:rPr lang="en-US" altLang="zh-CN" sz="2000" dirty="0" smtClean="0">
                <a:solidFill>
                  <a:srgbClr val="FF0000"/>
                </a:solidFill>
              </a:rPr>
              <a:t>25</a:t>
            </a:r>
            <a:r>
              <a:rPr lang="zh-CN" altLang="en-US" sz="2000" dirty="0" smtClean="0">
                <a:solidFill>
                  <a:srgbClr val="FF0000"/>
                </a:solidFill>
              </a:rPr>
              <a:t>个</a:t>
            </a:r>
            <a:r>
              <a:rPr lang="zh-CN" altLang="en-US" sz="2000" dirty="0">
                <a:solidFill>
                  <a:srgbClr val="FF0000"/>
                </a:solidFill>
              </a:rPr>
              <a:t>联合</a:t>
            </a:r>
            <a:r>
              <a:rPr lang="zh-CN" altLang="en-US" sz="2000" dirty="0" smtClean="0">
                <a:solidFill>
                  <a:srgbClr val="FF0000"/>
                </a:solidFill>
              </a:rPr>
              <a:t>基金的</a:t>
            </a:r>
            <a:r>
              <a:rPr lang="zh-CN" altLang="en-US" sz="2000" dirty="0">
                <a:solidFill>
                  <a:srgbClr val="FF0000"/>
                </a:solidFill>
              </a:rPr>
              <a:t>协议</a:t>
            </a:r>
            <a:r>
              <a:rPr lang="zh-CN" altLang="en-US" sz="2000" dirty="0" smtClean="0">
                <a:solidFill>
                  <a:srgbClr val="FF0000"/>
                </a:solidFill>
              </a:rPr>
              <a:t>正在执行中。</a:t>
            </a:r>
            <a:endParaRPr lang="en-US" altLang="zh-CN" sz="2000" dirty="0" smtClean="0">
              <a:solidFill>
                <a:srgbClr val="FF0000"/>
              </a:solidFill>
            </a:endParaRPr>
          </a:p>
        </p:txBody>
      </p:sp>
      <p:grpSp>
        <p:nvGrpSpPr>
          <p:cNvPr id="59" name="组合 64"/>
          <p:cNvGrpSpPr/>
          <p:nvPr/>
        </p:nvGrpSpPr>
        <p:grpSpPr>
          <a:xfrm>
            <a:off x="4401617" y="6062848"/>
            <a:ext cx="2345181" cy="723738"/>
            <a:chOff x="4715448" y="2132856"/>
            <a:chExt cx="2345181" cy="723738"/>
          </a:xfrm>
        </p:grpSpPr>
        <p:sp>
          <p:nvSpPr>
            <p:cNvPr id="60" name="矩形 59"/>
            <p:cNvSpPr/>
            <p:nvPr/>
          </p:nvSpPr>
          <p:spPr>
            <a:xfrm>
              <a:off x="5490969" y="2310059"/>
              <a:ext cx="1569660" cy="369332"/>
            </a:xfrm>
            <a:prstGeom prst="rect">
              <a:avLst/>
            </a:prstGeom>
          </p:spPr>
          <p:txBody>
            <a:bodyPr wrap="none">
              <a:spAutoFit/>
            </a:bodyPr>
            <a:lstStyle/>
            <a:p>
              <a:r>
                <a:rPr lang="zh-CN" altLang="en-US" b="1" dirty="0" smtClean="0"/>
                <a:t>宝武钢铁集团</a:t>
              </a:r>
              <a:endParaRPr lang="zh-CN" altLang="en-US" b="1" dirty="0"/>
            </a:p>
          </p:txBody>
        </p:sp>
        <p:pic>
          <p:nvPicPr>
            <p:cNvPr id="61" name="Picture 2" descr="https://timgsa.baidu.com/timg?image&amp;quality=80&amp;size=b9999_10000&amp;sec=1505232203689&amp;di=3d0908295e710b429b1f349e106633ee&amp;imgtype=0&amp;src=http%3A%2F%2Ftest.onspt.net%2Fuploads%2Fallimg%2F170104%2F144K02942-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5448" y="2132856"/>
              <a:ext cx="783378" cy="7237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组合 79"/>
          <p:cNvGrpSpPr/>
          <p:nvPr/>
        </p:nvGrpSpPr>
        <p:grpSpPr>
          <a:xfrm>
            <a:off x="6818806" y="4479414"/>
            <a:ext cx="2610978" cy="863354"/>
            <a:chOff x="991807" y="4725886"/>
            <a:chExt cx="2610978" cy="863354"/>
          </a:xfrm>
        </p:grpSpPr>
        <p:pic>
          <p:nvPicPr>
            <p:cNvPr id="63" name="图片 62"/>
            <p:cNvPicPr>
              <a:picLocks noChangeAspect="1"/>
            </p:cNvPicPr>
            <p:nvPr/>
          </p:nvPicPr>
          <p:blipFill rotWithShape="1">
            <a:blip r:embed="rId10" cstate="print"/>
            <a:srcRect l="1898" t="19481" r="65610" b="19278"/>
            <a:stretch>
              <a:fillRect/>
            </a:stretch>
          </p:blipFill>
          <p:spPr>
            <a:xfrm>
              <a:off x="991807" y="4725886"/>
              <a:ext cx="901089" cy="863354"/>
            </a:xfrm>
            <a:prstGeom prst="rect">
              <a:avLst/>
            </a:prstGeom>
          </p:spPr>
        </p:pic>
        <p:sp>
          <p:nvSpPr>
            <p:cNvPr id="64" name="矩形 63"/>
            <p:cNvSpPr/>
            <p:nvPr/>
          </p:nvSpPr>
          <p:spPr>
            <a:xfrm>
              <a:off x="1839579" y="4961119"/>
              <a:ext cx="1763206" cy="369332"/>
            </a:xfrm>
            <a:prstGeom prst="rect">
              <a:avLst/>
            </a:prstGeom>
          </p:spPr>
          <p:txBody>
            <a:bodyPr wrap="square">
              <a:spAutoFit/>
            </a:bodyPr>
            <a:lstStyle/>
            <a:p>
              <a:r>
                <a:rPr lang="zh-CN" altLang="en-US" b="1" dirty="0" smtClean="0"/>
                <a:t>国家电网</a:t>
              </a:r>
              <a:r>
                <a:rPr lang="zh-CN" altLang="en-US" b="1" dirty="0"/>
                <a:t>公司</a:t>
              </a:r>
            </a:p>
          </p:txBody>
        </p:sp>
      </p:grpSp>
      <p:grpSp>
        <p:nvGrpSpPr>
          <p:cNvPr id="65" name="组合 82"/>
          <p:cNvGrpSpPr/>
          <p:nvPr/>
        </p:nvGrpSpPr>
        <p:grpSpPr>
          <a:xfrm>
            <a:off x="6890813" y="5414776"/>
            <a:ext cx="2016227" cy="576064"/>
            <a:chOff x="4747097" y="4293096"/>
            <a:chExt cx="1764188" cy="720080"/>
          </a:xfrm>
        </p:grpSpPr>
        <p:pic>
          <p:nvPicPr>
            <p:cNvPr id="66" name="Picture 2" descr="http://img.25pp.com/uploadfile/app/icon/20150828/1440744845496129.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7097" y="4293096"/>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67" name="矩形 66"/>
            <p:cNvSpPr/>
            <p:nvPr/>
          </p:nvSpPr>
          <p:spPr>
            <a:xfrm>
              <a:off x="5553978" y="4383106"/>
              <a:ext cx="957307" cy="461665"/>
            </a:xfrm>
            <a:prstGeom prst="rect">
              <a:avLst/>
            </a:prstGeom>
          </p:spPr>
          <p:txBody>
            <a:bodyPr wrap="none">
              <a:spAutoFit/>
            </a:bodyPr>
            <a:lstStyle/>
            <a:p>
              <a:r>
                <a:rPr lang="zh-CN" altLang="en-US" b="1" dirty="0" smtClean="0"/>
                <a:t>雅砻江</a:t>
              </a:r>
              <a:endParaRPr lang="zh-CN" altLang="en-US" b="1" dirty="0"/>
            </a:p>
          </p:txBody>
        </p:sp>
      </p:grpSp>
      <p:pic>
        <p:nvPicPr>
          <p:cNvPr id="68" name="Picture 4" descr="http://www.cea.gov.cn/publish/dizhenj/images/jh.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67377"/>
          <a:stretch>
            <a:fillRect/>
          </a:stretch>
        </p:blipFill>
        <p:spPr bwMode="auto">
          <a:xfrm>
            <a:off x="4535038" y="1120754"/>
            <a:ext cx="1005347" cy="1008112"/>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5557958" y="1480794"/>
            <a:ext cx="877163" cy="369332"/>
          </a:xfrm>
          <a:prstGeom prst="rect">
            <a:avLst/>
          </a:prstGeom>
        </p:spPr>
        <p:txBody>
          <a:bodyPr wrap="none">
            <a:spAutoFit/>
          </a:bodyPr>
          <a:lstStyle/>
          <a:p>
            <a:pPr algn="ctr"/>
            <a:r>
              <a:rPr lang="zh-CN" altLang="en-US" b="1" dirty="0" smtClean="0">
                <a:solidFill>
                  <a:sysClr val="windowText" lastClr="000000"/>
                </a:solidFill>
              </a:rPr>
              <a:t>地震局</a:t>
            </a:r>
            <a:endParaRPr lang="zh-CN" altLang="en-US" b="1" dirty="0">
              <a:solidFill>
                <a:sysClr val="windowText" lastClr="000000"/>
              </a:solidFill>
            </a:endParaRPr>
          </a:p>
        </p:txBody>
      </p:sp>
      <p:sp>
        <p:nvSpPr>
          <p:cNvPr id="70" name="矩形 69"/>
          <p:cNvSpPr/>
          <p:nvPr/>
        </p:nvSpPr>
        <p:spPr>
          <a:xfrm>
            <a:off x="7675514" y="1552802"/>
            <a:ext cx="1107996" cy="369332"/>
          </a:xfrm>
          <a:prstGeom prst="rect">
            <a:avLst/>
          </a:prstGeom>
        </p:spPr>
        <p:txBody>
          <a:bodyPr wrap="none">
            <a:spAutoFit/>
          </a:bodyPr>
          <a:lstStyle/>
          <a:p>
            <a:pPr algn="ctr"/>
            <a:r>
              <a:rPr lang="zh-CN" altLang="en-US" b="1" dirty="0" smtClean="0">
                <a:solidFill>
                  <a:sysClr val="windowText" lastClr="000000"/>
                </a:solidFill>
              </a:rPr>
              <a:t>中核集团</a:t>
            </a:r>
            <a:endParaRPr lang="zh-CN" altLang="en-US" b="1" dirty="0">
              <a:solidFill>
                <a:sysClr val="windowText" lastClr="000000"/>
              </a:solidFill>
            </a:endParaRPr>
          </a:p>
        </p:txBody>
      </p:sp>
      <p:pic>
        <p:nvPicPr>
          <p:cNvPr id="71" name="图片 70" descr="QQ截图20181206172935.png"/>
          <p:cNvPicPr>
            <a:picLocks noChangeAspect="1"/>
          </p:cNvPicPr>
          <p:nvPr/>
        </p:nvPicPr>
        <p:blipFill>
          <a:blip r:embed="rId13" cstate="print"/>
          <a:stretch>
            <a:fillRect/>
          </a:stretch>
        </p:blipFill>
        <p:spPr>
          <a:xfrm>
            <a:off x="6767286" y="1264770"/>
            <a:ext cx="774576" cy="886294"/>
          </a:xfrm>
          <a:prstGeom prst="rect">
            <a:avLst/>
          </a:prstGeom>
        </p:spPr>
      </p:pic>
      <p:cxnSp>
        <p:nvCxnSpPr>
          <p:cNvPr id="72" name="直接连接符 71"/>
          <p:cNvCxnSpPr/>
          <p:nvPr/>
        </p:nvCxnSpPr>
        <p:spPr>
          <a:xfrm rot="5400000">
            <a:off x="1642248" y="4000504"/>
            <a:ext cx="5430082"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23528" y="1030506"/>
            <a:ext cx="8496944" cy="5184576"/>
          </a:xfrm>
        </p:spPr>
        <p:txBody>
          <a:bodyPr/>
          <a:lstStyle/>
          <a:p>
            <a:r>
              <a:rPr lang="zh-CN" altLang="en-US" dirty="0" smtClean="0">
                <a:solidFill>
                  <a:srgbClr val="002060"/>
                </a:solidFill>
                <a:sym typeface="+mn-ea"/>
              </a:rPr>
              <a:t>新模式下联合基金</a:t>
            </a:r>
            <a:r>
              <a:rPr lang="zh-CN" altLang="en-US" dirty="0" smtClean="0"/>
              <a:t>定位</a:t>
            </a:r>
            <a:endParaRPr lang="en-US" altLang="zh-CN" dirty="0" smtClean="0"/>
          </a:p>
          <a:p>
            <a:pPr marL="228600" lvl="1">
              <a:lnSpc>
                <a:spcPct val="110000"/>
              </a:lnSpc>
              <a:buClr>
                <a:srgbClr val="2D206F"/>
              </a:buClr>
              <a:buNone/>
            </a:pPr>
            <a:r>
              <a:rPr lang="en-US" altLang="zh-CN" dirty="0" smtClean="0"/>
              <a:t>     </a:t>
            </a:r>
            <a:r>
              <a:rPr lang="zh-CN" altLang="zh-CN" dirty="0" smtClean="0"/>
              <a:t>面向国家需求，引导多元投入</a:t>
            </a:r>
            <a:r>
              <a:rPr lang="en-US" altLang="zh-CN" dirty="0" smtClean="0"/>
              <a:t>  </a:t>
            </a:r>
          </a:p>
          <a:p>
            <a:pPr marL="228600" lvl="1">
              <a:lnSpc>
                <a:spcPct val="110000"/>
              </a:lnSpc>
              <a:buClr>
                <a:srgbClr val="2D206F"/>
              </a:buClr>
              <a:buNone/>
            </a:pPr>
            <a:r>
              <a:rPr lang="en-US" altLang="zh-CN" dirty="0" smtClean="0"/>
              <a:t>     </a:t>
            </a:r>
            <a:r>
              <a:rPr lang="zh-CN" altLang="zh-CN" dirty="0" smtClean="0"/>
              <a:t>推动资源共享，促进多方合作</a:t>
            </a:r>
            <a:endParaRPr lang="en-US" altLang="zh-CN" dirty="0" smtClean="0"/>
          </a:p>
          <a:p>
            <a:r>
              <a:rPr lang="zh-CN" altLang="en-US" dirty="0" smtClean="0"/>
              <a:t>实施原则</a:t>
            </a:r>
            <a:endParaRPr lang="en-US" altLang="zh-CN" dirty="0" smtClean="0"/>
          </a:p>
          <a:p>
            <a:pPr marL="228600" lvl="1">
              <a:lnSpc>
                <a:spcPct val="110000"/>
              </a:lnSpc>
              <a:buClr>
                <a:srgbClr val="2D206F"/>
              </a:buClr>
              <a:buNone/>
            </a:pPr>
            <a:r>
              <a:rPr lang="en-US" altLang="zh-CN" dirty="0" smtClean="0"/>
              <a:t>     </a:t>
            </a:r>
            <a:r>
              <a:rPr lang="zh-CN" altLang="zh-CN" dirty="0" smtClean="0"/>
              <a:t>建立统一机制</a:t>
            </a:r>
            <a:r>
              <a:rPr lang="zh-CN" altLang="en-US" dirty="0" smtClean="0"/>
              <a:t>、</a:t>
            </a:r>
            <a:r>
              <a:rPr lang="zh-CN" altLang="zh-CN" dirty="0" smtClean="0"/>
              <a:t>鼓励多元投入</a:t>
            </a:r>
            <a:endParaRPr lang="en-US" altLang="zh-CN" dirty="0" smtClean="0"/>
          </a:p>
          <a:p>
            <a:pPr marL="228600" lvl="1">
              <a:lnSpc>
                <a:spcPct val="110000"/>
              </a:lnSpc>
              <a:buClr>
                <a:srgbClr val="2D206F"/>
              </a:buClr>
              <a:buNone/>
            </a:pPr>
            <a:r>
              <a:rPr lang="en-US" altLang="zh-CN" dirty="0" smtClean="0"/>
              <a:t>     </a:t>
            </a:r>
            <a:r>
              <a:rPr lang="zh-CN" altLang="zh-CN" dirty="0" smtClean="0"/>
              <a:t>坚持开放合作</a:t>
            </a:r>
            <a:r>
              <a:rPr lang="zh-CN" altLang="en-US" dirty="0" smtClean="0"/>
              <a:t>、</a:t>
            </a:r>
            <a:r>
              <a:rPr lang="zh-CN" altLang="zh-CN" dirty="0" smtClean="0"/>
              <a:t>注重需求导向</a:t>
            </a:r>
            <a:endParaRPr lang="en-US" altLang="zh-CN" dirty="0" smtClean="0"/>
          </a:p>
          <a:p>
            <a:pPr marL="228600" lvl="1">
              <a:lnSpc>
                <a:spcPct val="110000"/>
              </a:lnSpc>
              <a:buClr>
                <a:srgbClr val="2D206F"/>
              </a:buClr>
              <a:buNone/>
            </a:pPr>
            <a:r>
              <a:rPr lang="en-US" altLang="zh-CN" dirty="0" smtClean="0"/>
              <a:t>     </a:t>
            </a:r>
            <a:r>
              <a:rPr lang="zh-CN" altLang="zh-CN" dirty="0" smtClean="0"/>
              <a:t>分类统筹管理</a:t>
            </a:r>
            <a:r>
              <a:rPr lang="zh-CN" altLang="en-US" dirty="0" smtClean="0"/>
              <a:t>、</a:t>
            </a:r>
            <a:r>
              <a:rPr lang="zh-CN" altLang="zh-CN" dirty="0" smtClean="0"/>
              <a:t>强化监督评估</a:t>
            </a:r>
            <a:endParaRPr lang="en-US" altLang="zh-CN" dirty="0" smtClean="0"/>
          </a:p>
          <a:p>
            <a:pPr marL="228600" lvl="1">
              <a:lnSpc>
                <a:spcPct val="130000"/>
              </a:lnSpc>
              <a:buClr>
                <a:srgbClr val="2D206F"/>
              </a:buClr>
            </a:pPr>
            <a:r>
              <a:rPr lang="zh-CN" altLang="en-US" sz="2200" dirty="0" smtClean="0">
                <a:solidFill>
                  <a:srgbClr val="2D206F"/>
                </a:solidFill>
              </a:rPr>
              <a:t>总体部署</a:t>
            </a:r>
            <a:endParaRPr lang="en-US" altLang="zh-CN" sz="2200" dirty="0" smtClean="0">
              <a:solidFill>
                <a:srgbClr val="2D206F"/>
              </a:solidFill>
            </a:endParaRPr>
          </a:p>
          <a:p>
            <a:pPr marL="288290" lvl="2" indent="457200">
              <a:lnSpc>
                <a:spcPct val="110000"/>
              </a:lnSpc>
              <a:buClr>
                <a:srgbClr val="2D206F"/>
              </a:buClr>
              <a:buNone/>
            </a:pPr>
            <a:r>
              <a:rPr lang="en-US" altLang="ko-KR" sz="2000" dirty="0" smtClean="0">
                <a:solidFill>
                  <a:schemeClr val="bg1">
                    <a:lumMod val="10000"/>
                  </a:schemeClr>
                </a:solidFill>
              </a:rPr>
              <a:t>围绕区域、行业、企业的紧迫需求，聚焦关键领域中的核心科学问题、新兴前沿交叉领域中的重大科学问题开展前瞻性基础研究，与联合资助方共同出资设立“</a:t>
            </a:r>
            <a:r>
              <a:rPr lang="en-US" altLang="ko-KR" sz="2000" dirty="0" smtClean="0">
                <a:solidFill>
                  <a:srgbClr val="FF0000"/>
                </a:solidFill>
              </a:rPr>
              <a:t>国家自然科学基金区域创新发展联合基金</a:t>
            </a:r>
            <a:r>
              <a:rPr lang="en-US" altLang="ko-KR" sz="2000" dirty="0" smtClean="0">
                <a:solidFill>
                  <a:schemeClr val="bg1">
                    <a:lumMod val="10000"/>
                  </a:schemeClr>
                </a:solidFill>
              </a:rPr>
              <a:t>”和“</a:t>
            </a:r>
            <a:r>
              <a:rPr lang="en-US" altLang="ko-KR" sz="2000" dirty="0" smtClean="0">
                <a:solidFill>
                  <a:srgbClr val="FF0000"/>
                </a:solidFill>
              </a:rPr>
              <a:t>国家自然科学基金企业创新发展联合基金</a:t>
            </a:r>
            <a:r>
              <a:rPr lang="en-US" altLang="ko-KR" sz="2000" dirty="0" smtClean="0">
                <a:solidFill>
                  <a:schemeClr val="bg1">
                    <a:lumMod val="10000"/>
                  </a:schemeClr>
                </a:solidFill>
              </a:rPr>
              <a:t>”，</a:t>
            </a:r>
            <a:r>
              <a:rPr lang="en-US" altLang="ko-KR" sz="2000" dirty="0" err="1" smtClean="0">
                <a:solidFill>
                  <a:schemeClr val="bg1">
                    <a:lumMod val="10000"/>
                  </a:schemeClr>
                </a:solidFill>
              </a:rPr>
              <a:t>逐步建立新时期联合基金资助体系</a:t>
            </a:r>
            <a:r>
              <a:rPr lang="zh-CN" altLang="en-US" sz="2000" dirty="0" smtClean="0">
                <a:solidFill>
                  <a:schemeClr val="bg1">
                    <a:lumMod val="10000"/>
                  </a:schemeClr>
                </a:solidFill>
              </a:rPr>
              <a:t>。</a:t>
            </a:r>
            <a:endParaRPr lang="en-US" altLang="zh-CN" sz="2000" dirty="0" smtClean="0">
              <a:solidFill>
                <a:schemeClr val="bg1">
                  <a:lumMod val="10000"/>
                </a:schemeClr>
              </a:solidFill>
            </a:endParaRPr>
          </a:p>
          <a:p>
            <a:pPr marL="228600" lvl="1">
              <a:lnSpc>
                <a:spcPct val="110000"/>
              </a:lnSpc>
              <a:buClr>
                <a:srgbClr val="2D206F"/>
              </a:buClr>
              <a:buNone/>
            </a:pPr>
            <a:endParaRPr lang="en-US" altLang="zh-CN" sz="2200" dirty="0" smtClean="0"/>
          </a:p>
        </p:txBody>
      </p:sp>
      <p:sp>
        <p:nvSpPr>
          <p:cNvPr id="2" name="矩形 1"/>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23528" y="1244820"/>
            <a:ext cx="8496944" cy="5184576"/>
          </a:xfrm>
        </p:spPr>
        <p:txBody>
          <a:bodyPr/>
          <a:lstStyle/>
          <a:p>
            <a:pPr marL="228600" lvl="1">
              <a:lnSpc>
                <a:spcPct val="130000"/>
              </a:lnSpc>
              <a:buClr>
                <a:srgbClr val="2D206F"/>
              </a:buClr>
            </a:pPr>
            <a:r>
              <a:rPr lang="zh-CN" altLang="en-US" sz="2400" dirty="0" smtClean="0">
                <a:solidFill>
                  <a:srgbClr val="2D206F"/>
                </a:solidFill>
                <a:latin typeface="+mn-ea"/>
                <a:ea typeface="+mn-ea"/>
              </a:rPr>
              <a:t>新模式下联合基金架构</a:t>
            </a:r>
            <a:endParaRPr lang="en-US" altLang="zh-CN" sz="2400" dirty="0" smtClean="0">
              <a:solidFill>
                <a:srgbClr val="2D206F"/>
              </a:solidFill>
              <a:latin typeface="+mn-ea"/>
              <a:ea typeface="+mn-ea"/>
            </a:endParaRPr>
          </a:p>
          <a:p>
            <a:pPr lvl="1">
              <a:spcBef>
                <a:spcPts val="200"/>
              </a:spcBef>
              <a:buNone/>
            </a:pPr>
            <a:r>
              <a:rPr lang="zh-CN" altLang="en-US" sz="2200" dirty="0" smtClean="0">
                <a:solidFill>
                  <a:srgbClr val="FF0000"/>
                </a:solidFill>
              </a:rPr>
              <a:t>企业创新发展联合基金：</a:t>
            </a:r>
            <a:endParaRPr lang="en-US" altLang="zh-CN" sz="2200" dirty="0" smtClean="0">
              <a:solidFill>
                <a:srgbClr val="FF0000"/>
              </a:solidFill>
            </a:endParaRPr>
          </a:p>
          <a:p>
            <a:pPr lvl="1">
              <a:spcBef>
                <a:spcPts val="200"/>
              </a:spcBef>
              <a:buNone/>
            </a:pPr>
            <a:r>
              <a:rPr lang="zh-CN" altLang="en-US" sz="2200" dirty="0" smtClean="0">
                <a:solidFill>
                  <a:srgbClr val="002060"/>
                </a:solidFill>
              </a:rPr>
              <a:t>   按</a:t>
            </a:r>
            <a:r>
              <a:rPr lang="en-US" altLang="zh-CN" sz="2200" dirty="0" smtClean="0">
                <a:solidFill>
                  <a:srgbClr val="002060"/>
                </a:solidFill>
              </a:rPr>
              <a:t>1:4</a:t>
            </a:r>
            <a:r>
              <a:rPr lang="zh-CN" altLang="en-US" sz="2200" dirty="0" smtClean="0">
                <a:solidFill>
                  <a:srgbClr val="002060"/>
                </a:solidFill>
              </a:rPr>
              <a:t>比例共同投入经费，目前中国电科、中国石化、中国海油已加入企业创新发展联合基金。</a:t>
            </a:r>
            <a:endParaRPr lang="en-US" altLang="zh-CN" sz="2200" dirty="0" smtClean="0">
              <a:solidFill>
                <a:srgbClr val="FF0000"/>
              </a:solidFill>
            </a:endParaRPr>
          </a:p>
          <a:p>
            <a:pPr lvl="1">
              <a:spcBef>
                <a:spcPts val="200"/>
              </a:spcBef>
              <a:buNone/>
            </a:pPr>
            <a:r>
              <a:rPr lang="zh-CN" altLang="en-US" sz="2200" dirty="0" smtClean="0">
                <a:solidFill>
                  <a:srgbClr val="FF0000"/>
                </a:solidFill>
              </a:rPr>
              <a:t>区域创新发展联合基金：</a:t>
            </a:r>
            <a:endParaRPr lang="en-US" altLang="zh-CN" sz="2200" dirty="0" smtClean="0">
              <a:solidFill>
                <a:srgbClr val="FF0000"/>
              </a:solidFill>
            </a:endParaRPr>
          </a:p>
          <a:p>
            <a:pPr lvl="1">
              <a:spcBef>
                <a:spcPts val="200"/>
              </a:spcBef>
              <a:buNone/>
            </a:pPr>
            <a:r>
              <a:rPr lang="en-US" altLang="zh-CN" sz="2200" dirty="0" smtClean="0">
                <a:solidFill>
                  <a:srgbClr val="002060"/>
                </a:solidFill>
              </a:rPr>
              <a:t>   </a:t>
            </a:r>
            <a:r>
              <a:rPr lang="zh-CN" altLang="en-US" sz="2200" dirty="0" smtClean="0">
                <a:solidFill>
                  <a:srgbClr val="002060"/>
                </a:solidFill>
              </a:rPr>
              <a:t>按</a:t>
            </a:r>
            <a:r>
              <a:rPr lang="en-US" altLang="zh-CN" sz="2200" dirty="0" smtClean="0">
                <a:solidFill>
                  <a:srgbClr val="002060"/>
                </a:solidFill>
              </a:rPr>
              <a:t>1:3</a:t>
            </a:r>
            <a:r>
              <a:rPr lang="zh-CN" altLang="en-US" sz="2200" dirty="0" smtClean="0">
                <a:solidFill>
                  <a:srgbClr val="002060"/>
                </a:solidFill>
              </a:rPr>
              <a:t>比例共同投入经费，目前四川、湖南、安徽、吉林已加入区域创新发展联合基金。</a:t>
            </a:r>
            <a:endParaRPr lang="en-US" altLang="zh-CN" sz="2200" dirty="0" smtClean="0">
              <a:solidFill>
                <a:srgbClr val="002060"/>
              </a:solidFill>
            </a:endParaRPr>
          </a:p>
          <a:p>
            <a:pPr lvl="1">
              <a:spcBef>
                <a:spcPts val="200"/>
              </a:spcBef>
              <a:buNone/>
            </a:pPr>
            <a:r>
              <a:rPr lang="zh-CN" altLang="en-US" sz="2200" dirty="0" smtClean="0">
                <a:solidFill>
                  <a:srgbClr val="FF0000"/>
                </a:solidFill>
              </a:rPr>
              <a:t>与行业部门联合基金：</a:t>
            </a:r>
            <a:endParaRPr lang="en-US" altLang="zh-CN" sz="2200" dirty="0" smtClean="0">
              <a:solidFill>
                <a:srgbClr val="FF0000"/>
              </a:solidFill>
            </a:endParaRPr>
          </a:p>
          <a:p>
            <a:pPr lvl="1">
              <a:spcBef>
                <a:spcPts val="200"/>
              </a:spcBef>
              <a:buNone/>
            </a:pPr>
            <a:r>
              <a:rPr lang="en-US" altLang="zh-CN" sz="2200" dirty="0" smtClean="0">
                <a:solidFill>
                  <a:srgbClr val="002060"/>
                </a:solidFill>
              </a:rPr>
              <a:t>   </a:t>
            </a:r>
            <a:r>
              <a:rPr lang="zh-CN" altLang="en-US" sz="2200" dirty="0" smtClean="0">
                <a:solidFill>
                  <a:srgbClr val="002060"/>
                </a:solidFill>
              </a:rPr>
              <a:t>按</a:t>
            </a:r>
            <a:r>
              <a:rPr lang="en-US" altLang="zh-CN" sz="2200" dirty="0" smtClean="0">
                <a:solidFill>
                  <a:srgbClr val="002060"/>
                </a:solidFill>
              </a:rPr>
              <a:t>1:2</a:t>
            </a:r>
            <a:r>
              <a:rPr lang="zh-CN" altLang="en-US" sz="2200" dirty="0" smtClean="0">
                <a:solidFill>
                  <a:srgbClr val="002060"/>
                </a:solidFill>
              </a:rPr>
              <a:t>比例共同投入经费，目前与中国工程物理研究院签署</a:t>
            </a:r>
            <a:r>
              <a:rPr lang="en-US" altLang="zh-CN" sz="2200" dirty="0" smtClean="0">
                <a:solidFill>
                  <a:srgbClr val="002060"/>
                </a:solidFill>
              </a:rPr>
              <a:t>NSAF</a:t>
            </a:r>
            <a:r>
              <a:rPr lang="zh-CN" altLang="en-US" sz="2200" dirty="0" smtClean="0">
                <a:solidFill>
                  <a:srgbClr val="002060"/>
                </a:solidFill>
              </a:rPr>
              <a:t>联合基金（第五期）协议。</a:t>
            </a:r>
            <a:endParaRPr lang="en-US" altLang="zh-CN" sz="2200" dirty="0" smtClean="0">
              <a:solidFill>
                <a:srgbClr val="002060"/>
              </a:solidFill>
            </a:endParaRPr>
          </a:p>
        </p:txBody>
      </p:sp>
      <p:sp>
        <p:nvSpPr>
          <p:cNvPr id="2" name="矩形 1"/>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5720" y="1214422"/>
            <a:ext cx="8501122" cy="2274570"/>
          </a:xfrm>
          <a:prstGeom prst="rect">
            <a:avLst/>
          </a:prstGeom>
        </p:spPr>
        <p:txBody>
          <a:bodyPr wrap="square">
            <a:spAutoFit/>
          </a:bodyPr>
          <a:lstStyle/>
          <a:p>
            <a:pPr lvl="0" indent="457200" algn="just" fontAlgn="base">
              <a:lnSpc>
                <a:spcPct val="120000"/>
              </a:lnSpc>
              <a:spcBef>
                <a:spcPts val="600"/>
              </a:spcBef>
              <a:spcAft>
                <a:spcPts val="600"/>
              </a:spcAft>
              <a:buClr>
                <a:srgbClr val="2D206F"/>
              </a:buClr>
              <a:buSzPct val="60000"/>
            </a:pP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2019</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年尚在协议期的</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25</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个联合基金，项目指南包含在</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《2019</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年度国家自然科学基金项目指南</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中的有</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23</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个，其余</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个单独发布指南。</a:t>
            </a:r>
          </a:p>
          <a:p>
            <a:pPr lvl="0" indent="457200" algn="just" fontAlgn="base">
              <a:lnSpc>
                <a:spcPct val="120000"/>
              </a:lnSpc>
              <a:spcBef>
                <a:spcPts val="600"/>
              </a:spcBef>
              <a:spcAft>
                <a:spcPts val="600"/>
              </a:spcAft>
              <a:buClr>
                <a:srgbClr val="2D206F"/>
              </a:buClr>
              <a:buSzPct val="60000"/>
            </a:pP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新设立的</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国家自然科学基金区域创新发展联合基金</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和</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国家自然科学基金企业创新发展联合基金</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将单独发布指南。</a:t>
            </a:r>
          </a:p>
        </p:txBody>
      </p:sp>
      <p:sp>
        <p:nvSpPr>
          <p:cNvPr id="4" name="矩形 3"/>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428596" y="1428736"/>
            <a:ext cx="8429684" cy="3071834"/>
          </a:xfrm>
        </p:spPr>
        <p:txBody>
          <a:bodyPr>
            <a:noAutofit/>
          </a:bodyPr>
          <a:lstStyle/>
          <a:p>
            <a:pPr marL="0" lvl="0" indent="457200">
              <a:lnSpc>
                <a:spcPct val="150000"/>
              </a:lnSpc>
              <a:spcBef>
                <a:spcPts val="0"/>
              </a:spcBef>
              <a:spcAft>
                <a:spcPts val="0"/>
              </a:spcAft>
              <a:buNone/>
            </a:pPr>
            <a:r>
              <a:rPr lang="en-US" altLang="ko-KR" dirty="0" err="1" smtClean="0">
                <a:solidFill>
                  <a:srgbClr val="002060"/>
                </a:solidFill>
                <a:latin typeface="+mn-ea"/>
                <a:ea typeface="+mn-ea"/>
              </a:rPr>
              <a:t>在总结基础科学中心项目试点工作的基础上，进一步规范</a:t>
            </a:r>
            <a:r>
              <a:rPr lang="en-US" altLang="ko-KR" dirty="0" err="1" smtClean="0">
                <a:solidFill>
                  <a:srgbClr val="FF0000"/>
                </a:solidFill>
                <a:latin typeface="+mn-ea"/>
                <a:ea typeface="+mn-ea"/>
              </a:rPr>
              <a:t>基础科学中心项目</a:t>
            </a:r>
            <a:r>
              <a:rPr lang="en-US" altLang="ko-KR" dirty="0" err="1" smtClean="0">
                <a:solidFill>
                  <a:srgbClr val="002060"/>
                </a:solidFill>
                <a:latin typeface="+mn-ea"/>
                <a:ea typeface="+mn-ea"/>
              </a:rPr>
              <a:t>的资助与管理工作</a:t>
            </a:r>
            <a:r>
              <a:rPr lang="en-US" altLang="ko-KR" dirty="0" smtClean="0">
                <a:solidFill>
                  <a:srgbClr val="002060"/>
                </a:solidFill>
                <a:latin typeface="+mn-ea"/>
                <a:ea typeface="+mn-ea"/>
              </a:rPr>
              <a:t>。</a:t>
            </a:r>
            <a:endParaRPr lang="en-US" altLang="zh-CN" dirty="0" smtClean="0">
              <a:solidFill>
                <a:srgbClr val="002060"/>
              </a:solidFill>
              <a:latin typeface="+mn-ea"/>
              <a:ea typeface="+mn-ea"/>
            </a:endParaRPr>
          </a:p>
          <a:p>
            <a:pPr>
              <a:lnSpc>
                <a:spcPct val="150000"/>
              </a:lnSpc>
              <a:spcBef>
                <a:spcPts val="0"/>
              </a:spcBef>
              <a:spcAft>
                <a:spcPts val="0"/>
              </a:spcAft>
            </a:pPr>
            <a:r>
              <a:rPr lang="zh-CN" altLang="en-US" sz="2000" dirty="0" smtClean="0"/>
              <a:t>采用公开发布项目指南的方式，申请人通过依托单位自主申请。</a:t>
            </a:r>
            <a:endParaRPr lang="en-US" altLang="zh-CN" sz="2000" dirty="0" smtClean="0"/>
          </a:p>
          <a:p>
            <a:pPr>
              <a:lnSpc>
                <a:spcPct val="150000"/>
              </a:lnSpc>
              <a:spcBef>
                <a:spcPts val="0"/>
              </a:spcBef>
              <a:spcAft>
                <a:spcPts val="0"/>
              </a:spcAft>
            </a:pPr>
            <a:r>
              <a:rPr lang="zh-CN" altLang="en-US" sz="2000" dirty="0" smtClean="0"/>
              <a:t>增加资助指标，每年</a:t>
            </a:r>
            <a:r>
              <a:rPr lang="en-US" altLang="en-US" sz="2000" dirty="0" smtClean="0"/>
              <a:t>15</a:t>
            </a:r>
            <a:r>
              <a:rPr lang="zh-CN" altLang="en-US" sz="2000" dirty="0" smtClean="0"/>
              <a:t>项。每个科学部</a:t>
            </a:r>
            <a:r>
              <a:rPr lang="en-US" altLang="zh-CN" sz="2000" dirty="0" smtClean="0"/>
              <a:t>2</a:t>
            </a:r>
            <a:r>
              <a:rPr lang="zh-CN" altLang="en-US" sz="2000" dirty="0" smtClean="0"/>
              <a:t>项（其中管理科学部</a:t>
            </a:r>
            <a:r>
              <a:rPr lang="en-US" altLang="zh-CN" sz="2000" dirty="0" smtClean="0"/>
              <a:t>1</a:t>
            </a:r>
            <a:r>
              <a:rPr lang="zh-CN" altLang="en-US" sz="2000" dirty="0" smtClean="0"/>
              <a:t>项）。</a:t>
            </a:r>
            <a:endParaRPr lang="en-US" altLang="zh-CN" sz="2000" dirty="0" smtClean="0"/>
          </a:p>
          <a:p>
            <a:pPr>
              <a:lnSpc>
                <a:spcPct val="150000"/>
              </a:lnSpc>
              <a:spcBef>
                <a:spcPts val="0"/>
              </a:spcBef>
              <a:spcAft>
                <a:spcPts val="0"/>
              </a:spcAft>
            </a:pPr>
            <a:r>
              <a:rPr lang="zh-CN" altLang="en-US" sz="2000" dirty="0" smtClean="0"/>
              <a:t>资助周期为“</a:t>
            </a:r>
            <a:r>
              <a:rPr lang="en-US" altLang="zh-CN" sz="2000" dirty="0" smtClean="0"/>
              <a:t>5</a:t>
            </a:r>
            <a:r>
              <a:rPr lang="zh-CN" altLang="en-US" sz="2000" dirty="0" smtClean="0"/>
              <a:t>年</a:t>
            </a:r>
            <a:r>
              <a:rPr lang="en-US" altLang="zh-CN" sz="2000" dirty="0" smtClean="0"/>
              <a:t>+5</a:t>
            </a:r>
            <a:r>
              <a:rPr lang="zh-CN" altLang="en-US" sz="2000" dirty="0" smtClean="0"/>
              <a:t>年”，</a:t>
            </a:r>
            <a:r>
              <a:rPr lang="en-US" altLang="zh-CN" sz="2000" dirty="0" smtClean="0"/>
              <a:t>5</a:t>
            </a:r>
            <a:r>
              <a:rPr lang="zh-CN" altLang="en-US" sz="2000" dirty="0" smtClean="0"/>
              <a:t>年一个</a:t>
            </a:r>
            <a:r>
              <a:rPr lang="zh-CN" altLang="zh-CN" sz="2000" dirty="0" smtClean="0"/>
              <a:t>资助</a:t>
            </a:r>
            <a:r>
              <a:rPr lang="zh-CN" altLang="en-US" sz="2000" dirty="0" smtClean="0"/>
              <a:t>周期，最多资助两期。</a:t>
            </a:r>
            <a:endParaRPr lang="en-US" altLang="zh-CN" sz="2000" dirty="0" smtClean="0"/>
          </a:p>
          <a:p>
            <a:pPr>
              <a:lnSpc>
                <a:spcPct val="150000"/>
              </a:lnSpc>
              <a:spcBef>
                <a:spcPts val="0"/>
              </a:spcBef>
              <a:spcAft>
                <a:spcPts val="0"/>
              </a:spcAft>
            </a:pPr>
            <a:r>
              <a:rPr lang="zh-CN" altLang="en-US" sz="2000" dirty="0" smtClean="0"/>
              <a:t>一个资助周期</a:t>
            </a:r>
            <a:r>
              <a:rPr lang="zh-CN" altLang="zh-CN" sz="2000" dirty="0" smtClean="0"/>
              <a:t>资助直接费用不超过</a:t>
            </a:r>
            <a:r>
              <a:rPr lang="en-US" altLang="zh-CN" sz="2000" dirty="0" smtClean="0"/>
              <a:t>8000</a:t>
            </a:r>
            <a:r>
              <a:rPr lang="zh-CN" altLang="zh-CN" sz="2000" dirty="0" smtClean="0"/>
              <a:t>万元（数学和管理科学不超过</a:t>
            </a:r>
            <a:r>
              <a:rPr lang="en-US" altLang="zh-CN" sz="2000" dirty="0" smtClean="0"/>
              <a:t>6000</a:t>
            </a:r>
            <a:r>
              <a:rPr lang="zh-CN" altLang="zh-CN" sz="2000" dirty="0" smtClean="0"/>
              <a:t>万元）。</a:t>
            </a:r>
            <a:endParaRPr lang="en-US" altLang="zh-CN" sz="2000" dirty="0" smtClean="0"/>
          </a:p>
          <a:p>
            <a:pPr>
              <a:lnSpc>
                <a:spcPct val="150000"/>
              </a:lnSpc>
              <a:spcBef>
                <a:spcPts val="0"/>
              </a:spcBef>
              <a:spcAft>
                <a:spcPts val="0"/>
              </a:spcAft>
            </a:pPr>
            <a:r>
              <a:rPr lang="zh-CN" altLang="en-US" sz="2000" dirty="0" smtClean="0"/>
              <a:t>学术带头人和骨干成员合计不多于</a:t>
            </a:r>
            <a:r>
              <a:rPr lang="en-US" altLang="zh-CN" sz="2000" dirty="0" smtClean="0"/>
              <a:t>5</a:t>
            </a:r>
            <a:r>
              <a:rPr lang="zh-CN" altLang="en-US" sz="2000" dirty="0" smtClean="0"/>
              <a:t>人；依托单位及合作研究单位数量合计不得超过</a:t>
            </a:r>
            <a:r>
              <a:rPr lang="en-US" altLang="zh-CN" sz="2000" dirty="0" smtClean="0"/>
              <a:t>3</a:t>
            </a:r>
            <a:r>
              <a:rPr lang="zh-CN" altLang="en-US" sz="2000" dirty="0" smtClean="0"/>
              <a:t>个。</a:t>
            </a:r>
            <a:endParaRPr lang="en-US" altLang="zh-CN" sz="2000" dirty="0" smtClean="0"/>
          </a:p>
        </p:txBody>
      </p:sp>
      <p:sp>
        <p:nvSpPr>
          <p:cNvPr id="5" name="矩形 4"/>
          <p:cNvSpPr/>
          <p:nvPr/>
        </p:nvSpPr>
        <p:spPr>
          <a:xfrm>
            <a:off x="428596" y="428604"/>
            <a:ext cx="5929828" cy="614079"/>
          </a:xfrm>
          <a:prstGeom prst="rect">
            <a:avLst/>
          </a:prstGeom>
        </p:spPr>
        <p:txBody>
          <a:bodyPr wrap="none">
            <a:spAutoFit/>
          </a:bodyPr>
          <a:lstStyle/>
          <a:p>
            <a:pPr marL="514350" indent="-514350" fontAlgn="base">
              <a:lnSpc>
                <a:spcPct val="135000"/>
              </a:lnSpc>
              <a:spcBef>
                <a:spcPts val="600"/>
              </a:spcBef>
              <a:spcAft>
                <a:spcPts val="100"/>
              </a:spcAft>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三、优化基础科学中心项目资助管理</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285720" y="1500174"/>
            <a:ext cx="8429684" cy="4143404"/>
          </a:xfrm>
        </p:spPr>
        <p:txBody>
          <a:bodyPr>
            <a:noAutofit/>
          </a:bodyPr>
          <a:lstStyle/>
          <a:p>
            <a:pPr>
              <a:lnSpc>
                <a:spcPct val="150000"/>
              </a:lnSpc>
              <a:spcBef>
                <a:spcPts val="0"/>
              </a:spcBef>
              <a:spcAft>
                <a:spcPts val="0"/>
              </a:spcAft>
            </a:pPr>
            <a:r>
              <a:rPr lang="zh-CN" altLang="zh-CN" sz="2000" dirty="0" smtClean="0"/>
              <a:t>基础科学中心项目申请时不</a:t>
            </a:r>
            <a:r>
              <a:rPr lang="zh-CN" altLang="en-US" sz="2000" dirty="0" smtClean="0"/>
              <a:t>计入申请和承担总数范围；正式接收申请到基金委作出资助与否决定之前，以及获得资助后，计入申请和承担总数范围</a:t>
            </a:r>
            <a:r>
              <a:rPr lang="zh-CN" altLang="zh-CN" sz="2000" dirty="0" smtClean="0"/>
              <a:t>。获得资助后的项目负责人及骨干成员在结题前不得再申请</a:t>
            </a:r>
            <a:r>
              <a:rPr lang="zh-CN" altLang="en-US" sz="2000" dirty="0" smtClean="0"/>
              <a:t>或参与申请</a:t>
            </a:r>
            <a:r>
              <a:rPr lang="zh-CN" altLang="zh-CN" sz="2000" dirty="0" smtClean="0"/>
              <a:t>除国家杰出青年科学基金项目、优秀青年科学基金项目以外的其他类型项目。</a:t>
            </a:r>
          </a:p>
          <a:p>
            <a:pPr>
              <a:lnSpc>
                <a:spcPct val="150000"/>
              </a:lnSpc>
              <a:spcBef>
                <a:spcPts val="0"/>
              </a:spcBef>
              <a:spcAft>
                <a:spcPts val="0"/>
              </a:spcAft>
            </a:pPr>
            <a:r>
              <a:rPr lang="zh-CN" altLang="zh-CN" sz="2000" dirty="0" smtClean="0"/>
              <a:t>申请人</a:t>
            </a:r>
            <a:r>
              <a:rPr lang="zh-CN" altLang="en-US" sz="2000" dirty="0" smtClean="0"/>
              <a:t>和主要参与者（骨干成员或研究骨干）</a:t>
            </a:r>
            <a:r>
              <a:rPr lang="zh-CN" altLang="zh-CN" sz="2000" dirty="0" smtClean="0"/>
              <a:t>同年不得同时申请基础科学中心项目和创新研究群体项目。</a:t>
            </a:r>
          </a:p>
          <a:p>
            <a:pPr>
              <a:lnSpc>
                <a:spcPct val="150000"/>
              </a:lnSpc>
              <a:spcBef>
                <a:spcPts val="0"/>
              </a:spcBef>
              <a:spcAft>
                <a:spcPts val="0"/>
              </a:spcAft>
            </a:pPr>
            <a:r>
              <a:rPr lang="zh-CN" altLang="zh-CN" sz="2000" dirty="0" smtClean="0"/>
              <a:t>正在承担创新研究群体项目的项目负责人和具有高级专业技术职务（职称）的参与者不得申请或者参与申请基础科学中心项目；但在结题当年可以申请或者参与申请。</a:t>
            </a:r>
            <a:endParaRPr lang="zh-CN" altLang="en-US" sz="2000" dirty="0"/>
          </a:p>
        </p:txBody>
      </p:sp>
      <p:sp>
        <p:nvSpPr>
          <p:cNvPr id="5" name="矩形 4"/>
          <p:cNvSpPr/>
          <p:nvPr/>
        </p:nvSpPr>
        <p:spPr>
          <a:xfrm>
            <a:off x="428596" y="428604"/>
            <a:ext cx="6288901" cy="674031"/>
          </a:xfrm>
          <a:prstGeom prst="rect">
            <a:avLst/>
          </a:prstGeom>
        </p:spPr>
        <p:txBody>
          <a:bodyPr wrap="none">
            <a:spAutoFit/>
          </a:bodyPr>
          <a:lstStyle/>
          <a:p>
            <a:pPr marL="514350" indent="-514350" fontAlgn="base">
              <a:lnSpc>
                <a:spcPct val="135000"/>
              </a:lnSpc>
              <a:spcBef>
                <a:spcPts val="600"/>
              </a:spcBef>
              <a:spcAft>
                <a:spcPts val="100"/>
              </a:spcAft>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（三）优化基础科学中心项目资助管理</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4" name="think-cell Slide" r:id="rId6" imgW="12700" imgH="12700" progId="">
                  <p:embed/>
                </p:oleObj>
              </mc:Choice>
              <mc:Fallback>
                <p:oleObj name="think-cell Slide" r:id="rId6" imgW="12700" imgH="12700" progId="">
                  <p:embed/>
                  <p:pic>
                    <p:nvPicPr>
                      <p:cNvPr id="0" name="图片 10240" descr="image2"/>
                      <p:cNvPicPr/>
                      <p:nvPr/>
                    </p:nvPicPr>
                    <p:blipFill>
                      <a:blip r:embed="rId7"/>
                      <a:stretch>
                        <a:fillRect/>
                      </a:stretch>
                    </p:blipFill>
                    <p:spPr>
                      <a:xfrm>
                        <a:off x="1588" y="1588"/>
                        <a:ext cx="1587" cy="1587"/>
                      </a:xfrm>
                      <a:prstGeom prst="rect">
                        <a:avLst/>
                      </a:prstGeom>
                      <a:noFill/>
                      <a:ln w="9525">
                        <a:noFill/>
                      </a:ln>
                    </p:spPr>
                  </p:pic>
                </p:oleObj>
              </mc:Fallback>
            </mc:AlternateContent>
          </a:graphicData>
        </a:graphic>
      </p:graphicFrame>
      <p:sp>
        <p:nvSpPr>
          <p:cNvPr id="7" name="矩形 6" hidden="1"/>
          <p:cNvSpPr/>
          <p:nvPr>
            <p:custDataLst>
              <p:tags r:id="rId2"/>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zh-CN" altLang="en-US" sz="1400" b="1">
              <a:solidFill>
                <a:srgbClr val="FEFEFE"/>
              </a:solidFill>
              <a:latin typeface="Tahoma" panose="020B0604030504040204"/>
              <a:ea typeface="微软雅黑" panose="020B0503020204020204" pitchFamily="34" charset="-122"/>
              <a:cs typeface="Tahoma" panose="020B0604030504040204"/>
              <a:sym typeface="Tahoma" panose="020B0604030504040204"/>
            </a:endParaRPr>
          </a:p>
        </p:txBody>
      </p:sp>
      <p:sp>
        <p:nvSpPr>
          <p:cNvPr id="3" name="标题 2"/>
          <p:cNvSpPr>
            <a:spLocks noGrp="1"/>
          </p:cNvSpPr>
          <p:nvPr>
            <p:ph type="title"/>
            <p:custDataLst>
              <p:tags r:id="rId3"/>
            </p:custDataLst>
          </p:nvPr>
        </p:nvSpPr>
        <p:spPr/>
        <p:txBody>
          <a:bodyPr/>
          <a:lstStyle/>
          <a:p>
            <a:r>
              <a:rPr lang="en-US" altLang="zh-CN" dirty="0" smtClean="0"/>
              <a:t>2018</a:t>
            </a:r>
            <a:r>
              <a:rPr lang="zh-CN" altLang="en-US" dirty="0" smtClean="0"/>
              <a:t>年度资助计划</a:t>
            </a:r>
            <a:endParaRPr lang="zh-CN" altLang="en-US" dirty="0"/>
          </a:p>
        </p:txBody>
      </p:sp>
      <p:sp>
        <p:nvSpPr>
          <p:cNvPr id="4" name="内容占位符 3"/>
          <p:cNvSpPr>
            <a:spLocks noGrp="1"/>
          </p:cNvSpPr>
          <p:nvPr>
            <p:ph idx="1"/>
            <p:custDataLst>
              <p:tags r:id="rId4"/>
            </p:custDataLst>
          </p:nvPr>
        </p:nvSpPr>
        <p:spPr/>
        <p:txBody>
          <a:bodyPr/>
          <a:lstStyle/>
          <a:p>
            <a:r>
              <a:rPr lang="en-US" altLang="zh-CN" dirty="0" smtClean="0"/>
              <a:t>2018</a:t>
            </a:r>
            <a:r>
              <a:rPr lang="zh-CN" altLang="en-US" dirty="0" smtClean="0"/>
              <a:t>年安排资助计划（含联合资助委外经费）</a:t>
            </a:r>
            <a:r>
              <a:rPr lang="en-US" altLang="zh-CN" dirty="0" smtClean="0">
                <a:solidFill>
                  <a:srgbClr val="FF0000"/>
                </a:solidFill>
              </a:rPr>
              <a:t>264.46</a:t>
            </a:r>
            <a:r>
              <a:rPr lang="zh-CN" altLang="en-US" dirty="0" smtClean="0"/>
              <a:t>亿元</a:t>
            </a:r>
            <a:r>
              <a:rPr lang="zh-CN" altLang="zh-CN" dirty="0" smtClean="0"/>
              <a:t>。</a:t>
            </a:r>
            <a:r>
              <a:rPr lang="zh-CN" altLang="en-US" dirty="0" smtClean="0"/>
              <a:t>比</a:t>
            </a:r>
            <a:r>
              <a:rPr lang="en-US" altLang="zh-CN" dirty="0" smtClean="0"/>
              <a:t>2017</a:t>
            </a:r>
            <a:r>
              <a:rPr lang="zh-CN" altLang="en-US" dirty="0" smtClean="0"/>
              <a:t>年的</a:t>
            </a:r>
            <a:r>
              <a:rPr lang="en-US" altLang="zh-CN" dirty="0" smtClean="0">
                <a:solidFill>
                  <a:srgbClr val="FF0000"/>
                </a:solidFill>
              </a:rPr>
              <a:t>255.71</a:t>
            </a:r>
            <a:r>
              <a:rPr lang="zh-CN" altLang="en-US" dirty="0" smtClean="0"/>
              <a:t>亿元增加</a:t>
            </a:r>
            <a:r>
              <a:rPr lang="en-US" altLang="zh-CN" dirty="0" smtClean="0"/>
              <a:t>8.75</a:t>
            </a:r>
            <a:r>
              <a:rPr lang="zh-CN" altLang="en-US" dirty="0" smtClean="0"/>
              <a:t>亿元，增长</a:t>
            </a:r>
            <a:r>
              <a:rPr lang="en-US" altLang="zh-CN" dirty="0" smtClean="0"/>
              <a:t>3.42%</a:t>
            </a:r>
            <a:r>
              <a:rPr lang="zh-CN" altLang="en-US" dirty="0" smtClean="0"/>
              <a:t>。</a:t>
            </a:r>
            <a:endParaRPr lang="zh-CN" altLang="zh-CN" dirty="0"/>
          </a:p>
          <a:p>
            <a:endParaRPr lang="zh-CN" altLang="en-US" dirty="0"/>
          </a:p>
        </p:txBody>
      </p:sp>
      <p:graphicFrame>
        <p:nvGraphicFramePr>
          <p:cNvPr id="23" name="表格 22"/>
          <p:cNvGraphicFramePr>
            <a:graphicFrameLocks noGrp="1"/>
          </p:cNvGraphicFramePr>
          <p:nvPr/>
        </p:nvGraphicFramePr>
        <p:xfrm>
          <a:off x="611560" y="3128746"/>
          <a:ext cx="8064896" cy="2820534"/>
        </p:xfrm>
        <a:graphic>
          <a:graphicData uri="http://schemas.openxmlformats.org/drawingml/2006/table">
            <a:tbl>
              <a:tblPr firstRow="1" bandRow="1">
                <a:tableStyleId>{5C22544A-7EE6-4342-B048-85BDC9FD1C3A}</a:tableStyleId>
              </a:tblPr>
              <a:tblGrid>
                <a:gridCol w="1944216"/>
                <a:gridCol w="1166529"/>
                <a:gridCol w="1555373"/>
                <a:gridCol w="1555373"/>
                <a:gridCol w="1843405"/>
              </a:tblGrid>
              <a:tr h="470089">
                <a:tc>
                  <a:txBody>
                    <a:bodyPr/>
                    <a:lstStyle/>
                    <a:p>
                      <a:endParaRPr lang="zh-CN" altLang="en-US" sz="1600" b="1" dirty="0">
                        <a:latin typeface="+mn-ea"/>
                        <a:ea typeface="+mn-ea"/>
                      </a:endParaRPr>
                    </a:p>
                  </a:txBody>
                  <a:tcPr>
                    <a:solidFill>
                      <a:schemeClr val="accent1"/>
                    </a:solidFill>
                  </a:tcPr>
                </a:tc>
                <a:tc>
                  <a:txBody>
                    <a:bodyPr/>
                    <a:lstStyle/>
                    <a:p>
                      <a:endParaRPr lang="zh-CN" altLang="en-US" sz="1600" b="1" dirty="0">
                        <a:latin typeface="+mn-ea"/>
                        <a:ea typeface="+mn-ea"/>
                      </a:endParaRPr>
                    </a:p>
                  </a:txBody>
                  <a:tcPr>
                    <a:solidFill>
                      <a:schemeClr val="accent1"/>
                    </a:solidFill>
                  </a:tcPr>
                </a:tc>
                <a:tc>
                  <a:txBody>
                    <a:bodyPr/>
                    <a:lstStyle/>
                    <a:p>
                      <a:pPr algn="ctr"/>
                      <a:r>
                        <a:rPr lang="en-US" altLang="zh-CN" sz="1600" b="1" dirty="0" smtClean="0">
                          <a:latin typeface="+mn-ea"/>
                          <a:ea typeface="+mn-ea"/>
                        </a:rPr>
                        <a:t>2018</a:t>
                      </a:r>
                      <a:r>
                        <a:rPr lang="zh-CN" altLang="en-US" sz="1600" b="1" dirty="0" smtClean="0">
                          <a:latin typeface="+mn-ea"/>
                          <a:ea typeface="+mn-ea"/>
                        </a:rPr>
                        <a:t>年</a:t>
                      </a:r>
                      <a:endParaRPr lang="zh-CN" altLang="en-US" sz="1600" b="1" dirty="0">
                        <a:latin typeface="+mn-ea"/>
                        <a:ea typeface="+mn-ea"/>
                      </a:endParaRPr>
                    </a:p>
                  </a:txBody>
                  <a:tcPr anchor="ctr">
                    <a:solidFill>
                      <a:schemeClr val="accent1"/>
                    </a:solidFill>
                  </a:tcPr>
                </a:tc>
                <a:tc>
                  <a:txBody>
                    <a:bodyPr/>
                    <a:lstStyle/>
                    <a:p>
                      <a:pPr algn="ctr"/>
                      <a:r>
                        <a:rPr lang="en-US" altLang="zh-CN" sz="1600" b="1" dirty="0" smtClean="0">
                          <a:latin typeface="+mn-ea"/>
                          <a:ea typeface="+mn-ea"/>
                        </a:rPr>
                        <a:t>2017</a:t>
                      </a:r>
                      <a:r>
                        <a:rPr lang="zh-CN" altLang="en-US" sz="1600" b="1" dirty="0" smtClean="0">
                          <a:latin typeface="+mn-ea"/>
                          <a:ea typeface="+mn-ea"/>
                        </a:rPr>
                        <a:t>年</a:t>
                      </a:r>
                      <a:endParaRPr lang="zh-CN" altLang="en-US" sz="1600" b="1" dirty="0">
                        <a:latin typeface="+mn-ea"/>
                        <a:ea typeface="+mn-ea"/>
                      </a:endParaRPr>
                    </a:p>
                  </a:txBody>
                  <a:tcPr anchor="ctr">
                    <a:solidFill>
                      <a:schemeClr val="accent1"/>
                    </a:solidFill>
                  </a:tcPr>
                </a:tc>
                <a:tc>
                  <a:txBody>
                    <a:bodyPr/>
                    <a:lstStyle/>
                    <a:p>
                      <a:pPr algn="ctr"/>
                      <a:r>
                        <a:rPr lang="zh-CN" altLang="en-US" sz="1600" b="1" dirty="0" smtClean="0">
                          <a:latin typeface="+mn-ea"/>
                          <a:ea typeface="+mn-ea"/>
                        </a:rPr>
                        <a:t>增幅</a:t>
                      </a:r>
                      <a:endParaRPr lang="zh-CN" altLang="en-US" sz="1600" b="1" dirty="0">
                        <a:latin typeface="+mn-ea"/>
                        <a:ea typeface="+mn-ea"/>
                      </a:endParaRPr>
                    </a:p>
                  </a:txBody>
                  <a:tcPr anchor="ctr">
                    <a:solidFill>
                      <a:schemeClr val="accent1"/>
                    </a:solidFill>
                  </a:tcPr>
                </a:tc>
              </a:tr>
              <a:tr h="470089">
                <a:tc rowSpan="2">
                  <a:txBody>
                    <a:bodyPr/>
                    <a:lstStyle/>
                    <a:p>
                      <a:pPr algn="ctr"/>
                      <a:r>
                        <a:rPr lang="zh-CN" altLang="en-US" sz="1600" b="1" dirty="0" smtClean="0">
                          <a:latin typeface="+mn-ea"/>
                          <a:ea typeface="+mn-ea"/>
                        </a:rPr>
                        <a:t>直接费用资助计划</a:t>
                      </a:r>
                      <a:endParaRPr lang="zh-CN" altLang="en-US" sz="1600" b="1" dirty="0">
                        <a:latin typeface="+mn-ea"/>
                        <a:ea typeface="+mn-ea"/>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zh-CN" altLang="en-US" sz="1600" b="1" dirty="0" smtClean="0">
                          <a:latin typeface="+mn-ea"/>
                          <a:ea typeface="+mn-ea"/>
                        </a:rPr>
                        <a:t>委内经费</a:t>
                      </a:r>
                      <a:endParaRPr lang="zh-CN" altLang="en-US" sz="1600" b="1" dirty="0">
                        <a:latin typeface="+mn-ea"/>
                        <a:ea typeface="+mn-ea"/>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latinLnBrk="0" hangingPunct="1"/>
                      <a:r>
                        <a:rPr lang="en-US" altLang="zh-CN" sz="1600" b="1" kern="1200" dirty="0" smtClean="0">
                          <a:solidFill>
                            <a:schemeClr val="dk1"/>
                          </a:solidFill>
                          <a:latin typeface="+mn-ea"/>
                          <a:ea typeface="+mn-ea"/>
                          <a:cs typeface="+mn-cs"/>
                        </a:rPr>
                        <a:t>256.00</a:t>
                      </a:r>
                      <a:endParaRPr lang="zh-CN" altLang="en-US" sz="1600" b="1" kern="1200" dirty="0" smtClean="0">
                        <a:solidFill>
                          <a:schemeClr val="dk1"/>
                        </a:solidFill>
                        <a:latin typeface="+mn-ea"/>
                        <a:ea typeface="+mn-ea"/>
                        <a:cs typeface="+mn-cs"/>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altLang="zh-CN" sz="1600" b="1" dirty="0" smtClean="0">
                          <a:latin typeface="+mn-ea"/>
                          <a:ea typeface="+mn-ea"/>
                        </a:rPr>
                        <a:t>248.00</a:t>
                      </a:r>
                      <a:endParaRPr lang="zh-CN" altLang="en-US" sz="1600" b="1" dirty="0">
                        <a:latin typeface="+mn-ea"/>
                        <a:ea typeface="+mn-ea"/>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kern="1200" dirty="0" smtClean="0">
                          <a:solidFill>
                            <a:schemeClr val="dk1"/>
                          </a:solidFill>
                          <a:latin typeface="+mn-ea"/>
                          <a:ea typeface="+mn-ea"/>
                          <a:cs typeface="+mn-cs"/>
                        </a:rPr>
                        <a:t>3.23%</a:t>
                      </a:r>
                    </a:p>
                  </a:txBody>
                  <a:tcPr marL="9525" marR="9525" marT="9525" marB="0" anchor="ctr">
                    <a:lnB w="12700" cap="flat" cmpd="sng" algn="ctr">
                      <a:solidFill>
                        <a:schemeClr val="accent1"/>
                      </a:solidFill>
                      <a:prstDash val="sysDash"/>
                      <a:round/>
                      <a:headEnd type="none" w="med" len="med"/>
                      <a:tailEnd type="none" w="med" len="med"/>
                    </a:lnB>
                    <a:solidFill>
                      <a:schemeClr val="bg1"/>
                    </a:solidFill>
                  </a:tcPr>
                </a:tc>
              </a:tr>
              <a:tr h="470089">
                <a:tc vMerge="1">
                  <a:txBody>
                    <a:bodyPr/>
                    <a:lstStyle/>
                    <a:p>
                      <a:endParaRPr lang="zh-CN"/>
                    </a:p>
                  </a:txBody>
                  <a:tcP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zh-CN" altLang="en-US" sz="1600" b="1" dirty="0" smtClean="0">
                          <a:latin typeface="+mn-ea"/>
                          <a:ea typeface="+mn-ea"/>
                        </a:rPr>
                        <a:t>委外经费</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latinLnBrk="0" hangingPunct="1"/>
                      <a:r>
                        <a:rPr lang="en-US" altLang="zh-CN" sz="1600" b="1" kern="1200" dirty="0" smtClean="0">
                          <a:solidFill>
                            <a:schemeClr val="dk1"/>
                          </a:solidFill>
                          <a:latin typeface="+mn-ea"/>
                          <a:ea typeface="+mn-ea"/>
                          <a:cs typeface="+mn-cs"/>
                        </a:rPr>
                        <a:t>8.46</a:t>
                      </a:r>
                      <a:endParaRPr lang="zh-CN" altLang="en-US" sz="1600" b="1" kern="1200" dirty="0" smtClean="0">
                        <a:solidFill>
                          <a:schemeClr val="dk1"/>
                        </a:solidFill>
                        <a:latin typeface="+mn-ea"/>
                        <a:ea typeface="+mn-ea"/>
                        <a:cs typeface="+mn-cs"/>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altLang="zh-CN" sz="1600" b="1" dirty="0" smtClean="0">
                          <a:latin typeface="+mn-ea"/>
                          <a:ea typeface="+mn-ea"/>
                        </a:rPr>
                        <a:t>7.71</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kern="1200" dirty="0" smtClean="0">
                          <a:solidFill>
                            <a:schemeClr val="dk1"/>
                          </a:solidFill>
                          <a:latin typeface="+mn-ea"/>
                          <a:ea typeface="+mn-ea"/>
                          <a:cs typeface="+mn-cs"/>
                        </a:rPr>
                        <a:t>9.73%</a:t>
                      </a:r>
                    </a:p>
                  </a:txBody>
                  <a:tcPr marL="9525" marR="9525" marT="9525"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470089">
                <a:tc gridSpan="2">
                  <a:txBody>
                    <a:bodyPr/>
                    <a:lstStyle/>
                    <a:p>
                      <a:pPr algn="ctr"/>
                      <a:r>
                        <a:rPr lang="zh-CN" altLang="en-US" sz="1600" b="1" dirty="0" smtClean="0">
                          <a:latin typeface="+mn-ea"/>
                          <a:ea typeface="+mn-ea"/>
                        </a:rPr>
                        <a:t>小计</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c hMerge="1">
                  <a:txBody>
                    <a:bodyPr/>
                    <a:lstStyle/>
                    <a:p>
                      <a:endParaRPr lang="zh-CN"/>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i="0" u="none" strike="noStrike" kern="1200" dirty="0" smtClean="0">
                          <a:solidFill>
                            <a:srgbClr val="000000"/>
                          </a:solidFill>
                          <a:effectLst/>
                          <a:latin typeface="+mn-ea"/>
                          <a:ea typeface="+mn-ea"/>
                          <a:cs typeface="+mn-cs"/>
                        </a:rPr>
                        <a:t>264.46</a:t>
                      </a:r>
                      <a:endParaRPr lang="zh-CN" altLang="en-US" sz="1600" b="1" i="0" u="none" strike="noStrike" kern="1200" dirty="0">
                        <a:solidFill>
                          <a:srgbClr val="000000"/>
                        </a:solidFill>
                        <a:effectLst/>
                        <a:latin typeface="+mn-ea"/>
                        <a:ea typeface="+mn-ea"/>
                        <a:cs typeface="+mn-cs"/>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c>
                  <a:txBody>
                    <a:bodyPr/>
                    <a:lstStyle/>
                    <a:p>
                      <a:pPr algn="ctr" fontAlgn="ctr"/>
                      <a:r>
                        <a:rPr lang="en-US" altLang="zh-CN" sz="1600" b="1" i="0" u="none" strike="noStrike" dirty="0">
                          <a:solidFill>
                            <a:srgbClr val="000000"/>
                          </a:solidFill>
                          <a:effectLst/>
                          <a:latin typeface="+mn-ea"/>
                          <a:ea typeface="+mn-ea"/>
                        </a:rPr>
                        <a:t>255.71</a:t>
                      </a: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US" altLang="zh-CN" sz="1600" b="1" kern="1200" dirty="0" smtClean="0">
                          <a:solidFill>
                            <a:schemeClr val="dk1"/>
                          </a:solidFill>
                          <a:latin typeface="+mn-ea"/>
                          <a:ea typeface="+mn-ea"/>
                          <a:cs typeface="+mn-cs"/>
                        </a:rPr>
                        <a:t>3.42%</a:t>
                      </a:r>
                    </a:p>
                  </a:txBody>
                  <a:tcPr marL="9525" marR="9525" marT="9525"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r>
              <a:tr h="470089">
                <a:tc gridSpan="2">
                  <a:txBody>
                    <a:bodyPr/>
                    <a:lstStyle/>
                    <a:p>
                      <a:pPr algn="ctr"/>
                      <a:r>
                        <a:rPr lang="zh-CN" altLang="en-US" sz="1600" b="1" dirty="0" smtClean="0">
                          <a:latin typeface="+mn-ea"/>
                          <a:ea typeface="+mn-ea"/>
                        </a:rPr>
                        <a:t>间接费用（估算）</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hMerge="1">
                  <a:txBody>
                    <a:bodyPr/>
                    <a:lstStyle/>
                    <a:p>
                      <a:endParaRPr lang="zh-CN"/>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latinLnBrk="0" hangingPunct="1"/>
                      <a:r>
                        <a:rPr lang="en-US" altLang="zh-CN" sz="1600" b="1" kern="1200" dirty="0" smtClean="0">
                          <a:solidFill>
                            <a:schemeClr val="dk1"/>
                          </a:solidFill>
                          <a:latin typeface="+mn-ea"/>
                          <a:ea typeface="+mn-ea"/>
                          <a:cs typeface="+mn-cs"/>
                        </a:rPr>
                        <a:t>48</a:t>
                      </a:r>
                      <a:endParaRPr lang="zh-CN" altLang="en-US" sz="1600" b="1" kern="1200" dirty="0" smtClean="0">
                        <a:solidFill>
                          <a:schemeClr val="dk1"/>
                        </a:solidFill>
                        <a:latin typeface="+mn-ea"/>
                        <a:ea typeface="+mn-ea"/>
                        <a:cs typeface="+mn-cs"/>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altLang="zh-CN" sz="1600" b="1" dirty="0" smtClean="0">
                          <a:latin typeface="+mn-ea"/>
                          <a:ea typeface="+mn-ea"/>
                        </a:rPr>
                        <a:t>43</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r" fontAlgn="ctr"/>
                      <a:endParaRPr lang="en-US" altLang="zh-CN" sz="1600" b="1" i="0" u="none" strike="noStrike" dirty="0">
                        <a:solidFill>
                          <a:srgbClr val="000000"/>
                        </a:solidFill>
                        <a:effectLst/>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470089">
                <a:tc gridSpan="2">
                  <a:txBody>
                    <a:bodyPr/>
                    <a:lstStyle/>
                    <a:p>
                      <a:pPr algn="ctr"/>
                      <a:r>
                        <a:rPr lang="zh-CN" altLang="en-US" sz="1600" b="1" dirty="0" smtClean="0">
                          <a:latin typeface="+mn-ea"/>
                          <a:ea typeface="+mn-ea"/>
                        </a:rPr>
                        <a:t>合计</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c hMerge="1">
                  <a:txBody>
                    <a:bodyPr/>
                    <a:lstStyle/>
                    <a:p>
                      <a:endParaRPr lang="zh-CN"/>
                    </a:p>
                  </a:txBody>
                  <a:tcPr anchor="ctr">
                    <a:lnT w="12700" cap="flat" cmpd="sng" algn="ctr">
                      <a:solidFill>
                        <a:schemeClr val="accent1"/>
                      </a:solidFill>
                      <a:prstDash val="sysDash"/>
                      <a:round/>
                      <a:headEnd type="none" w="med" len="med"/>
                      <a:tailEnd type="none" w="med" len="med"/>
                    </a:lnT>
                    <a:solidFill>
                      <a:schemeClr val="bg1"/>
                    </a:solidFill>
                  </a:tcPr>
                </a:tc>
                <a:tc>
                  <a:txBody>
                    <a:bodyPr/>
                    <a:lstStyle/>
                    <a:p>
                      <a:pPr marL="0" algn="ctr" defTabSz="914400" rtl="0" eaLnBrk="1" fontAlgn="ctr" latinLnBrk="0" hangingPunct="1"/>
                      <a:r>
                        <a:rPr lang="en-US" altLang="zh-CN" sz="1600" b="1" i="0" u="none" strike="noStrike" kern="1200" dirty="0" smtClean="0">
                          <a:solidFill>
                            <a:srgbClr val="FF0000"/>
                          </a:solidFill>
                          <a:effectLst/>
                          <a:latin typeface="+mn-ea"/>
                          <a:ea typeface="+mn-ea"/>
                          <a:cs typeface="+mn-cs"/>
                        </a:rPr>
                        <a:t>312.46</a:t>
                      </a:r>
                      <a:endParaRPr lang="zh-CN" altLang="en-US" sz="1600" b="1" i="0" u="none" strike="noStrike" kern="1200" dirty="0">
                        <a:solidFill>
                          <a:srgbClr val="FF0000"/>
                        </a:solidFill>
                        <a:effectLst/>
                        <a:latin typeface="+mn-ea"/>
                        <a:ea typeface="+mn-ea"/>
                        <a:cs typeface="+mn-cs"/>
                      </a:endParaRP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c>
                  <a:txBody>
                    <a:bodyPr/>
                    <a:lstStyle/>
                    <a:p>
                      <a:pPr marL="0" algn="ctr" defTabSz="914400" rtl="0" eaLnBrk="1" fontAlgn="ctr" latinLnBrk="0" hangingPunct="1"/>
                      <a:r>
                        <a:rPr lang="en-US" altLang="zh-CN" sz="1600" b="1" i="0" u="none" strike="noStrike" kern="1200" dirty="0">
                          <a:solidFill>
                            <a:srgbClr val="000000"/>
                          </a:solidFill>
                          <a:effectLst/>
                          <a:latin typeface="+mn-ea"/>
                          <a:ea typeface="+mn-ea"/>
                          <a:cs typeface="+mn-cs"/>
                        </a:rPr>
                        <a:t>298.71</a:t>
                      </a: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c>
                  <a:txBody>
                    <a:bodyPr/>
                    <a:lstStyle/>
                    <a:p>
                      <a:pPr algn="r" fontAlgn="ctr"/>
                      <a:endParaRPr lang="en-US" altLang="zh-CN" sz="1600" b="1" i="0" u="none" strike="noStrike" dirty="0">
                        <a:solidFill>
                          <a:srgbClr val="000000"/>
                        </a:solidFill>
                        <a:effectLst/>
                        <a:latin typeface="+mn-ea"/>
                        <a:ea typeface="+mn-ea"/>
                      </a:endParaRP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r>
            </a:tbl>
          </a:graphicData>
        </a:graphic>
      </p:graphicFrame>
      <p:sp>
        <p:nvSpPr>
          <p:cNvPr id="24" name="TextBox 23"/>
          <p:cNvSpPr txBox="1"/>
          <p:nvPr/>
        </p:nvSpPr>
        <p:spPr>
          <a:xfrm>
            <a:off x="7236296" y="2761186"/>
            <a:ext cx="1368152" cy="307777"/>
          </a:xfrm>
          <a:prstGeom prst="rect">
            <a:avLst/>
          </a:prstGeom>
          <a:noFill/>
        </p:spPr>
        <p:txBody>
          <a:bodyPr wrap="square" rtlCol="0">
            <a:spAutoFit/>
          </a:bodyPr>
          <a:lstStyle/>
          <a:p>
            <a:pPr algn="r"/>
            <a:r>
              <a:rPr lang="zh-CN" altLang="en-US" sz="1400" b="1" dirty="0" smtClean="0"/>
              <a:t>单位：亿元</a:t>
            </a:r>
            <a:endParaRPr lang="zh-CN" altLang="en-US" sz="1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（四）优化调整创新研究群体项目资助模式</a:t>
            </a:r>
          </a:p>
        </p:txBody>
      </p:sp>
      <p:sp>
        <p:nvSpPr>
          <p:cNvPr id="3" name="内容占位符 2"/>
          <p:cNvSpPr>
            <a:spLocks noGrp="1"/>
          </p:cNvSpPr>
          <p:nvPr>
            <p:ph idx="1"/>
          </p:nvPr>
        </p:nvSpPr>
        <p:spPr>
          <a:xfrm>
            <a:off x="500034" y="1643050"/>
            <a:ext cx="8143932" cy="4143404"/>
          </a:xfrm>
        </p:spPr>
        <p:txBody>
          <a:bodyPr>
            <a:normAutofit fontScale="77500" lnSpcReduction="20000"/>
          </a:bodyPr>
          <a:lstStyle/>
          <a:p>
            <a:pPr marL="0" indent="624205">
              <a:lnSpc>
                <a:spcPct val="150000"/>
              </a:lnSpc>
              <a:buNone/>
            </a:pPr>
            <a:r>
              <a:rPr lang="zh-CN" altLang="en-US" sz="2800" dirty="0" smtClean="0">
                <a:solidFill>
                  <a:srgbClr val="002060"/>
                </a:solidFill>
              </a:rPr>
              <a:t>为进一步加强科学基金对创新人才和团队的贯通培养功能，对创新研究群体项目资助模式进行优化调整。</a:t>
            </a:r>
            <a:endParaRPr lang="en-US" altLang="zh-CN" sz="2800" dirty="0" smtClean="0">
              <a:solidFill>
                <a:srgbClr val="002060"/>
              </a:solidFill>
            </a:endParaRPr>
          </a:p>
          <a:p>
            <a:pPr marL="0" indent="624205">
              <a:lnSpc>
                <a:spcPct val="150000"/>
              </a:lnSpc>
            </a:pPr>
            <a:r>
              <a:rPr lang="zh-CN" altLang="en-US" sz="2800" dirty="0" smtClean="0">
                <a:solidFill>
                  <a:srgbClr val="FF0000"/>
                </a:solidFill>
              </a:rPr>
              <a:t>缩短资助期限：</a:t>
            </a:r>
            <a:r>
              <a:rPr lang="zh-CN" altLang="zh-CN" sz="2800" dirty="0" smtClean="0"/>
              <a:t>在资助强度保持不变的情况下，资助期限由</a:t>
            </a:r>
            <a:r>
              <a:rPr lang="en-US" altLang="zh-CN" sz="2800" dirty="0" smtClean="0"/>
              <a:t>6</a:t>
            </a:r>
            <a:r>
              <a:rPr lang="zh-CN" altLang="zh-CN" sz="2800" dirty="0" smtClean="0"/>
              <a:t>年缩短为</a:t>
            </a:r>
            <a:r>
              <a:rPr lang="en-US" altLang="zh-CN" sz="2800" dirty="0" smtClean="0"/>
              <a:t>5</a:t>
            </a:r>
            <a:r>
              <a:rPr lang="zh-CN" altLang="zh-CN" sz="2800" dirty="0" smtClean="0"/>
              <a:t>年；</a:t>
            </a:r>
            <a:endParaRPr lang="en-US" altLang="zh-CN" sz="2800" dirty="0" smtClean="0"/>
          </a:p>
          <a:p>
            <a:pPr marL="0" indent="624205">
              <a:lnSpc>
                <a:spcPct val="150000"/>
              </a:lnSpc>
            </a:pPr>
            <a:r>
              <a:rPr lang="zh-CN" altLang="en-US" sz="2800" dirty="0" smtClean="0">
                <a:solidFill>
                  <a:srgbClr val="FF0000"/>
                </a:solidFill>
              </a:rPr>
              <a:t>增加资助规模：</a:t>
            </a:r>
            <a:r>
              <a:rPr lang="zh-CN" altLang="en-US" sz="2800" dirty="0" smtClean="0"/>
              <a:t>由之前的每年</a:t>
            </a:r>
            <a:r>
              <a:rPr lang="en-US" altLang="zh-CN" sz="2800" dirty="0" smtClean="0"/>
              <a:t>38</a:t>
            </a:r>
            <a:r>
              <a:rPr lang="zh-CN" altLang="en-US" sz="2800" dirty="0" smtClean="0"/>
              <a:t>项增加到</a:t>
            </a:r>
            <a:r>
              <a:rPr lang="en-US" altLang="zh-CN" sz="2800" dirty="0" smtClean="0"/>
              <a:t>46</a:t>
            </a:r>
            <a:r>
              <a:rPr lang="zh-CN" altLang="en-US" sz="2800" dirty="0" smtClean="0"/>
              <a:t>项。每个科学部在原有指标基础上各增加</a:t>
            </a:r>
            <a:r>
              <a:rPr lang="en-US" altLang="zh-CN" sz="2800" dirty="0" smtClean="0"/>
              <a:t>1</a:t>
            </a:r>
            <a:r>
              <a:rPr lang="zh-CN" altLang="en-US" sz="2800" dirty="0" smtClean="0"/>
              <a:t>项。</a:t>
            </a:r>
            <a:endParaRPr lang="en-US" altLang="zh-CN" sz="2800" dirty="0" smtClean="0"/>
          </a:p>
          <a:p>
            <a:pPr marL="0" indent="624205">
              <a:lnSpc>
                <a:spcPct val="150000"/>
              </a:lnSpc>
            </a:pPr>
            <a:r>
              <a:rPr lang="zh-CN" altLang="zh-CN" sz="2800" dirty="0" smtClean="0">
                <a:solidFill>
                  <a:srgbClr val="FF0000"/>
                </a:solidFill>
              </a:rPr>
              <a:t>取消延续资助</a:t>
            </a:r>
            <a:r>
              <a:rPr lang="zh-CN" altLang="en-US" sz="2800" dirty="0" smtClean="0">
                <a:solidFill>
                  <a:srgbClr val="FF0000"/>
                </a:solidFill>
              </a:rPr>
              <a:t>：</a:t>
            </a:r>
            <a:r>
              <a:rPr lang="zh-CN" altLang="zh-CN" sz="2800" dirty="0" smtClean="0"/>
              <a:t>在研（</a:t>
            </a:r>
            <a:r>
              <a:rPr lang="en-US" altLang="zh-CN" sz="2800" dirty="0" smtClean="0"/>
              <a:t>2013 -2018</a:t>
            </a:r>
            <a:r>
              <a:rPr lang="zh-CN" altLang="zh-CN" sz="2800" dirty="0" smtClean="0"/>
              <a:t>年批准资助）和新批准（</a:t>
            </a:r>
            <a:r>
              <a:rPr lang="en-US" altLang="zh-CN" sz="2800" dirty="0" smtClean="0"/>
              <a:t>2019</a:t>
            </a:r>
            <a:r>
              <a:rPr lang="zh-CN" altLang="zh-CN" sz="2800" dirty="0" smtClean="0"/>
              <a:t>年及以后批准资助）创新研究群体项目不再实行延续资助。</a:t>
            </a:r>
            <a:endParaRPr lang="zh-CN" altLang="en-US" sz="2800" dirty="0" smtClean="0"/>
          </a:p>
          <a:p>
            <a:pPr marL="0" indent="624205">
              <a:lnSpc>
                <a:spcPct val="150000"/>
              </a:lnSpc>
              <a:buFont typeface="Wingdings" panose="05000000000000000000" pitchFamily="2" charset="2"/>
              <a:buChar char="u"/>
            </a:pPr>
            <a:endParaRPr lang="en-US" altLang="zh-CN" sz="1600" dirty="0" smtClean="0"/>
          </a:p>
          <a:p>
            <a:pPr marL="0" indent="624205">
              <a:lnSpc>
                <a:spcPct val="150000"/>
              </a:lnSpc>
              <a:buFont typeface="Wingdings" panose="05000000000000000000" pitchFamily="2" charset="2"/>
              <a:buChar char="u"/>
            </a:pPr>
            <a:endParaRPr lang="en-US" altLang="zh-CN" sz="1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254341"/>
            <a:ext cx="8143932" cy="4746427"/>
          </a:xfrm>
        </p:spPr>
        <p:txBody>
          <a:bodyPr/>
          <a:lstStyle/>
          <a:p>
            <a:pPr algn="l">
              <a:buNone/>
            </a:pPr>
            <a:r>
              <a:rPr lang="zh-CN" altLang="en-US" dirty="0" smtClean="0">
                <a:solidFill>
                  <a:srgbClr val="002060"/>
                </a:solidFill>
              </a:rPr>
              <a:t>          为贯彻落实党中央国务院关于科技人才工作的有关要求，自然科学基金委将在中央人才工作协调小组的领导下，优化整合科学基金人才资助体系。</a:t>
            </a:r>
            <a:endParaRPr lang="en-US" altLang="zh-CN" dirty="0" smtClean="0">
              <a:solidFill>
                <a:srgbClr val="002060"/>
              </a:solidFill>
            </a:endParaRPr>
          </a:p>
          <a:p>
            <a:pPr marL="895350" lvl="1" indent="-444500">
              <a:lnSpc>
                <a:spcPct val="130000"/>
              </a:lnSpc>
              <a:buClr>
                <a:srgbClr val="2D206F"/>
              </a:buClr>
            </a:pPr>
            <a:r>
              <a:rPr lang="zh-CN" altLang="en-US" sz="2200" dirty="0" smtClean="0">
                <a:solidFill>
                  <a:srgbClr val="002060"/>
                </a:solidFill>
              </a:rPr>
              <a:t>自</a:t>
            </a:r>
            <a:r>
              <a:rPr lang="en-US" altLang="zh-CN" sz="2200" dirty="0" smtClean="0">
                <a:solidFill>
                  <a:srgbClr val="002060"/>
                </a:solidFill>
              </a:rPr>
              <a:t>2019</a:t>
            </a:r>
            <a:r>
              <a:rPr lang="zh-CN" altLang="en-US" sz="2200" dirty="0" smtClean="0">
                <a:solidFill>
                  <a:srgbClr val="002060"/>
                </a:solidFill>
              </a:rPr>
              <a:t>年起，不再设立海外及港澳学者合作研究基金两年期资助项目；</a:t>
            </a:r>
            <a:endParaRPr lang="en-US" altLang="zh-CN" sz="2200" dirty="0" smtClean="0">
              <a:solidFill>
                <a:srgbClr val="002060"/>
              </a:solidFill>
            </a:endParaRPr>
          </a:p>
          <a:p>
            <a:pPr marL="895350" lvl="1" indent="-444500">
              <a:lnSpc>
                <a:spcPct val="130000"/>
              </a:lnSpc>
              <a:buClr>
                <a:srgbClr val="2D206F"/>
              </a:buClr>
            </a:pPr>
            <a:r>
              <a:rPr lang="zh-CN" altLang="en-US" sz="2200" dirty="0" smtClean="0">
                <a:solidFill>
                  <a:srgbClr val="002060"/>
                </a:solidFill>
              </a:rPr>
              <a:t>自</a:t>
            </a:r>
            <a:r>
              <a:rPr lang="en-US" altLang="zh-CN" sz="2200" dirty="0" smtClean="0">
                <a:solidFill>
                  <a:srgbClr val="002060"/>
                </a:solidFill>
              </a:rPr>
              <a:t>2020</a:t>
            </a:r>
            <a:r>
              <a:rPr lang="zh-CN" altLang="en-US" sz="2200" dirty="0" smtClean="0">
                <a:solidFill>
                  <a:srgbClr val="002060"/>
                </a:solidFill>
              </a:rPr>
              <a:t>年起，不再设立海外及港澳学者合作研究基金延续资助项目。</a:t>
            </a:r>
            <a:endParaRPr lang="en-US" altLang="zh-CN" sz="2200" dirty="0" smtClean="0">
              <a:solidFill>
                <a:srgbClr val="002060"/>
              </a:solidFill>
            </a:endParaRPr>
          </a:p>
          <a:p>
            <a:pPr algn="l">
              <a:buNone/>
            </a:pPr>
            <a:r>
              <a:rPr lang="zh-CN" altLang="en-US" dirty="0" smtClean="0">
                <a:solidFill>
                  <a:srgbClr val="002060"/>
                </a:solidFill>
              </a:rPr>
              <a:t>       </a:t>
            </a:r>
            <a:r>
              <a:rPr lang="zh-CN" altLang="en-US" sz="2000" dirty="0" smtClean="0">
                <a:solidFill>
                  <a:srgbClr val="002060"/>
                </a:solidFill>
              </a:rPr>
              <a:t>有关国家杰出青年科学基金项目和优秀青年科学基金项目与国家其他科技人才计划的统筹协调要求，将按照中央人才工作协调小组的统一部署，另行通告。</a:t>
            </a:r>
            <a:endParaRPr lang="zh-CN" altLang="en-US" dirty="0" smtClean="0">
              <a:solidFill>
                <a:srgbClr val="002060"/>
              </a:solidFill>
            </a:endParaRPr>
          </a:p>
          <a:p>
            <a:pPr marL="0" indent="457200">
              <a:buNone/>
            </a:pPr>
            <a:endParaRPr lang="zh-CN" altLang="en-US" sz="2000" dirty="0" smtClean="0"/>
          </a:p>
          <a:p>
            <a:pPr>
              <a:lnSpc>
                <a:spcPct val="150000"/>
              </a:lnSpc>
              <a:spcBef>
                <a:spcPts val="0"/>
              </a:spcBef>
              <a:spcAft>
                <a:spcPts val="0"/>
              </a:spcAft>
            </a:pPr>
            <a:endParaRPr lang="zh-CN" altLang="en-US" sz="2000" dirty="0"/>
          </a:p>
        </p:txBody>
      </p:sp>
      <p:sp>
        <p:nvSpPr>
          <p:cNvPr id="4" name="标题 1"/>
          <p:cNvSpPr>
            <a:spLocks noGrp="1"/>
          </p:cNvSpPr>
          <p:nvPr>
            <p:ph type="title"/>
          </p:nvPr>
        </p:nvSpPr>
        <p:spPr>
          <a:xfrm>
            <a:off x="357158" y="64004"/>
            <a:ext cx="8424936" cy="936104"/>
          </a:xfrm>
        </p:spPr>
        <p:txBody>
          <a:bodyPr/>
          <a:lstStyle/>
          <a:p>
            <a:r>
              <a:rPr lang="zh-CN" altLang="en-US" dirty="0" smtClean="0"/>
              <a:t>（五）优化人才项目资助体系</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428736"/>
            <a:ext cx="8425180" cy="4752697"/>
          </a:xfrm>
        </p:spPr>
        <p:txBody>
          <a:bodyPr>
            <a:noAutofit/>
          </a:bodyPr>
          <a:lstStyle/>
          <a:p>
            <a:pPr marL="0" indent="457200">
              <a:buNone/>
              <a:defRPr/>
            </a:pPr>
            <a:r>
              <a:rPr lang="zh-CN" altLang="en-US" sz="2000" dirty="0" smtClean="0"/>
              <a:t>为贯彻落实</a:t>
            </a:r>
            <a:r>
              <a:rPr lang="en-US" altLang="zh-CN" sz="2000" dirty="0" smtClean="0"/>
              <a:t>《</a:t>
            </a:r>
            <a:r>
              <a:rPr lang="zh-CN" altLang="en-US" sz="2000" dirty="0" smtClean="0"/>
              <a:t>关于深化项目评审、人才评价、机构评估改革的意见</a:t>
            </a:r>
            <a:r>
              <a:rPr lang="en-US" altLang="zh-CN" sz="2000" dirty="0" smtClean="0"/>
              <a:t>》《</a:t>
            </a:r>
            <a:r>
              <a:rPr lang="zh-CN" altLang="en-US" sz="2000" dirty="0" smtClean="0"/>
              <a:t>国务院关于优化科研管理提升科研绩效若干措施的通知</a:t>
            </a:r>
            <a:r>
              <a:rPr lang="en-US" altLang="zh-CN" sz="2000" dirty="0" smtClean="0"/>
              <a:t>》</a:t>
            </a:r>
            <a:r>
              <a:rPr lang="zh-CN" altLang="en-US" sz="2000" dirty="0" smtClean="0"/>
              <a:t>等文件精神以及“放管服”改革要求，进一步简化科学基金项目申请管理要求。</a:t>
            </a:r>
            <a:endParaRPr lang="en-US" altLang="zh-CN" sz="2000" dirty="0" smtClean="0"/>
          </a:p>
          <a:p>
            <a:pPr>
              <a:lnSpc>
                <a:spcPct val="150000"/>
              </a:lnSpc>
              <a:spcBef>
                <a:spcPts val="0"/>
              </a:spcBef>
              <a:spcAft>
                <a:spcPts val="0"/>
              </a:spcAft>
            </a:pPr>
            <a:r>
              <a:rPr lang="zh-CN" altLang="zh-CN" sz="2000" dirty="0" smtClean="0">
                <a:solidFill>
                  <a:srgbClr val="002060"/>
                </a:solidFill>
              </a:rPr>
              <a:t>国家杰出青年科学基金项目和创新研究群体项目申请时，</a:t>
            </a:r>
            <a:r>
              <a:rPr lang="zh-CN" altLang="zh-CN" sz="2000" dirty="0" smtClean="0">
                <a:solidFill>
                  <a:srgbClr val="FF0000"/>
                </a:solidFill>
              </a:rPr>
              <a:t>不再需要提供学术委员会或专家组推荐意见</a:t>
            </a:r>
            <a:endParaRPr lang="en-US" altLang="zh-CN" sz="2000" dirty="0" smtClean="0">
              <a:solidFill>
                <a:srgbClr val="002060"/>
              </a:solidFill>
            </a:endParaRPr>
          </a:p>
          <a:p>
            <a:pPr>
              <a:lnSpc>
                <a:spcPct val="150000"/>
              </a:lnSpc>
              <a:spcBef>
                <a:spcPts val="0"/>
              </a:spcBef>
              <a:spcAft>
                <a:spcPts val="0"/>
              </a:spcAft>
            </a:pPr>
            <a:r>
              <a:rPr lang="zh-CN" altLang="zh-CN" sz="2000" dirty="0" smtClean="0">
                <a:solidFill>
                  <a:srgbClr val="002060"/>
                </a:solidFill>
              </a:rPr>
              <a:t>在站博士后人员作为申请人申请面上项目、青年科学基金项目和地区科学基金项目时，</a:t>
            </a:r>
            <a:r>
              <a:rPr lang="zh-CN" altLang="zh-CN" sz="2000" dirty="0" smtClean="0">
                <a:solidFill>
                  <a:srgbClr val="FF0000"/>
                </a:solidFill>
              </a:rPr>
              <a:t>不再需要提供依托单位承诺函</a:t>
            </a:r>
            <a:endParaRPr lang="en-US" altLang="zh-CN" sz="2000" dirty="0" smtClean="0">
              <a:solidFill>
                <a:srgbClr val="002060"/>
              </a:solidFill>
            </a:endParaRPr>
          </a:p>
          <a:p>
            <a:pPr>
              <a:lnSpc>
                <a:spcPct val="150000"/>
              </a:lnSpc>
              <a:spcBef>
                <a:spcPts val="0"/>
              </a:spcBef>
              <a:spcAft>
                <a:spcPts val="0"/>
              </a:spcAft>
            </a:pPr>
            <a:r>
              <a:rPr lang="zh-CN" altLang="zh-CN" sz="2000" dirty="0" smtClean="0">
                <a:solidFill>
                  <a:srgbClr val="FF0000"/>
                </a:solidFill>
              </a:rPr>
              <a:t>青年科学基金项目中不再列出参与者</a:t>
            </a:r>
            <a:r>
              <a:rPr lang="zh-CN" altLang="zh-CN" sz="2000" dirty="0" smtClean="0">
                <a:solidFill>
                  <a:srgbClr val="002060"/>
                </a:solidFill>
              </a:rPr>
              <a:t>，使评审专家关注申请人本人独立主持科研项目、进行创新研究的能力</a:t>
            </a:r>
            <a:endParaRPr lang="en-US" altLang="zh-CN" sz="2000" dirty="0" smtClean="0">
              <a:solidFill>
                <a:srgbClr val="002060"/>
              </a:solidFill>
            </a:endParaRPr>
          </a:p>
          <a:p>
            <a:pPr>
              <a:lnSpc>
                <a:spcPct val="150000"/>
              </a:lnSpc>
              <a:spcBef>
                <a:spcPts val="0"/>
              </a:spcBef>
              <a:spcAft>
                <a:spcPts val="0"/>
              </a:spcAft>
            </a:pPr>
            <a:r>
              <a:rPr lang="zh-CN" altLang="zh-CN" sz="2000" dirty="0" smtClean="0">
                <a:solidFill>
                  <a:srgbClr val="002060"/>
                </a:solidFill>
              </a:rPr>
              <a:t>扩大无纸化申请试点范围，除重点项目、优秀青年科学基金项目外，</a:t>
            </a:r>
            <a:r>
              <a:rPr lang="zh-CN" altLang="zh-CN" sz="2000" dirty="0" smtClean="0">
                <a:solidFill>
                  <a:srgbClr val="FF0000"/>
                </a:solidFill>
              </a:rPr>
              <a:t>增加青年科学基金项目试点无纸化申请</a:t>
            </a:r>
            <a:endParaRPr lang="en-US" altLang="zh-CN" sz="2000" dirty="0" smtClean="0">
              <a:solidFill>
                <a:srgbClr val="002060"/>
              </a:solidFill>
            </a:endParaRPr>
          </a:p>
        </p:txBody>
      </p:sp>
      <p:sp>
        <p:nvSpPr>
          <p:cNvPr id="5" name="标题 1"/>
          <p:cNvSpPr>
            <a:spLocks noGrp="1"/>
          </p:cNvSpPr>
          <p:nvPr>
            <p:ph type="title"/>
          </p:nvPr>
        </p:nvSpPr>
        <p:spPr>
          <a:xfrm>
            <a:off x="357158" y="64004"/>
            <a:ext cx="8424936" cy="936104"/>
          </a:xfrm>
        </p:spPr>
        <p:txBody>
          <a:bodyPr/>
          <a:lstStyle/>
          <a:p>
            <a:r>
              <a:rPr lang="zh-CN" altLang="en-US" dirty="0" smtClean="0"/>
              <a:t>（六）进一步简化申请管理要求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1000108"/>
            <a:ext cx="8425180" cy="2295305"/>
          </a:xfrm>
        </p:spPr>
        <p:txBody>
          <a:bodyPr>
            <a:normAutofit/>
          </a:bodyPr>
          <a:lstStyle/>
          <a:p>
            <a:pPr>
              <a:lnSpc>
                <a:spcPct val="160000"/>
              </a:lnSpc>
              <a:spcBef>
                <a:spcPts val="0"/>
              </a:spcBef>
              <a:spcAft>
                <a:spcPts val="0"/>
              </a:spcAft>
            </a:pPr>
            <a:r>
              <a:rPr lang="zh-CN" altLang="zh-CN" sz="2000" dirty="0" smtClean="0">
                <a:solidFill>
                  <a:srgbClr val="002060"/>
                </a:solidFill>
              </a:rPr>
              <a:t>落实代表作评价制度</a:t>
            </a:r>
            <a:endParaRPr lang="en-US" altLang="zh-CN" sz="2000" dirty="0" smtClean="0">
              <a:solidFill>
                <a:srgbClr val="002060"/>
              </a:solidFill>
            </a:endParaRPr>
          </a:p>
          <a:p>
            <a:pPr marL="0" indent="457200">
              <a:lnSpc>
                <a:spcPct val="150000"/>
              </a:lnSpc>
              <a:spcBef>
                <a:spcPts val="0"/>
              </a:spcBef>
              <a:spcAft>
                <a:spcPts val="0"/>
              </a:spcAft>
              <a:buNone/>
            </a:pPr>
            <a:r>
              <a:rPr lang="zh-CN" altLang="zh-CN" sz="2000" dirty="0" smtClean="0"/>
              <a:t>将申请人与参与者简历中所列</a:t>
            </a:r>
            <a:r>
              <a:rPr lang="zh-CN" altLang="zh-CN" sz="2000" dirty="0" smtClean="0">
                <a:solidFill>
                  <a:srgbClr val="FF0000"/>
                </a:solidFill>
              </a:rPr>
              <a:t>代表性论著数目上限由</a:t>
            </a:r>
            <a:r>
              <a:rPr lang="en-US" altLang="zh-CN" sz="2000" dirty="0" smtClean="0">
                <a:solidFill>
                  <a:srgbClr val="FF0000"/>
                </a:solidFill>
              </a:rPr>
              <a:t>10</a:t>
            </a:r>
            <a:r>
              <a:rPr lang="zh-CN" altLang="zh-CN" sz="2000" dirty="0" smtClean="0">
                <a:solidFill>
                  <a:srgbClr val="FF0000"/>
                </a:solidFill>
              </a:rPr>
              <a:t>篇减少为</a:t>
            </a:r>
            <a:r>
              <a:rPr lang="en-US" altLang="zh-CN" sz="2000" dirty="0" smtClean="0">
                <a:solidFill>
                  <a:srgbClr val="FF0000"/>
                </a:solidFill>
              </a:rPr>
              <a:t>5</a:t>
            </a:r>
            <a:r>
              <a:rPr lang="zh-CN" altLang="zh-CN" sz="2000" dirty="0" smtClean="0">
                <a:solidFill>
                  <a:srgbClr val="FF0000"/>
                </a:solidFill>
              </a:rPr>
              <a:t>篇</a:t>
            </a:r>
            <a:r>
              <a:rPr lang="zh-CN" altLang="en-US" sz="2000" dirty="0" smtClean="0"/>
              <a:t>。</a:t>
            </a:r>
            <a:r>
              <a:rPr lang="zh-CN" altLang="zh-CN" sz="2000" dirty="0" smtClean="0"/>
              <a:t>论著之外的代表性研究成果和学术奖励数目由原来不设上限改为</a:t>
            </a:r>
            <a:r>
              <a:rPr lang="en-US" altLang="zh-CN" sz="2000" dirty="0" smtClean="0"/>
              <a:t>10</a:t>
            </a:r>
            <a:r>
              <a:rPr lang="zh-CN" altLang="zh-CN" sz="2000" dirty="0" smtClean="0"/>
              <a:t>篇</a:t>
            </a:r>
            <a:r>
              <a:rPr lang="zh-CN" altLang="en-US" sz="2000" dirty="0" smtClean="0"/>
              <a:t>以内。</a:t>
            </a:r>
            <a:endParaRPr lang="en-US" altLang="zh-CN" sz="2000" dirty="0" smtClean="0"/>
          </a:p>
        </p:txBody>
      </p:sp>
      <p:pic>
        <p:nvPicPr>
          <p:cNvPr id="11" name="Picture 2"/>
          <p:cNvPicPr>
            <a:picLocks noChangeAspect="1" noChangeArrowheads="1"/>
          </p:cNvPicPr>
          <p:nvPr/>
        </p:nvPicPr>
        <p:blipFill>
          <a:blip r:embed="rId2" cstate="print"/>
          <a:srcRect/>
          <a:stretch>
            <a:fillRect/>
          </a:stretch>
        </p:blipFill>
        <p:spPr bwMode="auto">
          <a:xfrm>
            <a:off x="428596" y="2547234"/>
            <a:ext cx="3419475" cy="316778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45822" y="3689339"/>
            <a:ext cx="324036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zh-CN" sz="1400" b="1" dirty="0" smtClean="0">
                <a:latin typeface="微软雅黑" panose="020B0503020204020204" pitchFamily="34" charset="-122"/>
                <a:ea typeface="微软雅黑" panose="020B0503020204020204" pitchFamily="34" charset="-122"/>
              </a:rPr>
              <a:t>按照以下顺序列出：</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一、</a:t>
            </a:r>
            <a:r>
              <a:rPr lang="en-US" altLang="zh-CN" sz="1400" b="1" dirty="0" smtClean="0">
                <a:solidFill>
                  <a:srgbClr val="FF0000"/>
                </a:solidFill>
                <a:latin typeface="微软雅黑" panose="020B0503020204020204" pitchFamily="34" charset="-122"/>
                <a:ea typeface="微软雅黑" panose="020B0503020204020204" pitchFamily="34" charset="-122"/>
              </a:rPr>
              <a:t>10</a:t>
            </a:r>
            <a:r>
              <a:rPr lang="zh-CN" altLang="en-US" sz="1400" b="1" dirty="0" smtClean="0">
                <a:solidFill>
                  <a:srgbClr val="FF0000"/>
                </a:solidFill>
                <a:latin typeface="微软雅黑" panose="020B0503020204020204" pitchFamily="34" charset="-122"/>
                <a:ea typeface="微软雅黑" panose="020B0503020204020204" pitchFamily="34" charset="-122"/>
              </a:rPr>
              <a:t>篇</a:t>
            </a:r>
            <a:r>
              <a:rPr lang="zh-CN" altLang="en-US" sz="1400" b="1" dirty="0" smtClean="0">
                <a:latin typeface="微软雅黑" panose="020B0503020204020204" pitchFamily="34" charset="-122"/>
                <a:ea typeface="微软雅黑" panose="020B0503020204020204" pitchFamily="34" charset="-122"/>
              </a:rPr>
              <a:t>以内</a:t>
            </a:r>
            <a:r>
              <a:rPr lang="zh-CN" altLang="zh-CN" sz="1400" b="1" dirty="0" smtClean="0">
                <a:latin typeface="微软雅黑" panose="020B0503020204020204" pitchFamily="34" charset="-122"/>
                <a:ea typeface="微软雅黑" panose="020B0503020204020204" pitchFamily="34" charset="-122"/>
              </a:rPr>
              <a:t>代表性论著；</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二、论著之外的代表性研究成果和学术奖励。</a:t>
            </a:r>
            <a:endParaRPr lang="zh-CN" altLang="en-US" sz="1400" dirty="0">
              <a:latin typeface="微软雅黑" panose="020B0503020204020204" pitchFamily="34" charset="-122"/>
              <a:ea typeface="微软雅黑" panose="020B0503020204020204" pitchFamily="34" charset="-122"/>
            </a:endParaRPr>
          </a:p>
        </p:txBody>
      </p:sp>
      <p:pic>
        <p:nvPicPr>
          <p:cNvPr id="13" name="Picture 3"/>
          <p:cNvPicPr>
            <a:picLocks noChangeAspect="1" noChangeArrowheads="1"/>
          </p:cNvPicPr>
          <p:nvPr/>
        </p:nvPicPr>
        <p:blipFill>
          <a:blip r:embed="rId3" cstate="print"/>
          <a:srcRect/>
          <a:stretch>
            <a:fillRect/>
          </a:stretch>
        </p:blipFill>
        <p:spPr bwMode="auto">
          <a:xfrm>
            <a:off x="4932040" y="2428868"/>
            <a:ext cx="3543300" cy="3286148"/>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076056" y="3643314"/>
            <a:ext cx="3240360"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zh-CN" sz="1400" b="1" dirty="0" smtClean="0">
                <a:latin typeface="微软雅黑" panose="020B0503020204020204" pitchFamily="34" charset="-122"/>
                <a:ea typeface="微软雅黑" panose="020B0503020204020204" pitchFamily="34" charset="-122"/>
              </a:rPr>
              <a:t>按照以下顺序列出：</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一、代表性论著（包括论文与专著，合计</a:t>
            </a:r>
            <a:r>
              <a:rPr lang="en-US" altLang="zh-CN" sz="1400" b="1" dirty="0" smtClean="0">
                <a:solidFill>
                  <a:srgbClr val="FF0000"/>
                </a:solidFill>
                <a:latin typeface="微软雅黑" panose="020B0503020204020204" pitchFamily="34" charset="-122"/>
                <a:ea typeface="微软雅黑" panose="020B0503020204020204" pitchFamily="34" charset="-122"/>
              </a:rPr>
              <a:t>5</a:t>
            </a:r>
            <a:r>
              <a:rPr lang="zh-CN" altLang="zh-CN" sz="1400" b="1" dirty="0" smtClean="0">
                <a:solidFill>
                  <a:srgbClr val="FF0000"/>
                </a:solidFill>
                <a:latin typeface="微软雅黑" panose="020B0503020204020204" pitchFamily="34" charset="-122"/>
                <a:ea typeface="微软雅黑" panose="020B0503020204020204" pitchFamily="34" charset="-122"/>
              </a:rPr>
              <a:t>项以内</a:t>
            </a:r>
            <a:r>
              <a:rPr lang="zh-CN" altLang="zh-CN" sz="1400" b="1" dirty="0" smtClean="0">
                <a:latin typeface="微软雅黑" panose="020B0503020204020204" pitchFamily="34" charset="-122"/>
                <a:ea typeface="微软雅黑" panose="020B0503020204020204" pitchFamily="34" charset="-122"/>
              </a:rPr>
              <a:t>）；</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二、论著之外的代表性研究成果和学术奖励（</a:t>
            </a:r>
            <a:r>
              <a:rPr lang="zh-CN" altLang="zh-CN" sz="1400" b="1" dirty="0" smtClean="0">
                <a:solidFill>
                  <a:srgbClr val="FF0000"/>
                </a:solidFill>
                <a:latin typeface="微软雅黑" panose="020B0503020204020204" pitchFamily="34" charset="-122"/>
                <a:ea typeface="微软雅黑" panose="020B0503020204020204" pitchFamily="34" charset="-122"/>
              </a:rPr>
              <a:t>合计</a:t>
            </a:r>
            <a:r>
              <a:rPr lang="en-US" altLang="zh-CN" sz="1400" b="1" dirty="0" smtClean="0">
                <a:solidFill>
                  <a:srgbClr val="FF0000"/>
                </a:solidFill>
                <a:latin typeface="微软雅黑" panose="020B0503020204020204" pitchFamily="34" charset="-122"/>
                <a:ea typeface="微软雅黑" panose="020B0503020204020204" pitchFamily="34" charset="-122"/>
              </a:rPr>
              <a:t>10</a:t>
            </a:r>
            <a:r>
              <a:rPr lang="zh-CN" altLang="zh-CN" sz="1400" b="1" dirty="0" smtClean="0">
                <a:solidFill>
                  <a:srgbClr val="FF0000"/>
                </a:solidFill>
                <a:latin typeface="微软雅黑" panose="020B0503020204020204" pitchFamily="34" charset="-122"/>
                <a:ea typeface="微软雅黑" panose="020B0503020204020204" pitchFamily="34" charset="-122"/>
              </a:rPr>
              <a:t>项以内</a:t>
            </a:r>
            <a:r>
              <a:rPr lang="zh-CN" altLang="zh-CN" sz="1400" b="1"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5" name="右箭头 14"/>
          <p:cNvSpPr/>
          <p:nvPr/>
        </p:nvSpPr>
        <p:spPr>
          <a:xfrm>
            <a:off x="4000496" y="3786190"/>
            <a:ext cx="864096" cy="57606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86392" y="2643182"/>
            <a:ext cx="2371162" cy="369332"/>
          </a:xfrm>
          <a:prstGeom prst="rect">
            <a:avLst/>
          </a:prstGeom>
          <a:solidFill>
            <a:schemeClr val="accent6">
              <a:lumMod val="40000"/>
              <a:lumOff val="60000"/>
            </a:schemeClr>
          </a:solid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2018</a:t>
            </a:r>
            <a:r>
              <a:rPr lang="zh-CN" altLang="en-US" b="1" dirty="0" smtClean="0">
                <a:latin typeface="微软雅黑" panose="020B0503020204020204" pitchFamily="34" charset="-122"/>
                <a:ea typeface="微软雅黑" panose="020B0503020204020204" pitchFamily="34" charset="-122"/>
              </a:rPr>
              <a:t>年个人简历模板</a:t>
            </a:r>
            <a:endParaRPr lang="zh-CN" altLang="en-US" b="1" dirty="0">
              <a:latin typeface="微软雅黑" panose="020B0503020204020204" pitchFamily="34" charset="-122"/>
              <a:ea typeface="微软雅黑" panose="020B0503020204020204" pitchFamily="34" charset="-122"/>
            </a:endParaRPr>
          </a:p>
        </p:txBody>
      </p:sp>
      <p:sp>
        <p:nvSpPr>
          <p:cNvPr id="17" name="TextBox 16"/>
          <p:cNvSpPr txBox="1"/>
          <p:nvPr/>
        </p:nvSpPr>
        <p:spPr>
          <a:xfrm>
            <a:off x="5486986" y="2643182"/>
            <a:ext cx="2371162" cy="369332"/>
          </a:xfrm>
          <a:prstGeom prst="rect">
            <a:avLst/>
          </a:prstGeom>
          <a:solidFill>
            <a:schemeClr val="accent6">
              <a:lumMod val="40000"/>
              <a:lumOff val="60000"/>
            </a:schemeClr>
          </a:solid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2019</a:t>
            </a:r>
            <a:r>
              <a:rPr lang="zh-CN" altLang="en-US" b="1" dirty="0" smtClean="0">
                <a:latin typeface="微软雅黑" panose="020B0503020204020204" pitchFamily="34" charset="-122"/>
                <a:ea typeface="微软雅黑" panose="020B0503020204020204" pitchFamily="34" charset="-122"/>
              </a:rPr>
              <a:t>年个人简历模板</a:t>
            </a:r>
            <a:endParaRPr lang="zh-CN" altLang="en-US" b="1" dirty="0">
              <a:latin typeface="微软雅黑" panose="020B0503020204020204" pitchFamily="34" charset="-122"/>
              <a:ea typeface="微软雅黑" panose="020B0503020204020204" pitchFamily="34" charset="-122"/>
            </a:endParaRPr>
          </a:p>
        </p:txBody>
      </p:sp>
      <p:sp>
        <p:nvSpPr>
          <p:cNvPr id="18" name="标题 1"/>
          <p:cNvSpPr>
            <a:spLocks noGrp="1"/>
          </p:cNvSpPr>
          <p:nvPr>
            <p:ph type="title"/>
          </p:nvPr>
        </p:nvSpPr>
        <p:spPr>
          <a:xfrm>
            <a:off x="357158" y="64004"/>
            <a:ext cx="8424936" cy="936104"/>
          </a:xfrm>
        </p:spPr>
        <p:txBody>
          <a:bodyPr/>
          <a:lstStyle/>
          <a:p>
            <a:r>
              <a:rPr lang="zh-CN" altLang="en-US" dirty="0" smtClean="0"/>
              <a:t>（六）进一步简化申请管理要求</a:t>
            </a:r>
          </a:p>
        </p:txBody>
      </p:sp>
      <p:sp>
        <p:nvSpPr>
          <p:cNvPr id="19" name="矩形 18"/>
          <p:cNvSpPr/>
          <p:nvPr/>
        </p:nvSpPr>
        <p:spPr>
          <a:xfrm>
            <a:off x="285720" y="5715016"/>
            <a:ext cx="8358246" cy="1077218"/>
          </a:xfrm>
          <a:prstGeom prst="rect">
            <a:avLst/>
          </a:prstGeom>
        </p:spPr>
        <p:txBody>
          <a:bodyPr wrap="square">
            <a:spAutoFit/>
          </a:bodyPr>
          <a:lstStyle/>
          <a:p>
            <a:pPr marL="228600" indent="-228600" algn="just" fontAlgn="base">
              <a:lnSpc>
                <a:spcPct val="160000"/>
              </a:lnSpc>
              <a:buClr>
                <a:srgbClr val="2D206F"/>
              </a:buClr>
              <a:buSzPct val="60000"/>
              <a:buFont typeface="Wingdings" panose="05000000000000000000" pitchFamily="2" charset="2"/>
              <a:buChar char="l"/>
            </a:pPr>
            <a:r>
              <a:rPr lang="zh-CN" altLang="en-US" sz="2000"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sym typeface="+mn-ea"/>
              </a:rPr>
              <a:t>取消依托单位报送《国家自然科学基金资助项目经费决算汇总表》《国家自然科学基金项目资金年度收支报告》</a:t>
            </a:r>
            <a:endParaRPr lang="zh-CN" altLang="en-US" sz="2000"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605" y="1752697"/>
            <a:ext cx="8425180" cy="4176633"/>
          </a:xfrm>
        </p:spPr>
        <p:txBody>
          <a:bodyPr>
            <a:normAutofit/>
          </a:bodyPr>
          <a:lstStyle/>
          <a:p>
            <a:pPr marL="0" indent="457200">
              <a:buNone/>
            </a:pPr>
            <a:r>
              <a:rPr lang="zh-CN" altLang="en-US" dirty="0" smtClean="0"/>
              <a:t>为落实</a:t>
            </a:r>
            <a:r>
              <a:rPr lang="zh-CN" altLang="zh-CN" dirty="0" smtClean="0"/>
              <a:t>科技部、财政部《关于鼓励香港特别行政区、澳门特别行政区高等院校和科研机构参与中央财政科技计划（专项、基金等）组织实施的若干规定（试行）》（国科发资〔</a:t>
            </a:r>
            <a:r>
              <a:rPr lang="en-US" altLang="zh-CN" dirty="0" smtClean="0"/>
              <a:t>2018</a:t>
            </a:r>
            <a:r>
              <a:rPr lang="zh-CN" altLang="zh-CN" dirty="0" smtClean="0"/>
              <a:t>〕</a:t>
            </a:r>
            <a:r>
              <a:rPr lang="en-US" altLang="zh-CN" dirty="0" smtClean="0"/>
              <a:t>43</a:t>
            </a:r>
            <a:r>
              <a:rPr lang="zh-CN" altLang="zh-CN" dirty="0" smtClean="0"/>
              <a:t>号）的</a:t>
            </a:r>
            <a:r>
              <a:rPr lang="zh-CN" altLang="en-US" dirty="0" smtClean="0"/>
              <a:t>要求</a:t>
            </a:r>
            <a:r>
              <a:rPr lang="zh-CN" altLang="zh-CN" dirty="0" smtClean="0"/>
              <a:t>，</a:t>
            </a:r>
            <a:r>
              <a:rPr lang="en-US" altLang="zh-CN" dirty="0" smtClean="0"/>
              <a:t>2019</a:t>
            </a:r>
            <a:r>
              <a:rPr lang="zh-CN" altLang="zh-CN" dirty="0" smtClean="0"/>
              <a:t>年</a:t>
            </a:r>
            <a:r>
              <a:rPr lang="zh-CN" altLang="zh-CN" dirty="0" smtClean="0">
                <a:solidFill>
                  <a:srgbClr val="FF0000"/>
                </a:solidFill>
              </a:rPr>
              <a:t>试点开放部分港澳地区机构的科学技术人员申请优秀青年科学基金项目</a:t>
            </a:r>
            <a:r>
              <a:rPr lang="zh-CN" altLang="zh-CN" dirty="0" smtClean="0"/>
              <a:t>。</a:t>
            </a:r>
            <a:endParaRPr lang="en-US" altLang="zh-CN" dirty="0" smtClean="0"/>
          </a:p>
          <a:p>
            <a:pPr marL="0" indent="457200">
              <a:buNone/>
            </a:pPr>
            <a:r>
              <a:rPr lang="zh-CN" altLang="en-US" dirty="0" smtClean="0">
                <a:solidFill>
                  <a:srgbClr val="FF0000"/>
                </a:solidFill>
              </a:rPr>
              <a:t>具体申请要求将另行发布指南</a:t>
            </a:r>
            <a:r>
              <a:rPr lang="zh-CN" altLang="en-US" dirty="0" smtClean="0"/>
              <a:t>。</a:t>
            </a:r>
            <a:endParaRPr lang="ko-KR" altLang="en-US" dirty="0" smtClean="0"/>
          </a:p>
          <a:p>
            <a:endParaRPr lang="zh-CN" altLang="en-US" dirty="0"/>
          </a:p>
        </p:txBody>
      </p:sp>
      <p:sp>
        <p:nvSpPr>
          <p:cNvPr id="5" name="标题 1"/>
          <p:cNvSpPr>
            <a:spLocks noGrp="1"/>
          </p:cNvSpPr>
          <p:nvPr>
            <p:ph type="title"/>
          </p:nvPr>
        </p:nvSpPr>
        <p:spPr>
          <a:xfrm>
            <a:off x="357158" y="64004"/>
            <a:ext cx="8424936" cy="936104"/>
          </a:xfrm>
        </p:spPr>
        <p:txBody>
          <a:bodyPr/>
          <a:lstStyle/>
          <a:p>
            <a:r>
              <a:rPr lang="zh-CN" altLang="en-US" dirty="0" smtClean="0"/>
              <a:t>（七）试点面向港澳地区科研人员开放项目申请</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214422"/>
            <a:ext cx="8429684" cy="1785950"/>
          </a:xfrm>
        </p:spPr>
        <p:txBody>
          <a:bodyPr>
            <a:normAutofit/>
          </a:bodyPr>
          <a:lstStyle/>
          <a:p>
            <a:pPr marL="0" indent="457200">
              <a:buNone/>
            </a:pPr>
            <a:r>
              <a:rPr lang="zh-CN" altLang="en-US" sz="2000" dirty="0" smtClean="0"/>
              <a:t>为贯彻落实</a:t>
            </a:r>
            <a:r>
              <a:rPr lang="zh-CN" altLang="zh-CN" sz="2000" dirty="0" smtClean="0"/>
              <a:t>《关于进一步加强科研诚信建设的若干意见》的要求，在</a:t>
            </a:r>
            <a:r>
              <a:rPr lang="en-US" altLang="zh-CN" sz="2000" dirty="0" smtClean="0"/>
              <a:t>2018</a:t>
            </a:r>
            <a:r>
              <a:rPr lang="zh-CN" altLang="zh-CN" sz="2000" dirty="0" smtClean="0"/>
              <a:t>年申请人和依托单位在线签署维护公正性承诺的基础上，</a:t>
            </a:r>
            <a:r>
              <a:rPr lang="en-US" altLang="zh-CN" sz="2000" dirty="0" smtClean="0">
                <a:solidFill>
                  <a:srgbClr val="FF0000"/>
                </a:solidFill>
              </a:rPr>
              <a:t>2019</a:t>
            </a:r>
            <a:r>
              <a:rPr lang="zh-CN" altLang="zh-CN" sz="2000" dirty="0" smtClean="0">
                <a:solidFill>
                  <a:srgbClr val="FF0000"/>
                </a:solidFill>
              </a:rPr>
              <a:t>年将科研诚信承诺书列入申请书</a:t>
            </a:r>
            <a:r>
              <a:rPr lang="zh-CN" altLang="zh-CN" sz="2000" dirty="0" smtClean="0"/>
              <a:t>中，申请人与参与者、依托单位与合作研究单位需签署承诺后方可提交。</a:t>
            </a:r>
            <a:endParaRPr lang="zh-CN" altLang="en-US" sz="2000" dirty="0"/>
          </a:p>
        </p:txBody>
      </p:sp>
      <p:pic>
        <p:nvPicPr>
          <p:cNvPr id="9" name="Picture 3"/>
          <p:cNvPicPr>
            <a:picLocks noChangeAspect="1" noChangeArrowheads="1"/>
          </p:cNvPicPr>
          <p:nvPr/>
        </p:nvPicPr>
        <p:blipFill>
          <a:blip r:embed="rId2" cstate="print"/>
          <a:srcRect/>
          <a:stretch>
            <a:fillRect/>
          </a:stretch>
        </p:blipFill>
        <p:spPr bwMode="auto">
          <a:xfrm>
            <a:off x="5072066" y="2928934"/>
            <a:ext cx="2435322" cy="3313976"/>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3" cstate="print"/>
          <a:srcRect/>
          <a:stretch>
            <a:fillRect/>
          </a:stretch>
        </p:blipFill>
        <p:spPr bwMode="auto">
          <a:xfrm>
            <a:off x="1214414" y="2857496"/>
            <a:ext cx="2417437" cy="3364543"/>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857224" y="6357958"/>
            <a:ext cx="2978701" cy="338554"/>
          </a:xfrm>
          <a:prstGeom prst="rect">
            <a:avLst/>
          </a:prstGeom>
        </p:spPr>
        <p:txBody>
          <a:bodyPr wrap="none">
            <a:spAutoFit/>
          </a:bodyPr>
          <a:lstStyle/>
          <a:p>
            <a:pPr indent="0" fontAlgn="auto">
              <a:lnSpc>
                <a:spcPct val="100000"/>
              </a:lnSpc>
              <a:spcBef>
                <a:spcPct val="20000"/>
              </a:spcBef>
              <a:spcAft>
                <a:spcPts val="600"/>
              </a:spcAft>
              <a:buFontTx/>
              <a:buNone/>
            </a:pPr>
            <a:r>
              <a:rPr lang="en-US" altLang="ko-KR" sz="1600" b="1" dirty="0" smtClean="0">
                <a:solidFill>
                  <a:srgbClr val="002060"/>
                </a:solidFill>
                <a:latin typeface="微软雅黑" panose="020B0503020204020204" pitchFamily="34" charset="-122"/>
                <a:ea typeface="微软雅黑" panose="020B0503020204020204" pitchFamily="34" charset="-122"/>
              </a:rPr>
              <a:t>第1页为申请人和参与者承诺页</a:t>
            </a:r>
          </a:p>
        </p:txBody>
      </p:sp>
      <p:sp>
        <p:nvSpPr>
          <p:cNvPr id="12" name="矩形 11"/>
          <p:cNvSpPr/>
          <p:nvPr/>
        </p:nvSpPr>
        <p:spPr>
          <a:xfrm>
            <a:off x="4357686" y="6357958"/>
            <a:ext cx="3779912" cy="338554"/>
          </a:xfrm>
          <a:prstGeom prst="rect">
            <a:avLst/>
          </a:prstGeom>
        </p:spPr>
        <p:txBody>
          <a:bodyPr wrap="square">
            <a:spAutoFit/>
          </a:bodyPr>
          <a:lstStyle/>
          <a:p>
            <a:r>
              <a:rPr lang="en-US" altLang="ko-KR" sz="1600" b="1" dirty="0" smtClean="0">
                <a:solidFill>
                  <a:srgbClr val="002060"/>
                </a:solidFill>
                <a:latin typeface="微软雅黑" panose="020B0503020204020204" pitchFamily="34" charset="-122"/>
                <a:ea typeface="微软雅黑" panose="020B0503020204020204" pitchFamily="34" charset="-122"/>
              </a:rPr>
              <a:t>第2页为依托单位与合作研究单位承诺页</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8" name="标题 1"/>
          <p:cNvSpPr>
            <a:spLocks noGrp="1"/>
          </p:cNvSpPr>
          <p:nvPr>
            <p:ph type="title"/>
          </p:nvPr>
        </p:nvSpPr>
        <p:spPr>
          <a:xfrm>
            <a:off x="357158" y="64004"/>
            <a:ext cx="8424936" cy="936104"/>
          </a:xfrm>
        </p:spPr>
        <p:txBody>
          <a:bodyPr/>
          <a:lstStyle/>
          <a:p>
            <a:r>
              <a:rPr lang="zh-CN" altLang="en-US" dirty="0" smtClean="0"/>
              <a:t>（八）进一步加强科研诚信建设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683568" y="2060848"/>
            <a:ext cx="3816424" cy="4608512"/>
          </a:xfrm>
          <a:ln>
            <a:solidFill>
              <a:srgbClr val="FF0000"/>
            </a:solidFill>
            <a:prstDash val="dash"/>
          </a:ln>
        </p:spPr>
        <p:txBody>
          <a:bodyPr>
            <a:normAutofit fontScale="70000" lnSpcReduction="20000"/>
          </a:bodyPr>
          <a:lstStyle/>
          <a:p>
            <a:pPr marL="0" indent="0">
              <a:buNone/>
            </a:pPr>
            <a:r>
              <a:rPr lang="zh-CN" altLang="en-US" sz="1100" dirty="0" smtClean="0"/>
              <a:t>我单位承诺：</a:t>
            </a:r>
            <a:endParaRPr lang="en-US" altLang="zh-CN" sz="1100" dirty="0" smtClean="0"/>
          </a:p>
          <a:p>
            <a:pPr marL="0" indent="0">
              <a:buNone/>
            </a:pPr>
            <a:r>
              <a:rPr lang="zh-CN" altLang="zh-CN" sz="1100" dirty="0" smtClean="0"/>
              <a:t>本单位依据国家自然科学基金项目指南的要求，严格履行法人负责制，在此郑重承诺：本单位已就申请材料内容的真实性和完整性进行审核，不存在违背《关于进一步加强科研诚信建设的若干意见》（厅字〔</a:t>
            </a:r>
            <a:r>
              <a:rPr lang="en-US" altLang="zh-CN" sz="1100" dirty="0" smtClean="0"/>
              <a:t>2018</a:t>
            </a:r>
            <a:r>
              <a:rPr lang="zh-CN" altLang="zh-CN" sz="1100" dirty="0" smtClean="0"/>
              <a:t>〕</a:t>
            </a:r>
            <a:r>
              <a:rPr lang="en-US" altLang="zh-CN" sz="1100" dirty="0" smtClean="0"/>
              <a:t>23</a:t>
            </a:r>
            <a:r>
              <a:rPr lang="zh-CN" altLang="zh-CN" sz="1100" dirty="0" smtClean="0"/>
              <a:t>号）规定和其它科研诚信要求的行为，申请材料符合《中华人民共和国保守国家秘密法》和《科学技术保密规定》等相关法律法规，在参与项目申请和评审活动全过程中，遵守有关评审规则和工作纪律，杜绝以下行为：</a:t>
            </a:r>
          </a:p>
          <a:p>
            <a:pPr marL="0" indent="0">
              <a:buNone/>
            </a:pPr>
            <a:r>
              <a:rPr lang="en-US" altLang="zh-CN" sz="1100" dirty="0" smtClean="0"/>
              <a:t>    </a:t>
            </a:r>
            <a:r>
              <a:rPr lang="zh-CN" altLang="zh-CN" sz="1100" dirty="0" smtClean="0"/>
              <a:t>（一）采取贿赂或变相贿赂、造假、剽窃、故意重复申请等不正当手段获取国家自然科学基金项目申请资格；</a:t>
            </a:r>
          </a:p>
          <a:p>
            <a:pPr marL="0" indent="0">
              <a:buNone/>
            </a:pPr>
            <a:r>
              <a:rPr lang="en-US" altLang="zh-CN" sz="1100" dirty="0" smtClean="0"/>
              <a:t>    </a:t>
            </a:r>
            <a:r>
              <a:rPr lang="zh-CN" altLang="zh-CN" sz="1100" dirty="0" smtClean="0"/>
              <a:t>（二）以任何形式探听未公开的项目评审信息、评审专家信息及其他评审过程中的保密信息，干扰评审专家的评审工作；</a:t>
            </a:r>
          </a:p>
          <a:p>
            <a:pPr marL="0" indent="0">
              <a:buNone/>
            </a:pPr>
            <a:r>
              <a:rPr lang="en-US" altLang="zh-CN" sz="1100" dirty="0" smtClean="0"/>
              <a:t>    </a:t>
            </a:r>
            <a:r>
              <a:rPr lang="zh-CN" altLang="zh-CN" sz="1100" dirty="0" smtClean="0"/>
              <a:t>（三）组织或协助项目团队向评审工作人员、评审专家等提供任何形式的礼品、礼金、有价证券、支付凭证、商业预付卡、电子红包等；宴请评审组织者、评审专家，或向评审组织者、评审专家提供旅游、娱乐健身等任何可能影响科学基金评审公正性的活动；</a:t>
            </a:r>
          </a:p>
          <a:p>
            <a:pPr marL="0" indent="0">
              <a:buNone/>
            </a:pPr>
            <a:r>
              <a:rPr lang="en-US" altLang="zh-CN" sz="1100" dirty="0" smtClean="0"/>
              <a:t>    </a:t>
            </a:r>
            <a:r>
              <a:rPr lang="zh-CN" altLang="zh-CN" sz="1100" dirty="0" smtClean="0"/>
              <a:t>（四）包庇、纵容项目团队虚假申请项目，甚至骗取国家自然科学基金项目；</a:t>
            </a:r>
          </a:p>
          <a:p>
            <a:pPr marL="0" indent="0">
              <a:buNone/>
            </a:pPr>
            <a:r>
              <a:rPr lang="en-US" altLang="zh-CN" sz="1100" dirty="0" smtClean="0"/>
              <a:t>    </a:t>
            </a:r>
            <a:r>
              <a:rPr lang="zh-CN" altLang="zh-CN" sz="1100" dirty="0" smtClean="0"/>
              <a:t>（五）包庇、纵容项目团队，甚至帮助项目团队采取</a:t>
            </a:r>
            <a:r>
              <a:rPr lang="en-US" altLang="zh-CN" sz="1100" dirty="0" smtClean="0"/>
              <a:t>“</a:t>
            </a:r>
            <a:r>
              <a:rPr lang="zh-CN" altLang="zh-CN" sz="1100" dirty="0" smtClean="0"/>
              <a:t>打招呼</a:t>
            </a:r>
            <a:r>
              <a:rPr lang="en-US" altLang="zh-CN" sz="1100" dirty="0" smtClean="0"/>
              <a:t>”</a:t>
            </a:r>
            <a:r>
              <a:rPr lang="zh-CN" altLang="zh-CN" sz="1100" dirty="0" smtClean="0"/>
              <a:t>等方式，影响科学基金项目评审的公正性；</a:t>
            </a:r>
          </a:p>
          <a:p>
            <a:pPr marL="0" indent="0">
              <a:buNone/>
            </a:pPr>
            <a:r>
              <a:rPr lang="en-US" altLang="zh-CN" sz="1100" dirty="0" smtClean="0"/>
              <a:t>    </a:t>
            </a:r>
            <a:r>
              <a:rPr lang="zh-CN" altLang="zh-CN" sz="1100" dirty="0" smtClean="0"/>
              <a:t>（六）在申请书中以高指标通过评审，在计划书中故意篡改降低相应指标；</a:t>
            </a:r>
          </a:p>
          <a:p>
            <a:pPr marL="0" indent="0">
              <a:buNone/>
            </a:pPr>
            <a:r>
              <a:rPr lang="en-US" altLang="zh-CN" sz="1100" dirty="0" smtClean="0"/>
              <a:t>    </a:t>
            </a:r>
            <a:r>
              <a:rPr lang="zh-CN" altLang="zh-CN" sz="1100" dirty="0" smtClean="0"/>
              <a:t>（七）其它违反财经纪律和相关管理规定的行为。</a:t>
            </a:r>
          </a:p>
          <a:p>
            <a:pPr marL="0" indent="0">
              <a:buNone/>
            </a:pPr>
            <a:r>
              <a:rPr lang="en-US" altLang="zh-CN" sz="1100" dirty="0" smtClean="0"/>
              <a:t>    </a:t>
            </a:r>
            <a:r>
              <a:rPr lang="zh-CN" altLang="zh-CN" sz="1100" dirty="0" smtClean="0"/>
              <a:t>如有违反，本单位愿接受国家自然科学基金委员会和相关部门做出的各项处理决定，包括但不限于停拨或核减经费，追回项目经费，取消一定期限国家自然科学基金项目申请资格，记入科研诚信严重失信行为数据库以及主要负责人接受相应党纪政纪处理等。</a:t>
            </a:r>
            <a:endParaRPr lang="zh-CN" altLang="en-US" sz="1100" dirty="0"/>
          </a:p>
        </p:txBody>
      </p:sp>
      <p:pic>
        <p:nvPicPr>
          <p:cNvPr id="6" name="Picture 2"/>
          <p:cNvPicPr>
            <a:picLocks noChangeAspect="1" noChangeArrowheads="1"/>
          </p:cNvPicPr>
          <p:nvPr/>
        </p:nvPicPr>
        <p:blipFill>
          <a:blip r:embed="rId2" cstate="print"/>
          <a:srcRect/>
          <a:stretch>
            <a:fillRect/>
          </a:stretch>
        </p:blipFill>
        <p:spPr bwMode="auto">
          <a:xfrm>
            <a:off x="5201840" y="1980838"/>
            <a:ext cx="3233155" cy="4544505"/>
          </a:xfrm>
          <a:prstGeom prst="rect">
            <a:avLst/>
          </a:prstGeom>
          <a:ln>
            <a:noFill/>
          </a:ln>
          <a:effectLst>
            <a:outerShdw blurRad="292100" dist="139700" dir="2700000" algn="tl" rotWithShape="0">
              <a:srgbClr val="333333">
                <a:alpha val="65000"/>
              </a:srgbClr>
            </a:outerShdw>
          </a:effectLst>
        </p:spPr>
      </p:pic>
      <p:sp>
        <p:nvSpPr>
          <p:cNvPr id="7" name="圆角矩形 6"/>
          <p:cNvSpPr/>
          <p:nvPr/>
        </p:nvSpPr>
        <p:spPr>
          <a:xfrm>
            <a:off x="6807732" y="5423506"/>
            <a:ext cx="1292660" cy="256028"/>
          </a:xfrm>
          <a:prstGeom prst="round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316099" y="5916059"/>
            <a:ext cx="1470479" cy="584775"/>
          </a:xfrm>
          <a:prstGeom prst="rect">
            <a:avLst/>
          </a:prstGeom>
          <a:noFill/>
          <a:ln w="57150">
            <a:solidFill>
              <a:srgbClr val="FF0000"/>
            </a:solidFill>
          </a:ln>
        </p:spPr>
        <p:txBody>
          <a:bodyPr wrap="square" rtlCol="0">
            <a:spAutoFit/>
          </a:bodyPr>
          <a:lstStyle/>
          <a:p>
            <a:r>
              <a:rPr lang="zh-CN" altLang="en-US" sz="1600" b="1" dirty="0" smtClean="0">
                <a:latin typeface="+mn-ea"/>
              </a:rPr>
              <a:t>要求：法定代表人签字承诺</a:t>
            </a:r>
            <a:endParaRPr lang="zh-CN" altLang="en-US" sz="1600" b="1" dirty="0">
              <a:latin typeface="+mn-ea"/>
            </a:endParaRPr>
          </a:p>
        </p:txBody>
      </p:sp>
      <p:sp>
        <p:nvSpPr>
          <p:cNvPr id="9" name="右箭头 8"/>
          <p:cNvSpPr/>
          <p:nvPr/>
        </p:nvSpPr>
        <p:spPr>
          <a:xfrm rot="8332455">
            <a:off x="6324274" y="5559204"/>
            <a:ext cx="369331" cy="2560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00232" y="1357298"/>
            <a:ext cx="5262979" cy="369332"/>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none">
            <a:spAutoFit/>
          </a:bodyPr>
          <a:lstStyle/>
          <a:p>
            <a:r>
              <a:rPr lang="zh-CN" altLang="en-US" b="1" dirty="0" smtClean="0">
                <a:solidFill>
                  <a:srgbClr val="002060"/>
                </a:solidFill>
                <a:latin typeface="微软雅黑" panose="020B0503020204020204" pitchFamily="34" charset="-122"/>
                <a:ea typeface="微软雅黑" panose="020B0503020204020204" pitchFamily="34" charset="-122"/>
              </a:rPr>
              <a:t>依托单位报送申请材料的公函中增加科研诚信承诺</a:t>
            </a:r>
            <a:endParaRPr lang="zh-CN" altLang="en-US" b="1" dirty="0">
              <a:solidFill>
                <a:srgbClr val="002060"/>
              </a:solidFill>
            </a:endParaRPr>
          </a:p>
        </p:txBody>
      </p:sp>
      <p:sp>
        <p:nvSpPr>
          <p:cNvPr id="11" name="标题 1"/>
          <p:cNvSpPr>
            <a:spLocks noGrp="1"/>
          </p:cNvSpPr>
          <p:nvPr>
            <p:ph type="title"/>
          </p:nvPr>
        </p:nvSpPr>
        <p:spPr>
          <a:xfrm>
            <a:off x="357158" y="64004"/>
            <a:ext cx="8424936" cy="936104"/>
          </a:xfrm>
        </p:spPr>
        <p:txBody>
          <a:bodyPr/>
          <a:lstStyle/>
          <a:p>
            <a:r>
              <a:rPr lang="zh-CN" altLang="en-US" dirty="0" smtClean="0"/>
              <a:t>（八）进一步加强科研诚信建设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sz="3600" dirty="0" smtClean="0">
                <a:latin typeface="微软雅黑" panose="020B0503020204020204" pitchFamily="34" charset="-122"/>
                <a:ea typeface="微软雅黑" panose="020B0503020204020204" pitchFamily="34" charset="-122"/>
              </a:rPr>
              <a:t>三、</a:t>
            </a:r>
            <a:r>
              <a:rPr lang="en-US" altLang="zh-CN" sz="3600" dirty="0" smtClean="0">
                <a:latin typeface="微软雅黑" panose="020B0503020204020204" pitchFamily="34" charset="-122"/>
                <a:ea typeface="微软雅黑" panose="020B0503020204020204" pitchFamily="34" charset="-122"/>
              </a:rPr>
              <a:t>2019</a:t>
            </a:r>
            <a:r>
              <a:rPr lang="zh-CN" altLang="en-US" sz="3600" dirty="0" smtClean="0">
                <a:latin typeface="微软雅黑" panose="020B0503020204020204" pitchFamily="34" charset="-122"/>
                <a:ea typeface="微软雅黑" panose="020B0503020204020204" pitchFamily="34" charset="-122"/>
              </a:rPr>
              <a:t>年</a:t>
            </a:r>
            <a:r>
              <a:rPr lang="zh-CN" altLang="en-US" sz="3600" dirty="0">
                <a:latin typeface="微软雅黑" panose="020B0503020204020204" pitchFamily="34" charset="-122"/>
                <a:ea typeface="微软雅黑" panose="020B0503020204020204" pitchFamily="34" charset="-122"/>
              </a:rPr>
              <a:t>项目申请注意事项</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（一）关于</a:t>
            </a:r>
            <a:r>
              <a:rPr lang="en-US" altLang="zh-CN" dirty="0" smtClean="0"/>
              <a:t>2019</a:t>
            </a:r>
            <a:r>
              <a:rPr lang="zh-CN" altLang="en-US" dirty="0" smtClean="0"/>
              <a:t>年</a:t>
            </a:r>
            <a:r>
              <a:rPr lang="zh-CN" altLang="en-US" dirty="0"/>
              <a:t>项目</a:t>
            </a:r>
            <a:r>
              <a:rPr lang="zh-CN" altLang="en-US" dirty="0" smtClean="0"/>
              <a:t>申请有关安排</a:t>
            </a:r>
            <a:endParaRPr lang="zh-CN" altLang="en-US" dirty="0"/>
          </a:p>
        </p:txBody>
      </p:sp>
      <p:sp>
        <p:nvSpPr>
          <p:cNvPr id="5" name="内容占位符 4"/>
          <p:cNvSpPr>
            <a:spLocks noGrp="1"/>
          </p:cNvSpPr>
          <p:nvPr>
            <p:ph idx="1"/>
          </p:nvPr>
        </p:nvSpPr>
        <p:spPr/>
        <p:txBody>
          <a:bodyPr>
            <a:normAutofit fontScale="87500"/>
          </a:bodyPr>
          <a:lstStyle/>
          <a:p>
            <a:pPr>
              <a:lnSpc>
                <a:spcPct val="150000"/>
              </a:lnSpc>
            </a:pPr>
            <a:r>
              <a:rPr lang="zh-CN" altLang="en-US" dirty="0" smtClean="0"/>
              <a:t>集中</a:t>
            </a:r>
            <a:r>
              <a:rPr lang="zh-CN" altLang="en-US" dirty="0"/>
              <a:t>接收期：</a:t>
            </a:r>
            <a:r>
              <a:rPr lang="en-US" altLang="zh-CN" dirty="0" smtClean="0">
                <a:solidFill>
                  <a:srgbClr val="FF0000"/>
                </a:solidFill>
              </a:rPr>
              <a:t>2019</a:t>
            </a:r>
            <a:r>
              <a:rPr lang="zh-CN" altLang="zh-CN" dirty="0" smtClean="0">
                <a:solidFill>
                  <a:srgbClr val="FF0000"/>
                </a:solidFill>
              </a:rPr>
              <a:t>年</a:t>
            </a:r>
            <a:r>
              <a:rPr lang="en-US" altLang="zh-CN" dirty="0">
                <a:solidFill>
                  <a:srgbClr val="FF0000"/>
                </a:solidFill>
              </a:rPr>
              <a:t>3</a:t>
            </a:r>
            <a:r>
              <a:rPr lang="zh-CN" altLang="zh-CN" dirty="0">
                <a:solidFill>
                  <a:srgbClr val="FF0000"/>
                </a:solidFill>
              </a:rPr>
              <a:t>月</a:t>
            </a:r>
            <a:r>
              <a:rPr lang="en-US" altLang="zh-CN" dirty="0">
                <a:solidFill>
                  <a:srgbClr val="FF0000"/>
                </a:solidFill>
              </a:rPr>
              <a:t>1</a:t>
            </a:r>
            <a:r>
              <a:rPr lang="zh-CN" altLang="zh-CN" dirty="0">
                <a:solidFill>
                  <a:srgbClr val="FF0000"/>
                </a:solidFill>
              </a:rPr>
              <a:t>日开始，</a:t>
            </a:r>
            <a:r>
              <a:rPr lang="en-US" altLang="zh-CN" dirty="0">
                <a:solidFill>
                  <a:srgbClr val="FF0000"/>
                </a:solidFill>
              </a:rPr>
              <a:t>3</a:t>
            </a:r>
            <a:r>
              <a:rPr lang="zh-CN" altLang="zh-CN" dirty="0">
                <a:solidFill>
                  <a:srgbClr val="FF0000"/>
                </a:solidFill>
              </a:rPr>
              <a:t>月</a:t>
            </a:r>
            <a:r>
              <a:rPr lang="en-US" altLang="zh-CN" dirty="0">
                <a:solidFill>
                  <a:srgbClr val="FF0000"/>
                </a:solidFill>
              </a:rPr>
              <a:t>20</a:t>
            </a:r>
            <a:r>
              <a:rPr lang="zh-CN" altLang="zh-CN" dirty="0">
                <a:solidFill>
                  <a:srgbClr val="FF0000"/>
                </a:solidFill>
              </a:rPr>
              <a:t>日</a:t>
            </a:r>
            <a:r>
              <a:rPr lang="en-US" altLang="zh-CN" dirty="0">
                <a:solidFill>
                  <a:srgbClr val="FF0000"/>
                </a:solidFill>
              </a:rPr>
              <a:t>16</a:t>
            </a:r>
            <a:r>
              <a:rPr lang="zh-CN" altLang="zh-CN" dirty="0">
                <a:solidFill>
                  <a:srgbClr val="FF0000"/>
                </a:solidFill>
              </a:rPr>
              <a:t>时截止</a:t>
            </a:r>
            <a:r>
              <a:rPr lang="zh-CN" altLang="zh-CN" dirty="0"/>
              <a:t>（</a:t>
            </a:r>
            <a:r>
              <a:rPr lang="en-US" altLang="zh-CN" dirty="0"/>
              <a:t>3</a:t>
            </a:r>
            <a:r>
              <a:rPr lang="zh-CN" altLang="zh-CN" dirty="0"/>
              <a:t>月</a:t>
            </a:r>
            <a:r>
              <a:rPr lang="en-US" altLang="zh-CN" dirty="0" smtClean="0"/>
              <a:t>16</a:t>
            </a:r>
            <a:r>
              <a:rPr lang="zh-CN" altLang="en-US" dirty="0" smtClean="0"/>
              <a:t>、</a:t>
            </a:r>
            <a:r>
              <a:rPr lang="en-US" altLang="zh-CN" dirty="0" smtClean="0"/>
              <a:t>17</a:t>
            </a:r>
            <a:r>
              <a:rPr lang="zh-CN" altLang="zh-CN" dirty="0" smtClean="0"/>
              <a:t>日</a:t>
            </a:r>
            <a:r>
              <a:rPr lang="zh-CN" altLang="zh-CN" dirty="0"/>
              <a:t>办公，其他法定节假日不办公</a:t>
            </a:r>
            <a:r>
              <a:rPr lang="zh-CN" altLang="zh-CN" dirty="0" smtClean="0"/>
              <a:t>）</a:t>
            </a:r>
            <a:r>
              <a:rPr lang="zh-CN" altLang="en-US" dirty="0" smtClean="0"/>
              <a:t>。材料接收组办公地点设在基金委行政楼</a:t>
            </a:r>
            <a:r>
              <a:rPr lang="en-US" altLang="zh-CN" dirty="0" smtClean="0"/>
              <a:t>101</a:t>
            </a:r>
            <a:r>
              <a:rPr lang="zh-CN" altLang="en-US" dirty="0" smtClean="0"/>
              <a:t>房间，</a:t>
            </a:r>
            <a:r>
              <a:rPr lang="en-US" altLang="zh-CN" dirty="0" smtClean="0">
                <a:solidFill>
                  <a:srgbClr val="FF0000"/>
                </a:solidFill>
              </a:rPr>
              <a:t>3</a:t>
            </a:r>
            <a:r>
              <a:rPr lang="zh-CN" altLang="en-US" dirty="0" smtClean="0">
                <a:solidFill>
                  <a:srgbClr val="FF0000"/>
                </a:solidFill>
              </a:rPr>
              <a:t>月</a:t>
            </a:r>
            <a:r>
              <a:rPr lang="en-US" altLang="zh-CN" dirty="0" smtClean="0">
                <a:solidFill>
                  <a:srgbClr val="FF0000"/>
                </a:solidFill>
              </a:rPr>
              <a:t>18-20</a:t>
            </a:r>
            <a:r>
              <a:rPr lang="zh-CN" altLang="en-US" dirty="0" smtClean="0">
                <a:solidFill>
                  <a:srgbClr val="FF0000"/>
                </a:solidFill>
              </a:rPr>
              <a:t>日（</a:t>
            </a:r>
            <a:r>
              <a:rPr lang="en-US" altLang="zh-CN" dirty="0" smtClean="0">
                <a:solidFill>
                  <a:srgbClr val="FF0000"/>
                </a:solidFill>
              </a:rPr>
              <a:t>3</a:t>
            </a:r>
            <a:r>
              <a:rPr lang="zh-CN" altLang="en-US" dirty="0" smtClean="0">
                <a:solidFill>
                  <a:srgbClr val="FF0000"/>
                </a:solidFill>
              </a:rPr>
              <a:t>天）</a:t>
            </a:r>
            <a:r>
              <a:rPr lang="zh-CN" altLang="en-US" dirty="0" smtClean="0"/>
              <a:t>在中德中心多功能厅集中办公。</a:t>
            </a:r>
          </a:p>
          <a:p>
            <a:pPr>
              <a:lnSpc>
                <a:spcPct val="150000"/>
              </a:lnSpc>
            </a:pPr>
            <a:r>
              <a:rPr lang="zh-CN" altLang="en-US" dirty="0" smtClean="0">
                <a:solidFill>
                  <a:srgbClr val="FF0000"/>
                </a:solidFill>
              </a:rPr>
              <a:t>无纸化</a:t>
            </a:r>
            <a:r>
              <a:rPr lang="zh-CN" altLang="zh-CN" dirty="0" smtClean="0">
                <a:solidFill>
                  <a:srgbClr val="FF0000"/>
                </a:solidFill>
              </a:rPr>
              <a:t>申请</a:t>
            </a:r>
            <a:r>
              <a:rPr lang="zh-CN" altLang="en-US" dirty="0" smtClean="0">
                <a:solidFill>
                  <a:srgbClr val="FF0000"/>
                </a:solidFill>
              </a:rPr>
              <a:t>试点：</a:t>
            </a:r>
            <a:r>
              <a:rPr lang="en-US" altLang="zh-CN" dirty="0" smtClean="0"/>
              <a:t>2019</a:t>
            </a:r>
            <a:r>
              <a:rPr lang="zh-CN" altLang="zh-CN" dirty="0" smtClean="0"/>
              <a:t>年继续对重点项目、优秀青年科学基金项目进行无纸化申请试点，</a:t>
            </a:r>
            <a:r>
              <a:rPr lang="zh-CN" altLang="zh-CN" dirty="0" smtClean="0">
                <a:solidFill>
                  <a:srgbClr val="FF0000"/>
                </a:solidFill>
              </a:rPr>
              <a:t>并将青年科学基金项目纳入无纸化申请试点范围。</a:t>
            </a:r>
            <a:r>
              <a:rPr lang="zh-CN" altLang="zh-CN" dirty="0" smtClean="0"/>
              <a:t>申请以上类型项目时依托单位只需在线确认电子申请书及附件材料，无需报送纸质申请书。</a:t>
            </a:r>
            <a:r>
              <a:rPr lang="zh-CN" altLang="zh-CN" dirty="0" smtClean="0">
                <a:solidFill>
                  <a:srgbClr val="FF0000"/>
                </a:solidFill>
              </a:rPr>
              <a:t>项目获批准后，将申请书的纸质签字盖章页装订在《资助项目计划书》最后，一并提交</a:t>
            </a:r>
            <a:r>
              <a:rPr lang="zh-CN" altLang="zh-CN" dirty="0" smtClean="0"/>
              <a:t>。签字盖章的信息应与电子申请书保持一致。</a:t>
            </a:r>
          </a:p>
          <a:p>
            <a:pPr>
              <a:lnSpc>
                <a:spcPct val="150000"/>
              </a:lnSpc>
            </a:pPr>
            <a:r>
              <a:rPr lang="zh-CN" altLang="zh-CN" dirty="0" smtClean="0">
                <a:sym typeface="+mn-ea"/>
              </a:rPr>
              <a:t>依托单位报送纸质申请材料时，还应</a:t>
            </a:r>
            <a:r>
              <a:rPr lang="zh-CN" altLang="zh-CN" dirty="0" smtClean="0">
                <a:solidFill>
                  <a:srgbClr val="FF0000"/>
                </a:solidFill>
                <a:sym typeface="+mn-ea"/>
              </a:rPr>
              <a:t>提供由法定代表人签字、依托单位加盖公章的依托单位科研诚信承诺书，</a:t>
            </a:r>
            <a:r>
              <a:rPr lang="zh-CN" altLang="zh-CN" dirty="0" smtClean="0">
                <a:sym typeface="+mn-ea"/>
              </a:rPr>
              <a:t>并附申请项目清单，项目清单按无纸化申请试点项目与非无纸化申请项目分别生成，材料不完整不予接收。</a:t>
            </a:r>
            <a:endParaRPr lang="zh-CN" altLang="zh-CN" dirty="0" smtClean="0"/>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a:t>
            </a:r>
            <a:r>
              <a:rPr lang="en-US" altLang="zh-CN" dirty="0" smtClean="0"/>
              <a:t>2019</a:t>
            </a:r>
            <a:r>
              <a:rPr lang="zh-CN" altLang="en-US" dirty="0" smtClean="0"/>
              <a:t>年集中接收项目申请类型（</a:t>
            </a:r>
            <a:r>
              <a:rPr lang="en-US" altLang="zh-CN" dirty="0" smtClean="0"/>
              <a:t>16</a:t>
            </a:r>
            <a:r>
              <a:rPr lang="zh-CN" altLang="en-US" dirty="0" smtClean="0"/>
              <a:t>类）</a:t>
            </a:r>
            <a:endParaRPr lang="zh-CN" altLang="en-US" dirty="0"/>
          </a:p>
        </p:txBody>
      </p:sp>
      <p:sp>
        <p:nvSpPr>
          <p:cNvPr id="4" name="矩形 3"/>
          <p:cNvSpPr/>
          <p:nvPr/>
        </p:nvSpPr>
        <p:spPr>
          <a:xfrm>
            <a:off x="5296" y="1412776"/>
            <a:ext cx="2766504" cy="3480440"/>
          </a:xfrm>
          <a:prstGeom prst="rect">
            <a:avLst/>
          </a:prstGeom>
        </p:spPr>
        <p:txBody>
          <a:bodyPr wrap="square">
            <a:spAutoFit/>
          </a:bodyPr>
          <a:lstStyle/>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面上项目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重点项目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部分重大项目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部分重大研究计划项目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重点国际（地区）合作研究项目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endPar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 name="矩形 4"/>
          <p:cNvSpPr/>
          <p:nvPr/>
        </p:nvSpPr>
        <p:spPr>
          <a:xfrm>
            <a:off x="2627784" y="1412776"/>
            <a:ext cx="3168352" cy="5609228"/>
          </a:xfrm>
          <a:prstGeom prst="rect">
            <a:avLst/>
          </a:prstGeom>
        </p:spPr>
        <p:txBody>
          <a:bodyPr wrap="square">
            <a:spAutoFit/>
          </a:bodyPr>
          <a:lstStyle/>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青年科学基金项目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地区科学基金项目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优秀青年科学基金项目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国家杰出青年科学基金项目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创新研究群体</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项目</a:t>
            </a:r>
            <a:endParaRPr lang="en-US" altLang="zh-CN"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基础科学中心项目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海外及港澳学者合作</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研究基金延续资助项目</a:t>
            </a:r>
            <a:endParaRPr lang="en-US" altLang="zh-CN"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外国青年学者研究基金</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项目</a:t>
            </a:r>
            <a:endParaRPr lang="en-US" altLang="zh-CN"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数学</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天元基金</a:t>
            </a: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 name="矩形 5"/>
          <p:cNvSpPr/>
          <p:nvPr/>
        </p:nvSpPr>
        <p:spPr>
          <a:xfrm>
            <a:off x="5796136" y="1412776"/>
            <a:ext cx="3168352" cy="1351652"/>
          </a:xfrm>
          <a:prstGeom prst="rect">
            <a:avLst/>
          </a:prstGeom>
        </p:spPr>
        <p:txBody>
          <a:bodyPr wrap="square">
            <a:spAutoFit/>
          </a:bodyPr>
          <a:lstStyle/>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国家重大科研仪器研制项目（自由申请）</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部分联合基金项目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对象 20" hidden="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15" imgW="12700" imgH="12700" progId="">
                  <p:embed/>
                </p:oleObj>
              </mc:Choice>
              <mc:Fallback>
                <p:oleObj name="think-cell Slide" r:id="rId15" imgW="12700" imgH="12700" progId="">
                  <p:embed/>
                  <p:pic>
                    <p:nvPicPr>
                      <p:cNvPr id="0" name="图片 11264" descr="image4"/>
                      <p:cNvPicPr/>
                      <p:nvPr/>
                    </p:nvPicPr>
                    <p:blipFill>
                      <a:blip r:embed="rId16"/>
                      <a:stretch>
                        <a:fillRect/>
                      </a:stretch>
                    </p:blipFill>
                    <p:spPr>
                      <a:xfrm>
                        <a:off x="1588" y="1588"/>
                        <a:ext cx="1587" cy="1587"/>
                      </a:xfrm>
                      <a:prstGeom prst="rect">
                        <a:avLst/>
                      </a:prstGeom>
                      <a:noFill/>
                      <a:ln w="9525">
                        <a:noFill/>
                      </a:ln>
                    </p:spPr>
                  </p:pic>
                </p:oleObj>
              </mc:Fallback>
            </mc:AlternateContent>
          </a:graphicData>
        </a:graphic>
      </p:graphicFrame>
      <p:sp>
        <p:nvSpPr>
          <p:cNvPr id="2" name="矩形 1" hidden="1"/>
          <p:cNvSpPr/>
          <p:nvPr>
            <p:custDataLst>
              <p:tags r:id="rId2"/>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endParaRPr lang="zh-CN" altLang="en-US" sz="1200" b="1">
              <a:solidFill>
                <a:schemeClr val="bg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16388" name="标题 2"/>
          <p:cNvSpPr>
            <a:spLocks noGrp="1"/>
          </p:cNvSpPr>
          <p:nvPr>
            <p:ph type="title"/>
          </p:nvPr>
        </p:nvSpPr>
        <p:spPr/>
        <p:txBody>
          <a:bodyPr/>
          <a:lstStyle/>
          <a:p>
            <a:r>
              <a:rPr lang="zh-CN" altLang="zh-CN" dirty="0" smtClean="0"/>
              <a:t>项目申请接收情况</a:t>
            </a:r>
            <a:endParaRPr lang="zh-CN" altLang="en-US" dirty="0" smtClean="0"/>
          </a:p>
        </p:txBody>
      </p:sp>
      <p:sp>
        <p:nvSpPr>
          <p:cNvPr id="19" name="矩形 18"/>
          <p:cNvSpPr/>
          <p:nvPr>
            <p:custDataLst>
              <p:tags r:id="rId3"/>
            </p:custDataLst>
          </p:nvPr>
        </p:nvSpPr>
        <p:spPr bwMode="auto">
          <a:xfrm>
            <a:off x="7697788"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0" name="矩形 19"/>
          <p:cNvSpPr/>
          <p:nvPr>
            <p:custDataLst>
              <p:tags r:id="rId4"/>
            </p:custDataLst>
          </p:nvPr>
        </p:nvSpPr>
        <p:spPr bwMode="auto">
          <a:xfrm>
            <a:off x="7032625"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1" name="矩形 20"/>
          <p:cNvSpPr/>
          <p:nvPr>
            <p:custDataLst>
              <p:tags r:id="rId5"/>
            </p:custDataLst>
          </p:nvPr>
        </p:nvSpPr>
        <p:spPr bwMode="auto">
          <a:xfrm>
            <a:off x="636905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2" name="矩形 21"/>
          <p:cNvSpPr/>
          <p:nvPr>
            <p:custDataLst>
              <p:tags r:id="rId6"/>
            </p:custDataLst>
          </p:nvPr>
        </p:nvSpPr>
        <p:spPr bwMode="auto">
          <a:xfrm>
            <a:off x="5705475"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3" name="矩形 22"/>
          <p:cNvSpPr/>
          <p:nvPr>
            <p:custDataLst>
              <p:tags r:id="rId7"/>
            </p:custDataLst>
          </p:nvPr>
        </p:nvSpPr>
        <p:spPr bwMode="auto">
          <a:xfrm>
            <a:off x="504190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4" name="矩形 23"/>
          <p:cNvSpPr/>
          <p:nvPr>
            <p:custDataLst>
              <p:tags r:id="rId8"/>
            </p:custDataLst>
          </p:nvPr>
        </p:nvSpPr>
        <p:spPr bwMode="auto">
          <a:xfrm>
            <a:off x="4379913"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5" name="矩形 24"/>
          <p:cNvSpPr/>
          <p:nvPr>
            <p:custDataLst>
              <p:tags r:id="rId9"/>
            </p:custDataLst>
          </p:nvPr>
        </p:nvSpPr>
        <p:spPr bwMode="auto">
          <a:xfrm>
            <a:off x="305435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6" name="矩形 25"/>
          <p:cNvSpPr/>
          <p:nvPr>
            <p:custDataLst>
              <p:tags r:id="rId10"/>
            </p:custDataLst>
          </p:nvPr>
        </p:nvSpPr>
        <p:spPr bwMode="auto">
          <a:xfrm>
            <a:off x="2390775"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8" name="矩形 27"/>
          <p:cNvSpPr/>
          <p:nvPr>
            <p:custDataLst>
              <p:tags r:id="rId11"/>
            </p:custDataLst>
          </p:nvPr>
        </p:nvSpPr>
        <p:spPr bwMode="auto">
          <a:xfrm>
            <a:off x="172720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9" name="矩形 28"/>
          <p:cNvSpPr/>
          <p:nvPr>
            <p:custDataLst>
              <p:tags r:id="rId12"/>
            </p:custDataLst>
          </p:nvPr>
        </p:nvSpPr>
        <p:spPr bwMode="auto">
          <a:xfrm>
            <a:off x="1062038"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30" name="矩形 29"/>
          <p:cNvSpPr/>
          <p:nvPr>
            <p:custDataLst>
              <p:tags r:id="rId13"/>
            </p:custDataLst>
          </p:nvPr>
        </p:nvSpPr>
        <p:spPr bwMode="auto">
          <a:xfrm>
            <a:off x="398463"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31" name="内容占位符 2"/>
          <p:cNvSpPr>
            <a:spLocks noGrp="1"/>
          </p:cNvSpPr>
          <p:nvPr>
            <p:ph idx="1"/>
          </p:nvPr>
        </p:nvSpPr>
        <p:spPr>
          <a:xfrm>
            <a:off x="395536" y="1268760"/>
            <a:ext cx="8424936" cy="1584176"/>
          </a:xfrm>
        </p:spPr>
        <p:txBody>
          <a:bodyPr/>
          <a:lstStyle/>
          <a:p>
            <a:r>
              <a:rPr lang="zh-CN" altLang="en-US" dirty="0" smtClean="0"/>
              <a:t>截止到</a:t>
            </a:r>
            <a:r>
              <a:rPr lang="en-US" altLang="zh-CN" dirty="0" smtClean="0"/>
              <a:t>12</a:t>
            </a:r>
            <a:r>
              <a:rPr lang="zh-CN" altLang="en-US" dirty="0" smtClean="0"/>
              <a:t>月</a:t>
            </a:r>
            <a:r>
              <a:rPr lang="en-US" altLang="zh-CN" dirty="0" smtClean="0"/>
              <a:t>6</a:t>
            </a:r>
            <a:r>
              <a:rPr lang="zh-CN" altLang="en-US" dirty="0" smtClean="0"/>
              <a:t>日，</a:t>
            </a:r>
            <a:r>
              <a:rPr lang="en-US" altLang="zh-CN" dirty="0" smtClean="0"/>
              <a:t>2018</a:t>
            </a:r>
            <a:r>
              <a:rPr lang="zh-CN" altLang="en-US" dirty="0" smtClean="0"/>
              <a:t>年</a:t>
            </a:r>
            <a:r>
              <a:rPr lang="zh-CN" altLang="zh-CN" dirty="0" smtClean="0"/>
              <a:t>共</a:t>
            </a:r>
            <a:r>
              <a:rPr lang="zh-CN" altLang="zh-CN" dirty="0"/>
              <a:t>接收各类项目申请</a:t>
            </a:r>
            <a:r>
              <a:rPr lang="en-US" altLang="zh-CN" dirty="0" smtClean="0">
                <a:solidFill>
                  <a:srgbClr val="FF0000"/>
                </a:solidFill>
              </a:rPr>
              <a:t>225278</a:t>
            </a:r>
            <a:r>
              <a:rPr lang="zh-CN" altLang="zh-CN" dirty="0" smtClean="0">
                <a:solidFill>
                  <a:srgbClr val="FF0000"/>
                </a:solidFill>
              </a:rPr>
              <a:t>项</a:t>
            </a:r>
            <a:r>
              <a:rPr lang="zh-CN" altLang="zh-CN" dirty="0"/>
              <a:t>（</a:t>
            </a:r>
            <a:r>
              <a:rPr lang="en-US" altLang="zh-CN" dirty="0" smtClean="0"/>
              <a:t>2017</a:t>
            </a:r>
            <a:r>
              <a:rPr lang="zh-CN" altLang="zh-CN" dirty="0" smtClean="0"/>
              <a:t>年</a:t>
            </a:r>
            <a:r>
              <a:rPr lang="zh-CN" altLang="en-US" dirty="0" smtClean="0"/>
              <a:t>全年</a:t>
            </a:r>
            <a:r>
              <a:rPr lang="zh-CN" altLang="zh-CN" dirty="0" smtClean="0"/>
              <a:t>为</a:t>
            </a:r>
            <a:r>
              <a:rPr lang="en-US" altLang="zh-CN" dirty="0" smtClean="0"/>
              <a:t>202317</a:t>
            </a:r>
            <a:r>
              <a:rPr lang="zh-CN" altLang="zh-CN" dirty="0" smtClean="0"/>
              <a:t>项），</a:t>
            </a:r>
            <a:r>
              <a:rPr lang="zh-CN" altLang="en-US" dirty="0" smtClean="0"/>
              <a:t>比</a:t>
            </a:r>
            <a:r>
              <a:rPr lang="en-US" altLang="zh-CN" dirty="0" smtClean="0"/>
              <a:t>2017</a:t>
            </a:r>
            <a:r>
              <a:rPr lang="zh-CN" altLang="zh-CN" dirty="0" smtClean="0"/>
              <a:t>年增加</a:t>
            </a:r>
            <a:r>
              <a:rPr lang="en-US" altLang="zh-CN" dirty="0" smtClean="0"/>
              <a:t>22961</a:t>
            </a:r>
            <a:r>
              <a:rPr lang="zh-CN" altLang="zh-CN" dirty="0" smtClean="0"/>
              <a:t>项，增幅</a:t>
            </a:r>
            <a:r>
              <a:rPr lang="en-US" altLang="zh-CN" dirty="0" smtClean="0"/>
              <a:t>11.35%</a:t>
            </a:r>
            <a:r>
              <a:rPr lang="zh-CN" altLang="en-US" dirty="0" smtClean="0"/>
              <a:t>，创</a:t>
            </a:r>
            <a:r>
              <a:rPr lang="zh-CN" altLang="en-US" dirty="0"/>
              <a:t>历史</a:t>
            </a:r>
            <a:r>
              <a:rPr lang="zh-CN" altLang="en-US" dirty="0" smtClean="0"/>
              <a:t>新高，达到</a:t>
            </a:r>
            <a:r>
              <a:rPr lang="en-US" altLang="zh-CN" dirty="0" smtClean="0"/>
              <a:t>2007</a:t>
            </a:r>
            <a:r>
              <a:rPr lang="zh-CN" altLang="en-US" dirty="0" smtClean="0"/>
              <a:t>年申请量的三倍多。</a:t>
            </a:r>
            <a:endParaRPr lang="zh-CN" altLang="en-US" dirty="0"/>
          </a:p>
          <a:p>
            <a:endParaRPr lang="zh-CN" altLang="en-US" dirty="0"/>
          </a:p>
        </p:txBody>
      </p:sp>
      <p:pic>
        <p:nvPicPr>
          <p:cNvPr id="116763" name="Picture 27"/>
          <p:cNvPicPr>
            <a:picLocks noChangeAspect="1" noChangeArrowheads="1"/>
          </p:cNvPicPr>
          <p:nvPr/>
        </p:nvPicPr>
        <p:blipFill>
          <a:blip r:embed="rId17" cstate="print"/>
          <a:srcRect/>
          <a:stretch>
            <a:fillRect/>
          </a:stretch>
        </p:blipFill>
        <p:spPr bwMode="auto">
          <a:xfrm>
            <a:off x="785813" y="2654002"/>
            <a:ext cx="7572375" cy="394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a:t>
            </a:r>
            <a:r>
              <a:rPr lang="zh-CN" altLang="en-US" dirty="0" smtClean="0"/>
              <a:t>指南</a:t>
            </a:r>
            <a:r>
              <a:rPr lang="en-US" altLang="zh-CN" dirty="0" smtClean="0"/>
              <a:t>》</a:t>
            </a:r>
            <a:r>
              <a:rPr lang="zh-CN" altLang="en-US" dirty="0" smtClean="0"/>
              <a:t>申请须知</a:t>
            </a:r>
            <a:endParaRPr lang="zh-CN" altLang="en-US" dirty="0"/>
          </a:p>
        </p:txBody>
      </p:sp>
      <p:sp>
        <p:nvSpPr>
          <p:cNvPr id="3" name="内容占位符 2"/>
          <p:cNvSpPr>
            <a:spLocks noGrp="1"/>
          </p:cNvSpPr>
          <p:nvPr>
            <p:ph idx="1"/>
          </p:nvPr>
        </p:nvSpPr>
        <p:spPr>
          <a:xfrm>
            <a:off x="395536" y="1268760"/>
            <a:ext cx="8424936" cy="945794"/>
          </a:xfrm>
        </p:spPr>
        <p:txBody>
          <a:bodyPr/>
          <a:lstStyle/>
          <a:p>
            <a:r>
              <a:rPr lang="zh-CN" altLang="en-US" dirty="0" smtClean="0"/>
              <a:t>项目指南将原“申请须知”“预算编报须知”与“科研诚信须知”合并成</a:t>
            </a:r>
            <a:r>
              <a:rPr lang="zh-CN" altLang="en-US" dirty="0" smtClean="0">
                <a:solidFill>
                  <a:srgbClr val="FF0000"/>
                </a:solidFill>
              </a:rPr>
              <a:t>新的“申请须知”</a:t>
            </a:r>
            <a:r>
              <a:rPr lang="zh-CN" altLang="en-US" dirty="0" smtClean="0"/>
              <a:t>。</a:t>
            </a:r>
            <a:endParaRPr lang="en-US" altLang="zh-CN" dirty="0" smtClean="0"/>
          </a:p>
        </p:txBody>
      </p:sp>
      <p:sp>
        <p:nvSpPr>
          <p:cNvPr id="6" name="内容占位符 2"/>
          <p:cNvSpPr txBox="1"/>
          <p:nvPr/>
        </p:nvSpPr>
        <p:spPr>
          <a:xfrm>
            <a:off x="4777680" y="2285992"/>
            <a:ext cx="4114800" cy="4286280"/>
          </a:xfrm>
          <a:prstGeom prst="rect">
            <a:avLst/>
          </a:prstGeom>
          <a:ln>
            <a:solidFill>
              <a:sysClr val="windowText" lastClr="000000"/>
            </a:solidFill>
            <a:prstDash val="dash"/>
          </a:ln>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内  容</a:t>
            </a:r>
            <a:endParaRPr kumimoji="0" lang="en-US" altLang="zh-CN" sz="2000" b="1" i="0" u="none" strike="noStrike" kern="120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一、申请条件与材料要求</a:t>
            </a:r>
          </a:p>
          <a:p>
            <a:pPr marL="900430" marR="0" lvl="0" indent="-53657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（一）关于申请人条件</a:t>
            </a:r>
          </a:p>
          <a:p>
            <a:pPr marL="900430" marR="0" lvl="0" indent="-53657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（二）关于申请材料要求</a:t>
            </a:r>
          </a:p>
          <a:p>
            <a:pPr marL="900430" marR="0" lvl="0" indent="-53657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（三）关于申请不予受理情形的说明</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二、预算编报要求</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（一）关于总体要求</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（二）关于预算科目</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（三）关于定额补助式资助项目</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（四）关于成本补偿式资助项目</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（五）关于合作研究外拨资金</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（六）其他应注意的问题</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三、科研诚信要求</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（一）关于个人信息</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（二）关于研究内容</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（三）其他有关要求</a:t>
            </a: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（四）关于责任追究</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四、依托单位职责</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1600" b="1" i="0" u="none" strike="noStrike" kern="1200" cap="none" spc="0" normalizeH="0" baseline="0" noProof="0" dirty="0" smtClean="0">
              <a:ln>
                <a:noFill/>
              </a:ln>
              <a:solidFill>
                <a:sysClr val="windowText" lastClr="000000"/>
              </a:solidFill>
              <a:effectLst/>
              <a:uLnTx/>
              <a:uFillTx/>
              <a:latin typeface="仿宋_GB2312" pitchFamily="49" charset="-122"/>
              <a:ea typeface="仿宋_GB2312" pitchFamily="49" charset="-122"/>
              <a:cs typeface="+mn-cs"/>
            </a:endParaRPr>
          </a:p>
        </p:txBody>
      </p:sp>
      <p:pic>
        <p:nvPicPr>
          <p:cNvPr id="7" name="Picture 2"/>
          <p:cNvPicPr>
            <a:picLocks noChangeAspect="1" noChangeArrowheads="1"/>
          </p:cNvPicPr>
          <p:nvPr/>
        </p:nvPicPr>
        <p:blipFill>
          <a:blip r:embed="rId2" cstate="print"/>
          <a:srcRect/>
          <a:stretch>
            <a:fillRect/>
          </a:stretch>
        </p:blipFill>
        <p:spPr bwMode="auto">
          <a:xfrm>
            <a:off x="360056" y="2285992"/>
            <a:ext cx="3926192" cy="4286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a:t>
            </a:r>
            <a:r>
              <a:rPr lang="zh-CN" altLang="en-US" dirty="0" smtClean="0"/>
              <a:t>指南</a:t>
            </a:r>
            <a:r>
              <a:rPr lang="en-US" altLang="zh-CN" dirty="0" smtClean="0"/>
              <a:t>》</a:t>
            </a:r>
            <a:r>
              <a:rPr lang="zh-CN" altLang="en-US" dirty="0" smtClean="0"/>
              <a:t>申请须知</a:t>
            </a:r>
            <a:endParaRPr lang="zh-CN" altLang="en-US" dirty="0"/>
          </a:p>
        </p:txBody>
      </p:sp>
      <p:sp>
        <p:nvSpPr>
          <p:cNvPr id="11" name="内容占位符 2"/>
          <p:cNvSpPr txBox="1"/>
          <p:nvPr/>
        </p:nvSpPr>
        <p:spPr bwMode="auto">
          <a:xfrm>
            <a:off x="357158" y="1673448"/>
            <a:ext cx="842493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R="0" lvl="0" indent="457200" algn="just" defTabSz="914400" rtl="0" eaLnBrk="1" fontAlgn="base" latinLnBrk="0" hangingPunct="0">
              <a:lnSpc>
                <a:spcPct val="130000"/>
              </a:lnSpc>
              <a:spcBef>
                <a:spcPts val="1200"/>
              </a:spcBef>
              <a:spcAft>
                <a:spcPts val="200"/>
              </a:spcAft>
              <a:buClr>
                <a:srgbClr val="2D206F"/>
              </a:buClr>
              <a:buSzPct val="60000"/>
              <a:defRPr/>
            </a:pP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上述</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试点开展分类申请与评审</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将青年科学基金项目纳入无纸化申请试点范围</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进一步加强科研诚信建设</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等内容将体现在申请须知中。除此之外，申请须知中还特别强调了科研伦理与科技安全、加强和规范依托单位管理等内容。</a:t>
            </a:r>
            <a:endPar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marL="228600" indent="-228600" algn="just" fontAlgn="base" hangingPunct="0">
              <a:lnSpc>
                <a:spcPct val="130000"/>
              </a:lnSpc>
              <a:spcBef>
                <a:spcPts val="1200"/>
              </a:spcBef>
              <a:spcAft>
                <a:spcPts val="200"/>
              </a:spcAft>
              <a:buClr>
                <a:srgbClr val="2D206F"/>
              </a:buClr>
              <a:buSzPct val="60000"/>
              <a:buFont typeface="Wingdings" panose="05000000000000000000" pitchFamily="2" charset="2"/>
              <a:buChar char="l"/>
              <a:defRPr/>
            </a:pP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如果项目申请涉及</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科研伦理与科技安全（如</a:t>
            </a: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生物安全、信息安全</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等）的相关问题，</a:t>
            </a: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申请人应当严格执行国家有关法律法规和伦理准则。</a:t>
            </a: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同时，申请人在申请书中提供依托单位对于生物安全等的保障承‍诺，以及所在单位或上级主管单位伦理委员会的审查证明等。</a:t>
            </a:r>
            <a:endPar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marL="228600" indent="-228600" algn="just" fontAlgn="base" hangingPunct="0">
              <a:lnSpc>
                <a:spcPts val="2800"/>
              </a:lnSpc>
              <a:spcBef>
                <a:spcPts val="1200"/>
              </a:spcBef>
              <a:spcAft>
                <a:spcPts val="200"/>
              </a:spcAft>
              <a:buClr>
                <a:srgbClr val="2D206F"/>
              </a:buClr>
              <a:buSzPct val="60000"/>
              <a:buFont typeface="Wingdings" panose="05000000000000000000" pitchFamily="2" charset="2"/>
              <a:buChar char="l"/>
              <a:defRPr/>
            </a:pPr>
            <a:endPar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marL="228600" marR="0" lvl="0" indent="-228600" algn="just" defTabSz="914400" rtl="0" eaLnBrk="1" fontAlgn="base" latinLnBrk="0" hangingPunct="0">
              <a:lnSpc>
                <a:spcPts val="2800"/>
              </a:lnSpc>
              <a:spcBef>
                <a:spcPts val="1200"/>
              </a:spcBef>
              <a:spcAft>
                <a:spcPts val="200"/>
              </a:spcAft>
              <a:buClr>
                <a:srgbClr val="2D206F"/>
              </a:buClr>
              <a:buSzPct val="60000"/>
              <a:buFont typeface="Wingdings" panose="05000000000000000000" pitchFamily="2" charset="2"/>
              <a:buChar char="l"/>
              <a:defRPr/>
            </a:pPr>
            <a:endPar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a:t>
            </a:r>
            <a:r>
              <a:rPr lang="zh-CN" altLang="en-US" dirty="0" smtClean="0"/>
              <a:t>指南</a:t>
            </a:r>
            <a:r>
              <a:rPr lang="en-US" altLang="zh-CN" dirty="0" smtClean="0"/>
              <a:t>》</a:t>
            </a:r>
            <a:r>
              <a:rPr lang="zh-CN" altLang="en-US" dirty="0" smtClean="0"/>
              <a:t>申请须知</a:t>
            </a:r>
            <a:endParaRPr lang="zh-CN" altLang="en-US" dirty="0"/>
          </a:p>
        </p:txBody>
      </p:sp>
      <p:sp>
        <p:nvSpPr>
          <p:cNvPr id="11" name="内容占位符 2"/>
          <p:cNvSpPr txBox="1"/>
          <p:nvPr/>
        </p:nvSpPr>
        <p:spPr bwMode="auto">
          <a:xfrm>
            <a:off x="357158" y="1744886"/>
            <a:ext cx="842493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indent="-228600" algn="just" fontAlgn="base" hangingPunct="0">
              <a:lnSpc>
                <a:spcPct val="130000"/>
              </a:lnSpc>
              <a:spcBef>
                <a:spcPts val="1200"/>
              </a:spcBef>
              <a:spcAft>
                <a:spcPts val="200"/>
              </a:spcAft>
              <a:buClr>
                <a:srgbClr val="2D206F"/>
              </a:buClr>
              <a:buSzPct val="60000"/>
              <a:buFont typeface="Wingdings" panose="05000000000000000000" pitchFamily="2" charset="2"/>
              <a:buChar char="l"/>
            </a:pP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依托单位应切实贯彻落实《国家自然科学基金委员会关于进一步加强依托单位科学基金管理工作的若干意见》，</a:t>
            </a: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认真履行管理主体责任，加强和规范科学基金管理</a:t>
            </a: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p>
          <a:p>
            <a:pPr marL="228600" indent="-228600" algn="just" fontAlgn="base" hangingPunct="0">
              <a:lnSpc>
                <a:spcPct val="130000"/>
              </a:lnSpc>
              <a:spcBef>
                <a:spcPts val="1200"/>
              </a:spcBef>
              <a:spcAft>
                <a:spcPts val="200"/>
              </a:spcAft>
              <a:buClr>
                <a:srgbClr val="2D206F"/>
              </a:buClr>
              <a:buSzPct val="60000"/>
              <a:buFont typeface="Wingdings" panose="05000000000000000000" pitchFamily="2" charset="2"/>
              <a:buChar char="l"/>
            </a:pP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依托单位应建立完善科研伦理和科技安全审查机制，防范伦理和安全风险。</a:t>
            </a: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按照有关法律法规和伦理准则，建立健全科研伦理和科技安全管理制度；加强伦理审查机制和过程监管，加强生物安全、信息安全等科技安全责任制；强化宣传教育和培训工作，提高科研人员在科研伦理、科技安全等方面的责任感和法律意识。</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（四）申请代码调整总体情况</a:t>
            </a:r>
          </a:p>
        </p:txBody>
      </p:sp>
      <p:sp>
        <p:nvSpPr>
          <p:cNvPr id="3" name="内容占位符 2"/>
          <p:cNvSpPr>
            <a:spLocks noGrp="1"/>
          </p:cNvSpPr>
          <p:nvPr>
            <p:ph idx="1"/>
          </p:nvPr>
        </p:nvSpPr>
        <p:spPr>
          <a:xfrm>
            <a:off x="395536" y="1857364"/>
            <a:ext cx="8424936" cy="445728"/>
          </a:xfrm>
        </p:spPr>
        <p:txBody>
          <a:bodyPr/>
          <a:lstStyle/>
          <a:p>
            <a:pPr lvl="1"/>
            <a:r>
              <a:rPr lang="zh-CN" altLang="en-US" dirty="0" smtClean="0"/>
              <a:t>生命科学部：根据学科发展趋势、历年申请与资助量等进行了调整</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altLang="zh-CN" dirty="0" smtClean="0"/>
          </a:p>
          <a:p>
            <a:pPr lvl="1"/>
            <a:endParaRPr lang="en-US" altLang="zh-CN" dirty="0" smtClean="0"/>
          </a:p>
          <a:p>
            <a:pPr lvl="1"/>
            <a:r>
              <a:rPr lang="zh-CN" altLang="en-US" dirty="0" smtClean="0"/>
              <a:t>部分一级代码进行了拆分、合并、更改对应名称等</a:t>
            </a:r>
            <a:endParaRPr lang="en-US" altLang="zh-CN" dirty="0" smtClean="0"/>
          </a:p>
          <a:p>
            <a:pPr lvl="1"/>
            <a:r>
              <a:rPr lang="zh-CN" altLang="en-US" dirty="0" smtClean="0"/>
              <a:t>二级代码和三级代码进行了增减和细化</a:t>
            </a:r>
            <a:endParaRPr lang="en-US" altLang="zh-CN" dirty="0"/>
          </a:p>
          <a:p>
            <a:pPr marL="239395" lvl="1" indent="0">
              <a:buNone/>
            </a:pPr>
            <a:endParaRPr lang="en-US" altLang="zh-CN" dirty="0" smtClean="0"/>
          </a:p>
          <a:p>
            <a:pPr marL="239395" lvl="1" indent="0">
              <a:buNone/>
            </a:pPr>
            <a:endParaRPr lang="en-US" altLang="zh-CN" dirty="0"/>
          </a:p>
          <a:p>
            <a:pPr marL="239395" lvl="1" indent="0">
              <a:buNone/>
            </a:pPr>
            <a:endParaRPr lang="en-US" altLang="zh-CN" dirty="0" smtClean="0"/>
          </a:p>
          <a:p>
            <a:pPr marL="239395" lvl="1" indent="0">
              <a:buNone/>
            </a:pPr>
            <a:endParaRPr lang="en-US" altLang="zh-CN" dirty="0"/>
          </a:p>
        </p:txBody>
      </p:sp>
      <p:graphicFrame>
        <p:nvGraphicFramePr>
          <p:cNvPr id="5" name="表格 4"/>
          <p:cNvGraphicFramePr>
            <a:graphicFrameLocks noGrp="1"/>
          </p:cNvGraphicFramePr>
          <p:nvPr/>
        </p:nvGraphicFramePr>
        <p:xfrm>
          <a:off x="285719" y="2445968"/>
          <a:ext cx="8572560" cy="3271520"/>
        </p:xfrm>
        <a:graphic>
          <a:graphicData uri="http://schemas.openxmlformats.org/drawingml/2006/table">
            <a:tbl>
              <a:tblPr firstRow="1" bandRow="1">
                <a:tableStyleId>{5C22544A-7EE6-4342-B048-85BDC9FD1C3A}</a:tableStyleId>
              </a:tblPr>
              <a:tblGrid>
                <a:gridCol w="4071967"/>
                <a:gridCol w="1214446"/>
                <a:gridCol w="3286147"/>
              </a:tblGrid>
              <a:tr h="370840">
                <a:tc>
                  <a:txBody>
                    <a:bodyPr/>
                    <a:lstStyle/>
                    <a:p>
                      <a:pPr algn="ctr"/>
                      <a:r>
                        <a:rPr lang="zh-CN" altLang="en-US" sz="1600" dirty="0" smtClean="0"/>
                        <a:t>调整前一级代码</a:t>
                      </a:r>
                      <a:endParaRPr lang="zh-CN" altLang="en-US" sz="1600" dirty="0"/>
                    </a:p>
                  </a:txBody>
                  <a:tcPr anchor="ctr"/>
                </a:tc>
                <a:tc>
                  <a:txBody>
                    <a:bodyPr/>
                    <a:lstStyle/>
                    <a:p>
                      <a:r>
                        <a:rPr lang="zh-CN" altLang="en-US" sz="1600" dirty="0" smtClean="0"/>
                        <a:t>所做调整</a:t>
                      </a:r>
                      <a:endParaRPr lang="zh-CN" altLang="en-US" sz="1600" dirty="0"/>
                    </a:p>
                  </a:txBody>
                  <a:tcPr anchor="ctr"/>
                </a:tc>
                <a:tc>
                  <a:txBody>
                    <a:bodyPr/>
                    <a:lstStyle/>
                    <a:p>
                      <a:r>
                        <a:rPr lang="zh-CN" altLang="en-US" sz="1600" dirty="0" smtClean="0"/>
                        <a:t>调整后一级代码</a:t>
                      </a:r>
                      <a:endParaRPr lang="zh-CN" altLang="en-US" sz="1600" dirty="0"/>
                    </a:p>
                  </a:txBody>
                  <a:tcPr anchor="ctr"/>
                </a:tc>
              </a:tr>
              <a:tr h="370840">
                <a:tc rowSpan="2">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C05</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生物物理、生物化学与分子生物学</a:t>
                      </a:r>
                    </a:p>
                  </a:txBody>
                  <a:tcPr anchor="ctr"/>
                </a:tc>
                <a:tc rowSpan="2">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拆分</a:t>
                      </a: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C05</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生物物理与生物化学</a:t>
                      </a:r>
                    </a:p>
                  </a:txBody>
                  <a:tcPr anchor="ctr"/>
                </a:tc>
              </a:tr>
              <a:tr h="0">
                <a:tc vMerge="1">
                  <a:txBody>
                    <a:bodyPr/>
                    <a:lstStyle/>
                    <a:p>
                      <a:endParaRPr lang="zh-CN"/>
                    </a:p>
                  </a:txBody>
                  <a:tcPr/>
                </a:tc>
                <a:tc vMerge="1">
                  <a:txBody>
                    <a:bodyPr/>
                    <a:lstStyle/>
                    <a:p>
                      <a:endParaRPr lang="zh-CN"/>
                    </a:p>
                  </a:txBody>
                  <a:tcP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C21</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分子生物学与生物技术</a:t>
                      </a: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C09</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神经科学</a:t>
                      </a:r>
                    </a:p>
                  </a:txBody>
                  <a:tcPr anchor="ctr"/>
                </a:tc>
                <a:tc rowSpan="2">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合并</a:t>
                      </a:r>
                    </a:p>
                  </a:txBody>
                  <a:tcPr anchor="ctr"/>
                </a:tc>
                <a:tc rowSpan="2">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C09</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神经科学与心理学</a:t>
                      </a: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C21</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心理学</a:t>
                      </a:r>
                    </a:p>
                  </a:txBody>
                  <a:tcPr anchor="ctr"/>
                </a:tc>
                <a:tc vMerge="1">
                  <a:txBody>
                    <a:bodyPr/>
                    <a:lstStyle/>
                    <a:p>
                      <a:endParaRPr lang="zh-CN"/>
                    </a:p>
                  </a:txBody>
                  <a:tcPr/>
                </a:tc>
                <a:tc vMerge="1">
                  <a:txBody>
                    <a:bodyPr/>
                    <a:lstStyle/>
                    <a:p>
                      <a:endParaRPr lang="zh-CN"/>
                    </a:p>
                  </a:txBody>
                  <a:tcP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C16</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林学</a:t>
                      </a: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扩充</a:t>
                      </a: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C16</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林学与草地科学</a:t>
                      </a: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C17</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畜牧学与草地科学</a:t>
                      </a: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削减</a:t>
                      </a: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C17</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畜牧学</a:t>
                      </a: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C10</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生物力学与组织工程学</a:t>
                      </a: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更名</a:t>
                      </a: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C10</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生物材料、成像与组织工程学</a:t>
                      </a: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C13</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作物学</a:t>
                      </a: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更名</a:t>
                      </a: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C13</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农学基础与作物学</a:t>
                      </a:r>
                    </a:p>
                  </a:txBody>
                  <a:tcPr anchor="ctr"/>
                </a:tc>
              </a:tr>
            </a:tbl>
          </a:graphicData>
        </a:graphic>
      </p:graphicFrame>
      <p:sp>
        <p:nvSpPr>
          <p:cNvPr id="6" name="内容占位符 2"/>
          <p:cNvSpPr txBox="1"/>
          <p:nvPr/>
        </p:nvSpPr>
        <p:spPr bwMode="auto">
          <a:xfrm>
            <a:off x="395536" y="1197322"/>
            <a:ext cx="8424936" cy="237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marR="0" lvl="0" indent="-228600" algn="just" defTabSz="914400" rtl="0" eaLnBrk="1" fontAlgn="base" latinLnBrk="0" hangingPunct="1">
              <a:lnSpc>
                <a:spcPct val="130000"/>
              </a:lnSpc>
              <a:spcBef>
                <a:spcPts val="600"/>
              </a:spcBef>
              <a:spcAft>
                <a:spcPts val="200"/>
              </a:spcAft>
              <a:buClr>
                <a:srgbClr val="2D206F"/>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     生命科学部和地球科学部对申请代码进行了调整。</a:t>
            </a:r>
            <a:endParaRPr kumimoji="0" lang="en-US" altLang="zh-CN" sz="24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467995" marR="0" lvl="1" indent="-22860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Char char="l"/>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467995" marR="0" lvl="1" indent="-22860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Char char="l"/>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（四）申请代码调整总体情况</a:t>
            </a:r>
          </a:p>
        </p:txBody>
      </p:sp>
      <p:sp>
        <p:nvSpPr>
          <p:cNvPr id="3" name="内容占位符 2"/>
          <p:cNvSpPr>
            <a:spLocks noGrp="1"/>
          </p:cNvSpPr>
          <p:nvPr>
            <p:ph idx="1"/>
          </p:nvPr>
        </p:nvSpPr>
        <p:spPr>
          <a:xfrm>
            <a:off x="395536" y="1268760"/>
            <a:ext cx="8424936" cy="445728"/>
          </a:xfrm>
        </p:spPr>
        <p:txBody>
          <a:bodyPr/>
          <a:lstStyle/>
          <a:p>
            <a:pPr lvl="1"/>
            <a:r>
              <a:rPr lang="zh-CN" altLang="en-US" dirty="0" smtClean="0"/>
              <a:t>地球科学部：根据学科发展趋势进行了调整</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altLang="zh-CN" dirty="0" smtClean="0"/>
          </a:p>
          <a:p>
            <a:pPr lvl="1"/>
            <a:endParaRPr lang="en-US" altLang="zh-CN" dirty="0" smtClean="0"/>
          </a:p>
          <a:p>
            <a:pPr lvl="1"/>
            <a:r>
              <a:rPr lang="zh-CN" altLang="en-US" dirty="0" smtClean="0"/>
              <a:t>新增部分二级代码和三级代码</a:t>
            </a:r>
            <a:endParaRPr lang="en-US" altLang="zh-CN" dirty="0" smtClean="0"/>
          </a:p>
          <a:p>
            <a:pPr lvl="1"/>
            <a:r>
              <a:rPr lang="zh-CN" altLang="en-US" dirty="0" smtClean="0"/>
              <a:t>部分二级代码和三级代码调整了所属一级代码</a:t>
            </a:r>
            <a:endParaRPr lang="en-US" altLang="zh-CN" dirty="0"/>
          </a:p>
          <a:p>
            <a:pPr marL="239395" lvl="1" indent="0">
              <a:buNone/>
            </a:pPr>
            <a:endParaRPr lang="en-US" altLang="zh-CN" dirty="0" smtClean="0"/>
          </a:p>
          <a:p>
            <a:pPr marL="239395" lvl="1" indent="0">
              <a:buNone/>
            </a:pPr>
            <a:endParaRPr lang="en-US" altLang="zh-CN" dirty="0"/>
          </a:p>
          <a:p>
            <a:pPr marL="239395" lvl="1" indent="0">
              <a:buNone/>
            </a:pPr>
            <a:endParaRPr lang="en-US" altLang="zh-CN" dirty="0" smtClean="0"/>
          </a:p>
          <a:p>
            <a:pPr marL="239395" lvl="1" indent="0">
              <a:buNone/>
            </a:pPr>
            <a:endParaRPr lang="en-US" altLang="zh-CN" dirty="0"/>
          </a:p>
        </p:txBody>
      </p:sp>
      <p:sp>
        <p:nvSpPr>
          <p:cNvPr id="4" name="矩形 3"/>
          <p:cNvSpPr/>
          <p:nvPr/>
        </p:nvSpPr>
        <p:spPr>
          <a:xfrm>
            <a:off x="0" y="6385347"/>
            <a:ext cx="8551590" cy="615553"/>
          </a:xfrm>
          <a:prstGeom prst="rect">
            <a:avLst/>
          </a:prstGeom>
        </p:spPr>
        <p:txBody>
          <a:bodyPr wrap="square">
            <a:spAutoFit/>
          </a:bodyPr>
          <a:lstStyle/>
          <a:p>
            <a:pPr marL="239395" lvl="1" indent="0">
              <a:buNone/>
            </a:pPr>
            <a:r>
              <a:rPr lang="zh-CN" altLang="en-US" sz="2000" b="1" dirty="0">
                <a:latin typeface="+mn-ea"/>
              </a:rPr>
              <a:t>注：具体变化请查阅</a:t>
            </a:r>
            <a:r>
              <a:rPr lang="en-US" altLang="zh-CN" sz="2000" b="1" dirty="0">
                <a:latin typeface="+mn-ea"/>
              </a:rPr>
              <a:t>《</a:t>
            </a:r>
            <a:r>
              <a:rPr lang="en-US" altLang="zh-CN" sz="2000" b="1" dirty="0" smtClean="0">
                <a:latin typeface="+mn-ea"/>
              </a:rPr>
              <a:t>2019</a:t>
            </a:r>
            <a:r>
              <a:rPr lang="zh-CN" altLang="en-US" sz="2000" b="1" dirty="0" smtClean="0">
                <a:latin typeface="+mn-ea"/>
              </a:rPr>
              <a:t>年度</a:t>
            </a:r>
            <a:r>
              <a:rPr lang="zh-CN" altLang="en-US" sz="2000" b="1" dirty="0">
                <a:latin typeface="+mn-ea"/>
              </a:rPr>
              <a:t>国家自然科学基金项目指南</a:t>
            </a:r>
            <a:r>
              <a:rPr lang="en-US" altLang="zh-CN" sz="2000" b="1" dirty="0">
                <a:latin typeface="+mn-ea"/>
              </a:rPr>
              <a:t>》</a:t>
            </a:r>
            <a:r>
              <a:rPr lang="zh-CN" altLang="en-US" sz="2000" b="1" dirty="0">
                <a:latin typeface="+mn-ea"/>
              </a:rPr>
              <a:t>。</a:t>
            </a:r>
          </a:p>
          <a:p>
            <a:endParaRPr lang="zh-CN" altLang="en-US" sz="1400" b="1" dirty="0">
              <a:latin typeface="楷体_GB2312" pitchFamily="49" charset="-122"/>
              <a:ea typeface="楷体_GB2312" pitchFamily="49" charset="-122"/>
            </a:endParaRPr>
          </a:p>
        </p:txBody>
      </p:sp>
      <p:graphicFrame>
        <p:nvGraphicFramePr>
          <p:cNvPr id="7" name="表格 6"/>
          <p:cNvGraphicFramePr>
            <a:graphicFrameLocks noGrp="1"/>
          </p:cNvGraphicFramePr>
          <p:nvPr/>
        </p:nvGraphicFramePr>
        <p:xfrm>
          <a:off x="214282" y="2063352"/>
          <a:ext cx="8786875" cy="2926080"/>
        </p:xfrm>
        <a:graphic>
          <a:graphicData uri="http://schemas.openxmlformats.org/drawingml/2006/table">
            <a:tbl>
              <a:tblPr/>
              <a:tblGrid>
                <a:gridCol w="2664872"/>
                <a:gridCol w="936306"/>
                <a:gridCol w="1042292"/>
                <a:gridCol w="2286016"/>
                <a:gridCol w="928694"/>
                <a:gridCol w="928695"/>
              </a:tblGrid>
              <a:tr h="134347">
                <a:tc gridSpan="3">
                  <a:txBody>
                    <a:bodyPr/>
                    <a:lstStyle/>
                    <a:p>
                      <a:pPr algn="ctr">
                        <a:spcAft>
                          <a:spcPts val="0"/>
                        </a:spcAft>
                      </a:pPr>
                      <a:r>
                        <a:rPr lang="zh-CN" sz="1600" b="1" kern="100" dirty="0">
                          <a:latin typeface="+mn-ea"/>
                          <a:ea typeface="+mn-ea"/>
                          <a:cs typeface="Times New Roman" panose="02020603050405020304"/>
                        </a:rPr>
                        <a:t>调整前</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a:spcAft>
                          <a:spcPts val="0"/>
                        </a:spcAft>
                      </a:pPr>
                      <a:r>
                        <a:rPr lang="zh-CN" sz="1600" b="1" kern="100" dirty="0">
                          <a:latin typeface="+mn-ea"/>
                          <a:ea typeface="+mn-ea"/>
                          <a:cs typeface="Times New Roman" panose="02020603050405020304"/>
                        </a:rPr>
                        <a:t>调整后</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68694">
                <a:tc>
                  <a:txBody>
                    <a:bodyPr/>
                    <a:lstStyle/>
                    <a:p>
                      <a:pPr algn="ctr">
                        <a:spcAft>
                          <a:spcPts val="0"/>
                        </a:spcAft>
                      </a:pPr>
                      <a:r>
                        <a:rPr lang="zh-CN" sz="1600" b="1" kern="100">
                          <a:latin typeface="+mn-ea"/>
                          <a:ea typeface="+mn-ea"/>
                          <a:cs typeface="Times New Roman" panose="02020603050405020304"/>
                        </a:rPr>
                        <a:t>一级代码</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mn-ea"/>
                          <a:ea typeface="+mn-ea"/>
                          <a:cs typeface="Times New Roman" panose="02020603050405020304"/>
                        </a:rPr>
                        <a:t>二级代码数</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mn-ea"/>
                          <a:ea typeface="+mn-ea"/>
                          <a:cs typeface="Times New Roman" panose="02020603050405020304"/>
                        </a:rPr>
                        <a:t>三级代码数</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mn-ea"/>
                          <a:ea typeface="+mn-ea"/>
                          <a:cs typeface="Times New Roman" panose="02020603050405020304"/>
                        </a:rPr>
                        <a:t>一级代码</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mn-ea"/>
                          <a:ea typeface="+mn-ea"/>
                          <a:cs typeface="Times New Roman" panose="02020603050405020304"/>
                        </a:rPr>
                        <a:t>二级代码数</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mn-ea"/>
                          <a:ea typeface="+mn-ea"/>
                          <a:cs typeface="Times New Roman" panose="02020603050405020304"/>
                        </a:rPr>
                        <a:t>三级代码数</a:t>
                      </a: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sz="1600" b="1" kern="100" dirty="0" smtClean="0">
                          <a:latin typeface="+mn-ea"/>
                          <a:ea typeface="+mn-ea"/>
                          <a:cs typeface="Times New Roman" panose="02020603050405020304"/>
                        </a:rPr>
                        <a:t>D01</a:t>
                      </a:r>
                      <a:r>
                        <a:rPr lang="zh-CN" altLang="en-US" sz="1600" b="1" kern="100" dirty="0" smtClean="0">
                          <a:latin typeface="+mn-ea"/>
                          <a:ea typeface="+mn-ea"/>
                          <a:cs typeface="Times New Roman" panose="02020603050405020304"/>
                        </a:rPr>
                        <a:t>地理</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smtClean="0">
                          <a:latin typeface="+mn-ea"/>
                          <a:ea typeface="+mn-ea"/>
                          <a:cs typeface="Times New Roman" panose="02020603050405020304"/>
                        </a:rPr>
                        <a:t>D01</a:t>
                      </a:r>
                      <a:r>
                        <a:rPr lang="zh-CN" altLang="en-US" sz="1600" b="1" kern="100" dirty="0" smtClean="0">
                          <a:latin typeface="+mn-ea"/>
                          <a:ea typeface="+mn-ea"/>
                          <a:cs typeface="Times New Roman" panose="02020603050405020304"/>
                        </a:rPr>
                        <a:t>地理</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23</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02</a:t>
                      </a:r>
                      <a:r>
                        <a:rPr lang="zh-CN" altLang="en-US" sz="1600" b="1" kern="100" dirty="0" smtClean="0">
                          <a:latin typeface="+mn-ea"/>
                          <a:ea typeface="+mn-ea"/>
                          <a:cs typeface="Times New Roman" panose="02020603050405020304"/>
                        </a:rPr>
                        <a:t>地质</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02</a:t>
                      </a:r>
                      <a:r>
                        <a:rPr lang="zh-CN" altLang="en-US" sz="1600" b="1" kern="100" dirty="0" smtClean="0">
                          <a:latin typeface="+mn-ea"/>
                          <a:ea typeface="+mn-ea"/>
                          <a:cs typeface="Times New Roman" panose="02020603050405020304"/>
                        </a:rPr>
                        <a:t>地质</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19</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03</a:t>
                      </a:r>
                      <a:r>
                        <a:rPr lang="zh-CN" altLang="en-US" sz="1600" b="1" kern="100" dirty="0" smtClean="0">
                          <a:latin typeface="+mn-ea"/>
                          <a:ea typeface="+mn-ea"/>
                          <a:cs typeface="Times New Roman" panose="02020603050405020304"/>
                        </a:rPr>
                        <a:t>地球化</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03</a:t>
                      </a:r>
                      <a:r>
                        <a:rPr lang="zh-CN" altLang="en-US" sz="1600" b="1" kern="100" dirty="0" smtClean="0">
                          <a:latin typeface="+mn-ea"/>
                          <a:ea typeface="+mn-ea"/>
                          <a:cs typeface="Times New Roman" panose="02020603050405020304"/>
                        </a:rPr>
                        <a:t>地球化</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mn-ea"/>
                          <a:ea typeface="+mn-ea"/>
                          <a:cs typeface="Times New Roman" panose="02020603050405020304"/>
                        </a:rPr>
                        <a:t>14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04</a:t>
                      </a:r>
                      <a:r>
                        <a:rPr lang="zh-CN" altLang="en-US" sz="1600" b="1" kern="100" dirty="0" smtClean="0">
                          <a:latin typeface="+mn-ea"/>
                          <a:ea typeface="+mn-ea"/>
                          <a:cs typeface="Times New Roman" panose="02020603050405020304"/>
                        </a:rPr>
                        <a:t>地球物理</a:t>
                      </a:r>
                      <a:r>
                        <a:rPr lang="zh-CN" sz="1600" b="1" kern="100" dirty="0" smtClean="0">
                          <a:latin typeface="+mn-ea"/>
                          <a:ea typeface="+mn-ea"/>
                          <a:cs typeface="Times New Roman" panose="02020603050405020304"/>
                        </a:rPr>
                        <a:t>学</a:t>
                      </a:r>
                      <a:r>
                        <a:rPr lang="zh-CN" altLang="en-US" sz="1600" b="1" kern="100" dirty="0" smtClean="0">
                          <a:latin typeface="+mn-ea"/>
                          <a:ea typeface="+mn-ea"/>
                          <a:cs typeface="Times New Roman" panose="02020603050405020304"/>
                        </a:rPr>
                        <a:t>和空间物理学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12</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04</a:t>
                      </a:r>
                      <a:r>
                        <a:rPr lang="zh-CN" altLang="en-US" sz="1600" b="1" kern="100" dirty="0" smtClean="0">
                          <a:latin typeface="+mn-ea"/>
                          <a:ea typeface="+mn-ea"/>
                          <a:cs typeface="Times New Roman" panose="02020603050405020304"/>
                        </a:rPr>
                        <a:t>地球物理</a:t>
                      </a:r>
                      <a:r>
                        <a:rPr lang="zh-CN" sz="1600" b="1" kern="100" dirty="0" smtClean="0">
                          <a:latin typeface="+mn-ea"/>
                          <a:ea typeface="+mn-ea"/>
                          <a:cs typeface="Times New Roman" panose="02020603050405020304"/>
                        </a:rPr>
                        <a:t>学</a:t>
                      </a:r>
                      <a:r>
                        <a:rPr lang="zh-CN" altLang="en-US" sz="1600" b="1" kern="100" dirty="0" smtClean="0">
                          <a:latin typeface="+mn-ea"/>
                          <a:ea typeface="+mn-ea"/>
                          <a:cs typeface="Times New Roman" panose="02020603050405020304"/>
                        </a:rPr>
                        <a:t>和空间物理学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13</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07">
                <a:tc>
                  <a:txBody>
                    <a:bodyPr/>
                    <a:lstStyle/>
                    <a:p>
                      <a:pPr algn="just">
                        <a:spcAft>
                          <a:spcPts val="0"/>
                        </a:spcAft>
                      </a:pPr>
                      <a:r>
                        <a:rPr lang="en-US" altLang="zh-CN" sz="1600" b="1" kern="100" dirty="0" smtClean="0">
                          <a:solidFill>
                            <a:schemeClr val="tx1"/>
                          </a:solidFill>
                          <a:latin typeface="+mn-ea"/>
                          <a:ea typeface="+mn-ea"/>
                          <a:cs typeface="Times New Roman" panose="02020603050405020304"/>
                        </a:rPr>
                        <a:t>D</a:t>
                      </a:r>
                      <a:r>
                        <a:rPr lang="en-US" sz="1600" b="1" kern="100" dirty="0" smtClean="0">
                          <a:solidFill>
                            <a:schemeClr val="tx1"/>
                          </a:solidFill>
                          <a:latin typeface="+mn-ea"/>
                          <a:ea typeface="+mn-ea"/>
                          <a:cs typeface="Times New Roman" panose="02020603050405020304"/>
                        </a:rPr>
                        <a:t>05</a:t>
                      </a:r>
                      <a:r>
                        <a:rPr lang="zh-CN" altLang="en-US" sz="1600" b="1" kern="100" dirty="0" smtClean="0">
                          <a:solidFill>
                            <a:schemeClr val="tx1"/>
                          </a:solidFill>
                          <a:latin typeface="+mn-ea"/>
                          <a:ea typeface="+mn-ea"/>
                          <a:cs typeface="Times New Roman" panose="02020603050405020304"/>
                        </a:rPr>
                        <a:t>大气科学</a:t>
                      </a:r>
                      <a:endParaRPr lang="zh-CN" sz="1600" b="1" kern="100" dirty="0">
                        <a:solidFill>
                          <a:schemeClr val="tx1"/>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13</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solidFill>
                            <a:schemeClr val="tx1"/>
                          </a:solidFill>
                          <a:latin typeface="+mn-ea"/>
                          <a:ea typeface="+mn-ea"/>
                          <a:cs typeface="Times New Roman" panose="02020603050405020304"/>
                        </a:rPr>
                        <a:t>0</a:t>
                      </a:r>
                      <a:endParaRPr lang="zh-CN" sz="1600" b="1" kern="100" dirty="0">
                        <a:solidFill>
                          <a:schemeClr val="tx1"/>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solidFill>
                            <a:schemeClr val="tx1"/>
                          </a:solidFill>
                          <a:latin typeface="+mn-ea"/>
                          <a:ea typeface="+mn-ea"/>
                          <a:cs typeface="Times New Roman" panose="02020603050405020304"/>
                        </a:rPr>
                        <a:t>D</a:t>
                      </a:r>
                      <a:r>
                        <a:rPr lang="en-US" sz="1600" b="1" kern="100" dirty="0" smtClean="0">
                          <a:solidFill>
                            <a:schemeClr val="tx1"/>
                          </a:solidFill>
                          <a:latin typeface="+mn-ea"/>
                          <a:ea typeface="+mn-ea"/>
                          <a:cs typeface="Times New Roman" panose="02020603050405020304"/>
                        </a:rPr>
                        <a:t>05</a:t>
                      </a:r>
                      <a:r>
                        <a:rPr lang="zh-CN" altLang="en-US" sz="1600" b="1" kern="100" dirty="0" smtClean="0">
                          <a:solidFill>
                            <a:schemeClr val="tx1"/>
                          </a:solidFill>
                          <a:latin typeface="+mn-ea"/>
                          <a:ea typeface="+mn-ea"/>
                          <a:cs typeface="Times New Roman" panose="02020603050405020304"/>
                        </a:rPr>
                        <a:t>大气科学</a:t>
                      </a:r>
                      <a:endParaRPr lang="zh-CN" sz="1600" b="1" kern="100" dirty="0">
                        <a:solidFill>
                          <a:schemeClr val="tx1"/>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15</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0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06</a:t>
                      </a:r>
                      <a:r>
                        <a:rPr lang="zh-CN" altLang="en-US" sz="1600" b="1" kern="100" dirty="0" smtClean="0">
                          <a:latin typeface="+mn-ea"/>
                          <a:ea typeface="+mn-ea"/>
                          <a:cs typeface="Times New Roman" panose="02020603050405020304"/>
                        </a:rPr>
                        <a:t>海洋科学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06</a:t>
                      </a:r>
                      <a:r>
                        <a:rPr lang="zh-CN" altLang="en-US" sz="1600" b="1" kern="100" dirty="0" smtClean="0">
                          <a:latin typeface="+mn-ea"/>
                          <a:ea typeface="+mn-ea"/>
                          <a:cs typeface="Times New Roman" panose="02020603050405020304"/>
                        </a:rPr>
                        <a:t>海洋科学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15</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4">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07</a:t>
                      </a:r>
                      <a:r>
                        <a:rPr lang="zh-CN" altLang="en-US" sz="1600" b="1" kern="100" dirty="0" smtClean="0">
                          <a:latin typeface="+mn-ea"/>
                          <a:ea typeface="+mn-ea"/>
                          <a:cs typeface="Times New Roman" panose="02020603050405020304"/>
                        </a:rPr>
                        <a:t>环境地球科学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07</a:t>
                      </a:r>
                      <a:r>
                        <a:rPr lang="zh-CN" altLang="en-US" sz="1600" b="1" kern="100" dirty="0" smtClean="0">
                          <a:latin typeface="+mn-ea"/>
                          <a:ea typeface="+mn-ea"/>
                          <a:cs typeface="Times New Roman" panose="02020603050405020304"/>
                        </a:rPr>
                        <a:t>环境地球科学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24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l">
                        <a:spcAft>
                          <a:spcPts val="0"/>
                        </a:spcAft>
                      </a:pPr>
                      <a:r>
                        <a:rPr lang="zh-CN" sz="1600" b="1" kern="100" dirty="0">
                          <a:latin typeface="+mn-ea"/>
                          <a:ea typeface="+mn-ea"/>
                          <a:cs typeface="Times New Roman" panose="02020603050405020304"/>
                        </a:rPr>
                        <a:t>合计</a:t>
                      </a:r>
                      <a:r>
                        <a:rPr lang="en-US" sz="1600" b="1" kern="100" dirty="0">
                          <a:latin typeface="+mn-ea"/>
                          <a:ea typeface="+mn-ea"/>
                          <a:cs typeface="Times New Roman" panose="02020603050405020304"/>
                        </a:rPr>
                        <a:t>  </a:t>
                      </a: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600" b="1" kern="100" dirty="0" smtClean="0">
                          <a:solidFill>
                            <a:srgbClr val="002060"/>
                          </a:solidFill>
                          <a:latin typeface="+mn-ea"/>
                          <a:ea typeface="+mn-ea"/>
                          <a:cs typeface="Times New Roman" panose="02020603050405020304"/>
                        </a:rPr>
                        <a:t>79</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spcAft>
                          <a:spcPts val="0"/>
                        </a:spcAft>
                      </a:pPr>
                      <a:r>
                        <a:rPr lang="en-US" altLang="zh-CN" sz="1600" b="1" kern="100" dirty="0" smtClean="0">
                          <a:solidFill>
                            <a:srgbClr val="002060"/>
                          </a:solidFill>
                          <a:latin typeface="+mn-ea"/>
                          <a:ea typeface="+mn-ea"/>
                          <a:cs typeface="Times New Roman" panose="02020603050405020304"/>
                        </a:rPr>
                        <a:t>54</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solidFill>
                            <a:srgbClr val="002060"/>
                          </a:solidFill>
                          <a:latin typeface="+mn-ea"/>
                          <a:ea typeface="+mn-ea"/>
                          <a:cs typeface="Times New Roman" panose="02020603050405020304"/>
                        </a:rPr>
                        <a:t>95</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pPr>
                      <a:r>
                        <a:rPr lang="en-US" sz="1600" b="1" kern="100" dirty="0" smtClean="0">
                          <a:solidFill>
                            <a:srgbClr val="002060"/>
                          </a:solidFill>
                          <a:latin typeface="+mn-ea"/>
                          <a:ea typeface="+mn-ea"/>
                          <a:cs typeface="Times New Roman" panose="02020603050405020304"/>
                        </a:rPr>
                        <a:t>65</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cxnSp>
        <p:nvCxnSpPr>
          <p:cNvPr id="8" name="直接连接符 7"/>
          <p:cNvCxnSpPr/>
          <p:nvPr/>
        </p:nvCxnSpPr>
        <p:spPr>
          <a:xfrm>
            <a:off x="142844" y="6357958"/>
            <a:ext cx="8429684"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依托单位应提交各类报告的时间</a:t>
            </a:r>
            <a:r>
              <a:rPr lang="zh-CN" altLang="en-US" dirty="0" smtClean="0"/>
              <a:t>要求</a:t>
            </a:r>
            <a:endParaRPr lang="zh-CN" altLang="en-US" dirty="0"/>
          </a:p>
        </p:txBody>
      </p:sp>
      <p:sp>
        <p:nvSpPr>
          <p:cNvPr id="3" name="内容占位符 2"/>
          <p:cNvSpPr>
            <a:spLocks noGrp="1"/>
          </p:cNvSpPr>
          <p:nvPr>
            <p:ph idx="1"/>
          </p:nvPr>
        </p:nvSpPr>
        <p:spPr>
          <a:xfrm>
            <a:off x="395536" y="1428736"/>
            <a:ext cx="8424936" cy="5184576"/>
          </a:xfrm>
        </p:spPr>
        <p:txBody>
          <a:bodyPr>
            <a:normAutofit/>
          </a:bodyPr>
          <a:lstStyle/>
          <a:p>
            <a:pPr>
              <a:lnSpc>
                <a:spcPct val="150000"/>
              </a:lnSpc>
            </a:pPr>
            <a:r>
              <a:rPr lang="zh-CN" altLang="en-US" dirty="0" smtClean="0"/>
              <a:t>项目结题报告：</a:t>
            </a:r>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2</a:t>
            </a:r>
            <a:r>
              <a:rPr lang="zh-CN" altLang="en-US" dirty="0" smtClean="0">
                <a:solidFill>
                  <a:srgbClr val="FF0000"/>
                </a:solidFill>
              </a:rPr>
              <a:t>月</a:t>
            </a:r>
            <a:r>
              <a:rPr lang="en-US" altLang="zh-CN" dirty="0" smtClean="0">
                <a:solidFill>
                  <a:srgbClr val="FF0000"/>
                </a:solidFill>
              </a:rPr>
              <a:t>25</a:t>
            </a:r>
            <a:r>
              <a:rPr lang="zh-CN" altLang="en-US" dirty="0" smtClean="0">
                <a:solidFill>
                  <a:srgbClr val="FF0000"/>
                </a:solidFill>
              </a:rPr>
              <a:t>日</a:t>
            </a:r>
            <a:r>
              <a:rPr lang="en-US" altLang="zh-CN" dirty="0" smtClean="0">
                <a:solidFill>
                  <a:srgbClr val="FF0000"/>
                </a:solidFill>
              </a:rPr>
              <a:t>-3</a:t>
            </a:r>
            <a:r>
              <a:rPr lang="zh-CN" altLang="en-US" dirty="0" smtClean="0">
                <a:solidFill>
                  <a:srgbClr val="FF0000"/>
                </a:solidFill>
              </a:rPr>
              <a:t>月</a:t>
            </a:r>
            <a:r>
              <a:rPr lang="en-US" altLang="zh-CN" dirty="0" smtClean="0">
                <a:solidFill>
                  <a:srgbClr val="FF0000"/>
                </a:solidFill>
              </a:rPr>
              <a:t>1</a:t>
            </a:r>
            <a:r>
              <a:rPr lang="zh-CN" altLang="en-US" dirty="0" smtClean="0">
                <a:solidFill>
                  <a:srgbClr val="FF0000"/>
                </a:solidFill>
              </a:rPr>
              <a:t>日（</a:t>
            </a:r>
            <a:r>
              <a:rPr lang="en-US" altLang="zh-CN" dirty="0" smtClean="0">
                <a:solidFill>
                  <a:srgbClr val="FF0000"/>
                </a:solidFill>
              </a:rPr>
              <a:t>16</a:t>
            </a:r>
            <a:r>
              <a:rPr lang="zh-CN" altLang="en-US" dirty="0" smtClean="0">
                <a:solidFill>
                  <a:srgbClr val="FF0000"/>
                </a:solidFill>
              </a:rPr>
              <a:t>时以前）</a:t>
            </a:r>
            <a:r>
              <a:rPr lang="zh-CN" altLang="en-US" dirty="0" smtClean="0"/>
              <a:t>报送。</a:t>
            </a:r>
            <a:endParaRPr lang="en-US" altLang="zh-CN" dirty="0" smtClean="0"/>
          </a:p>
          <a:p>
            <a:pPr>
              <a:lnSpc>
                <a:spcPct val="150000"/>
              </a:lnSpc>
            </a:pPr>
            <a:r>
              <a:rPr lang="zh-CN" altLang="en-US" dirty="0" smtClean="0"/>
              <a:t>项目</a:t>
            </a:r>
            <a:r>
              <a:rPr lang="zh-CN" altLang="en-US" dirty="0"/>
              <a:t>进展报告</a:t>
            </a:r>
            <a:r>
              <a:rPr lang="zh-CN" altLang="en-US" dirty="0" smtClean="0"/>
              <a:t>：</a:t>
            </a:r>
            <a:r>
              <a:rPr lang="en-US" altLang="zh-CN" dirty="0" smtClean="0">
                <a:solidFill>
                  <a:srgbClr val="FF0000"/>
                </a:solidFill>
              </a:rPr>
              <a:t>2019</a:t>
            </a:r>
            <a:r>
              <a:rPr lang="zh-CN" altLang="en-US" dirty="0" smtClean="0">
                <a:solidFill>
                  <a:srgbClr val="FF0000"/>
                </a:solidFill>
              </a:rPr>
              <a:t>年</a:t>
            </a:r>
            <a:r>
              <a:rPr lang="en-US" altLang="zh-CN" dirty="0">
                <a:solidFill>
                  <a:srgbClr val="FF0000"/>
                </a:solidFill>
              </a:rPr>
              <a:t>1</a:t>
            </a:r>
            <a:r>
              <a:rPr lang="zh-CN" altLang="en-US" dirty="0">
                <a:solidFill>
                  <a:srgbClr val="FF0000"/>
                </a:solidFill>
              </a:rPr>
              <a:t>月</a:t>
            </a:r>
            <a:r>
              <a:rPr lang="en-US" altLang="zh-CN" dirty="0">
                <a:solidFill>
                  <a:srgbClr val="FF0000"/>
                </a:solidFill>
              </a:rPr>
              <a:t>15</a:t>
            </a:r>
            <a:r>
              <a:rPr lang="zh-CN" altLang="en-US" dirty="0">
                <a:solidFill>
                  <a:srgbClr val="FF0000"/>
                </a:solidFill>
              </a:rPr>
              <a:t>日前</a:t>
            </a:r>
            <a:r>
              <a:rPr lang="zh-CN" altLang="en-US" dirty="0"/>
              <a:t>提交电子报告，无需</a:t>
            </a:r>
            <a:r>
              <a:rPr lang="zh-CN" altLang="en-US" dirty="0" smtClean="0"/>
              <a:t>提交纸质材料。</a:t>
            </a:r>
            <a:endParaRPr lang="en-US" altLang="zh-CN" dirty="0" smtClean="0"/>
          </a:p>
          <a:p>
            <a:pPr>
              <a:lnSpc>
                <a:spcPct val="150000"/>
              </a:lnSpc>
            </a:pPr>
            <a:r>
              <a:rPr lang="zh-CN" altLang="en-US" dirty="0" smtClean="0"/>
              <a:t>年度管理报告：</a:t>
            </a:r>
            <a:r>
              <a:rPr lang="en-US" altLang="zh-CN" dirty="0" smtClean="0">
                <a:solidFill>
                  <a:srgbClr val="FF0000"/>
                </a:solidFill>
              </a:rPr>
              <a:t>2019</a:t>
            </a:r>
            <a:r>
              <a:rPr lang="zh-CN" altLang="en-US" dirty="0" smtClean="0">
                <a:solidFill>
                  <a:srgbClr val="FF0000"/>
                </a:solidFill>
              </a:rPr>
              <a:t>年</a:t>
            </a:r>
            <a:r>
              <a:rPr lang="en-US" altLang="zh-CN" dirty="0">
                <a:solidFill>
                  <a:srgbClr val="FF0000"/>
                </a:solidFill>
              </a:rPr>
              <a:t>4</a:t>
            </a:r>
            <a:r>
              <a:rPr lang="zh-CN" altLang="en-US" dirty="0">
                <a:solidFill>
                  <a:srgbClr val="FF0000"/>
                </a:solidFill>
              </a:rPr>
              <a:t>月</a:t>
            </a:r>
            <a:r>
              <a:rPr lang="en-US" altLang="zh-CN" dirty="0">
                <a:solidFill>
                  <a:srgbClr val="FF0000"/>
                </a:solidFill>
              </a:rPr>
              <a:t>1</a:t>
            </a:r>
            <a:r>
              <a:rPr lang="zh-CN" altLang="en-US" dirty="0">
                <a:solidFill>
                  <a:srgbClr val="FF0000"/>
                </a:solidFill>
              </a:rPr>
              <a:t>日</a:t>
            </a:r>
            <a:r>
              <a:rPr lang="en-US" altLang="zh-CN" dirty="0">
                <a:solidFill>
                  <a:srgbClr val="FF0000"/>
                </a:solidFill>
              </a:rPr>
              <a:t>-15</a:t>
            </a:r>
            <a:r>
              <a:rPr lang="zh-CN" altLang="en-US" dirty="0">
                <a:solidFill>
                  <a:srgbClr val="FF0000"/>
                </a:solidFill>
              </a:rPr>
              <a:t>日（</a:t>
            </a:r>
            <a:r>
              <a:rPr lang="en-US" altLang="zh-CN" dirty="0">
                <a:solidFill>
                  <a:srgbClr val="FF0000"/>
                </a:solidFill>
              </a:rPr>
              <a:t>16</a:t>
            </a:r>
            <a:r>
              <a:rPr lang="zh-CN" altLang="en-US" dirty="0">
                <a:solidFill>
                  <a:srgbClr val="FF0000"/>
                </a:solidFill>
              </a:rPr>
              <a:t>时以前）</a:t>
            </a:r>
            <a:r>
              <a:rPr lang="zh-CN" altLang="en-US" dirty="0"/>
              <a:t>期间提交电子材料，无需提交纸质材料</a:t>
            </a:r>
            <a:r>
              <a:rPr lang="zh-CN" altLang="en-US" dirty="0" smtClean="0"/>
              <a:t>。</a:t>
            </a:r>
            <a:endParaRPr lang="en-US" altLang="zh-CN" dirty="0" smtClean="0"/>
          </a:p>
          <a:p>
            <a:pPr>
              <a:lnSpc>
                <a:spcPct val="150000"/>
              </a:lnSpc>
            </a:pPr>
            <a:r>
              <a:rPr lang="zh-CN" altLang="en-US" dirty="0" smtClean="0">
                <a:solidFill>
                  <a:srgbClr val="FF0000"/>
                </a:solidFill>
              </a:rPr>
              <a:t>应退结余资金情况表：</a:t>
            </a:r>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1</a:t>
            </a:r>
            <a:r>
              <a:rPr lang="zh-CN" altLang="en-US" dirty="0" smtClean="0">
                <a:solidFill>
                  <a:srgbClr val="FF0000"/>
                </a:solidFill>
              </a:rPr>
              <a:t>月</a:t>
            </a:r>
            <a:r>
              <a:rPr lang="en-US" altLang="zh-CN" dirty="0" smtClean="0">
                <a:solidFill>
                  <a:srgbClr val="FF0000"/>
                </a:solidFill>
              </a:rPr>
              <a:t>15</a:t>
            </a:r>
            <a:r>
              <a:rPr lang="zh-CN" altLang="en-US" dirty="0" smtClean="0">
                <a:solidFill>
                  <a:srgbClr val="FF0000"/>
                </a:solidFill>
              </a:rPr>
              <a:t>日</a:t>
            </a:r>
            <a:r>
              <a:rPr lang="en-US" altLang="zh-CN" dirty="0" smtClean="0">
                <a:solidFill>
                  <a:srgbClr val="FF0000"/>
                </a:solidFill>
              </a:rPr>
              <a:t>-4</a:t>
            </a:r>
            <a:r>
              <a:rPr lang="zh-CN" altLang="en-US" dirty="0" smtClean="0">
                <a:solidFill>
                  <a:srgbClr val="FF0000"/>
                </a:solidFill>
              </a:rPr>
              <a:t>月</a:t>
            </a:r>
            <a:r>
              <a:rPr lang="en-US" altLang="zh-CN" dirty="0" smtClean="0">
                <a:solidFill>
                  <a:srgbClr val="FF0000"/>
                </a:solidFill>
              </a:rPr>
              <a:t>5</a:t>
            </a:r>
            <a:r>
              <a:rPr lang="zh-CN" altLang="en-US" dirty="0" smtClean="0">
                <a:solidFill>
                  <a:srgbClr val="FF0000"/>
                </a:solidFill>
              </a:rPr>
              <a:t>日（</a:t>
            </a:r>
            <a:r>
              <a:rPr lang="en-US" altLang="zh-CN" dirty="0" smtClean="0">
                <a:solidFill>
                  <a:srgbClr val="FF0000"/>
                </a:solidFill>
              </a:rPr>
              <a:t>16</a:t>
            </a:r>
            <a:r>
              <a:rPr lang="zh-CN" altLang="en-US" dirty="0" smtClean="0">
                <a:solidFill>
                  <a:srgbClr val="FF0000"/>
                </a:solidFill>
              </a:rPr>
              <a:t>时以前）</a:t>
            </a:r>
            <a:r>
              <a:rPr lang="zh-CN" altLang="en-US" dirty="0" smtClean="0"/>
              <a:t>提交电子材料，并打印纸质材料加盖依托单位公章（一式一份，应保证纸质材料与电子版内容一致）。</a:t>
            </a:r>
            <a:endParaRPr lang="zh-CN" altLang="en-US"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（六）其他提醒事项</a:t>
            </a:r>
            <a:endParaRPr lang="zh-CN" altLang="en-US" dirty="0"/>
          </a:p>
        </p:txBody>
      </p:sp>
      <p:sp>
        <p:nvSpPr>
          <p:cNvPr id="3" name="内容占位符 2"/>
          <p:cNvSpPr>
            <a:spLocks noGrp="1"/>
          </p:cNvSpPr>
          <p:nvPr>
            <p:ph idx="1"/>
          </p:nvPr>
        </p:nvSpPr>
        <p:spPr/>
        <p:txBody>
          <a:bodyPr/>
          <a:lstStyle/>
          <a:p>
            <a:r>
              <a:rPr lang="en-US" altLang="zh-CN" dirty="0" smtClean="0"/>
              <a:t>2019</a:t>
            </a:r>
            <a:r>
              <a:rPr lang="zh-CN" altLang="en-US" dirty="0" smtClean="0"/>
              <a:t>年部分项目申请要求有较大变化，请申请人和依托单位认真阅读</a:t>
            </a:r>
            <a:r>
              <a:rPr lang="en-US" altLang="zh-CN" dirty="0" smtClean="0"/>
              <a:t>《</a:t>
            </a:r>
            <a:r>
              <a:rPr lang="zh-CN" altLang="en-US" dirty="0" smtClean="0"/>
              <a:t>指南</a:t>
            </a:r>
            <a:r>
              <a:rPr lang="en-US" altLang="zh-CN" dirty="0" smtClean="0"/>
              <a:t>》</a:t>
            </a:r>
            <a:r>
              <a:rPr lang="zh-CN" altLang="en-US" dirty="0" smtClean="0"/>
              <a:t>和相关通知通告，及时关注基金委网站了解相关信息。</a:t>
            </a:r>
            <a:endParaRPr lang="en-US" altLang="zh-CN" dirty="0" smtClean="0"/>
          </a:p>
          <a:p>
            <a:r>
              <a:rPr lang="zh-CN" altLang="en-US" dirty="0" smtClean="0"/>
              <a:t>在</a:t>
            </a:r>
            <a:r>
              <a:rPr lang="zh-CN" altLang="en-US" dirty="0"/>
              <a:t>项目申请集中接收期，如果有</a:t>
            </a:r>
            <a:r>
              <a:rPr lang="zh-CN" altLang="en-US" dirty="0">
                <a:solidFill>
                  <a:srgbClr val="FF0000"/>
                </a:solidFill>
              </a:rPr>
              <a:t>依托单位发生单位名称变化</a:t>
            </a:r>
            <a:r>
              <a:rPr lang="zh-CN" altLang="en-US" dirty="0"/>
              <a:t>的，应于</a:t>
            </a:r>
            <a:r>
              <a:rPr lang="en-US" altLang="zh-CN" dirty="0" smtClean="0">
                <a:solidFill>
                  <a:srgbClr val="FF0000"/>
                </a:solidFill>
              </a:rPr>
              <a:t>2019</a:t>
            </a:r>
            <a:r>
              <a:rPr lang="zh-CN" altLang="en-US" dirty="0" smtClean="0">
                <a:solidFill>
                  <a:srgbClr val="FF0000"/>
                </a:solidFill>
              </a:rPr>
              <a:t>年</a:t>
            </a:r>
            <a:r>
              <a:rPr lang="en-US" altLang="zh-CN" dirty="0">
                <a:solidFill>
                  <a:srgbClr val="FF0000"/>
                </a:solidFill>
              </a:rPr>
              <a:t>3</a:t>
            </a:r>
            <a:r>
              <a:rPr lang="zh-CN" altLang="en-US" dirty="0">
                <a:solidFill>
                  <a:srgbClr val="FF0000"/>
                </a:solidFill>
              </a:rPr>
              <a:t>月</a:t>
            </a:r>
            <a:r>
              <a:rPr lang="en-US" altLang="zh-CN" dirty="0">
                <a:solidFill>
                  <a:srgbClr val="FF0000"/>
                </a:solidFill>
              </a:rPr>
              <a:t>1</a:t>
            </a:r>
            <a:r>
              <a:rPr lang="zh-CN" altLang="en-US" dirty="0">
                <a:solidFill>
                  <a:srgbClr val="FF0000"/>
                </a:solidFill>
              </a:rPr>
              <a:t>日</a:t>
            </a:r>
            <a:r>
              <a:rPr lang="zh-CN" altLang="en-US" dirty="0"/>
              <a:t>前完成变更手续。</a:t>
            </a:r>
            <a:endParaRPr lang="en-US" altLang="zh-CN" dirty="0"/>
          </a:p>
          <a:p>
            <a:r>
              <a:rPr lang="en-US" altLang="zh-CN" dirty="0" smtClean="0"/>
              <a:t>《</a:t>
            </a:r>
            <a:r>
              <a:rPr lang="zh-CN" altLang="en-US" dirty="0"/>
              <a:t>指南</a:t>
            </a:r>
            <a:r>
              <a:rPr lang="en-US" altLang="zh-CN" dirty="0" smtClean="0"/>
              <a:t>》</a:t>
            </a:r>
            <a:r>
              <a:rPr lang="zh-CN" altLang="en-US" dirty="0" smtClean="0"/>
              <a:t>预计将于</a:t>
            </a:r>
            <a:r>
              <a:rPr lang="en-US" altLang="zh-CN" dirty="0" smtClean="0"/>
              <a:t>2018</a:t>
            </a:r>
            <a:r>
              <a:rPr lang="zh-CN" altLang="en-US" dirty="0" smtClean="0"/>
              <a:t>年</a:t>
            </a:r>
            <a:r>
              <a:rPr lang="en-US" altLang="zh-CN" dirty="0"/>
              <a:t>12</a:t>
            </a:r>
            <a:r>
              <a:rPr lang="zh-CN" altLang="en-US" dirty="0"/>
              <a:t>月底发行，并</a:t>
            </a:r>
            <a:r>
              <a:rPr lang="zh-CN" altLang="en-US" dirty="0" smtClean="0"/>
              <a:t>在基金委</a:t>
            </a:r>
            <a:r>
              <a:rPr lang="zh-CN" altLang="en-US" dirty="0"/>
              <a:t>网站公布。不在集中接收申请范围内的部分项目类型，项目指南将另行</a:t>
            </a:r>
            <a:r>
              <a:rPr lang="zh-CN" altLang="en-US" dirty="0" smtClean="0"/>
              <a:t>公布，请</a:t>
            </a:r>
            <a:r>
              <a:rPr lang="zh-CN" altLang="en-US" dirty="0"/>
              <a:t>注意</a:t>
            </a:r>
            <a:r>
              <a:rPr lang="zh-CN" altLang="en-US" dirty="0" smtClean="0"/>
              <a:t>查阅基金委官方网站。</a:t>
            </a:r>
            <a:endParaRPr lang="en-US" altLang="zh-CN" dirty="0"/>
          </a:p>
          <a:p>
            <a:r>
              <a:rPr lang="zh-CN" altLang="en-US" dirty="0" smtClean="0"/>
              <a:t>对于</a:t>
            </a:r>
            <a:r>
              <a:rPr lang="zh-CN" altLang="en-US" dirty="0"/>
              <a:t>随时受理申请的国际（地区）合作交流等项目，申请人应避开集中接收期提交申请</a:t>
            </a:r>
            <a:r>
              <a:rPr lang="zh-CN" altLang="en-US" dirty="0" smtClean="0"/>
              <a:t>。</a:t>
            </a:r>
            <a:endParaRPr lang="en-US" altLang="zh-CN" dirty="0" smtClean="0"/>
          </a:p>
          <a:p>
            <a:endParaRPr lang="zh-CN" altLang="en-US" dirty="0">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（六）其他提醒事项</a:t>
            </a:r>
            <a:endParaRPr lang="zh-CN" altLang="en-US" dirty="0"/>
          </a:p>
        </p:txBody>
      </p:sp>
      <p:sp>
        <p:nvSpPr>
          <p:cNvPr id="3" name="内容占位符 2"/>
          <p:cNvSpPr>
            <a:spLocks noGrp="1"/>
          </p:cNvSpPr>
          <p:nvPr>
            <p:ph idx="1"/>
          </p:nvPr>
        </p:nvSpPr>
        <p:spPr>
          <a:xfrm>
            <a:off x="395536" y="1459134"/>
            <a:ext cx="8424936" cy="5184576"/>
          </a:xfrm>
        </p:spPr>
        <p:txBody>
          <a:bodyPr/>
          <a:lstStyle/>
          <a:p>
            <a:r>
              <a:rPr lang="zh-CN" altLang="en-US" dirty="0" smtClean="0"/>
              <a:t>请关注</a:t>
            </a:r>
            <a:r>
              <a:rPr lang="en-US" altLang="zh-CN" dirty="0"/>
              <a:t>《</a:t>
            </a:r>
            <a:r>
              <a:rPr lang="zh-CN" altLang="en-US" dirty="0"/>
              <a:t>指南</a:t>
            </a:r>
            <a:r>
              <a:rPr lang="en-US" altLang="zh-CN" dirty="0"/>
              <a:t>》</a:t>
            </a:r>
            <a:r>
              <a:rPr lang="zh-CN" altLang="en-US" dirty="0"/>
              <a:t>中的</a:t>
            </a:r>
            <a:r>
              <a:rPr lang="zh-CN" altLang="en-US" dirty="0">
                <a:solidFill>
                  <a:srgbClr val="FF0000"/>
                </a:solidFill>
              </a:rPr>
              <a:t>共性要求（申请</a:t>
            </a:r>
            <a:r>
              <a:rPr lang="zh-CN" altLang="en-US" dirty="0" smtClean="0">
                <a:solidFill>
                  <a:srgbClr val="FF0000"/>
                </a:solidFill>
              </a:rPr>
              <a:t>须知、</a:t>
            </a:r>
            <a:r>
              <a:rPr lang="zh-CN" altLang="en-US" dirty="0">
                <a:solidFill>
                  <a:srgbClr val="FF0000"/>
                </a:solidFill>
              </a:rPr>
              <a:t>限项申请</a:t>
            </a:r>
            <a:r>
              <a:rPr lang="zh-CN" altLang="en-US" dirty="0" smtClean="0">
                <a:solidFill>
                  <a:srgbClr val="FF0000"/>
                </a:solidFill>
              </a:rPr>
              <a:t>规定等），</a:t>
            </a:r>
            <a:r>
              <a:rPr lang="zh-CN" altLang="en-US" dirty="0" smtClean="0"/>
              <a:t>同时认真</a:t>
            </a:r>
            <a:r>
              <a:rPr lang="zh-CN" altLang="en-US" dirty="0"/>
              <a:t>阅读并遵守</a:t>
            </a:r>
            <a:r>
              <a:rPr lang="zh-CN" altLang="en-US" dirty="0">
                <a:solidFill>
                  <a:srgbClr val="FF0000"/>
                </a:solidFill>
              </a:rPr>
              <a:t>各学科（科学部、科学处、学科领域）以及各项目类型的个性要求</a:t>
            </a:r>
            <a:r>
              <a:rPr lang="zh-CN" altLang="en-US" dirty="0" smtClean="0">
                <a:solidFill>
                  <a:srgbClr val="FF0000"/>
                </a:solidFill>
              </a:rPr>
              <a:t>。</a:t>
            </a:r>
            <a:endParaRPr lang="en-US" altLang="zh-CN" dirty="0" smtClean="0">
              <a:solidFill>
                <a:srgbClr val="FF0000"/>
              </a:solidFill>
            </a:endParaRPr>
          </a:p>
          <a:p>
            <a:endParaRPr lang="en-US" altLang="zh-CN" dirty="0" smtClean="0"/>
          </a:p>
          <a:p>
            <a:r>
              <a:rPr lang="zh-CN" altLang="en-US" dirty="0" smtClean="0"/>
              <a:t>有关</a:t>
            </a:r>
            <a:r>
              <a:rPr lang="zh-CN" altLang="en-US" dirty="0" smtClean="0">
                <a:solidFill>
                  <a:srgbClr val="FF0000"/>
                </a:solidFill>
              </a:rPr>
              <a:t>科学基金资金管理、国际合作、科研诚信建设、信息服务等内容</a:t>
            </a:r>
            <a:r>
              <a:rPr lang="zh-CN" altLang="en-US" dirty="0" smtClean="0"/>
              <a:t>，我委财务</a:t>
            </a:r>
            <a:r>
              <a:rPr lang="zh-CN" altLang="en-US" dirty="0"/>
              <a:t>局、合作局、诚信办、信息中心</a:t>
            </a:r>
            <a:r>
              <a:rPr lang="zh-CN" altLang="en-US" dirty="0" smtClean="0"/>
              <a:t>等部门</a:t>
            </a:r>
            <a:r>
              <a:rPr lang="zh-CN" altLang="en-US" dirty="0"/>
              <a:t>的</a:t>
            </a:r>
            <a:r>
              <a:rPr lang="zh-CN" altLang="en-US" dirty="0" smtClean="0"/>
              <a:t>报告有详细说明。</a:t>
            </a:r>
            <a:endParaRPr lang="en-US" altLang="zh-CN" dirty="0"/>
          </a:p>
          <a:p>
            <a:endParaRPr lang="en-US" altLang="zh-CN"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714348" y="714356"/>
          <a:ext cx="7786742" cy="5409637"/>
        </p:xfrm>
        <a:graphic>
          <a:graphicData uri="http://schemas.openxmlformats.org/drawingml/2006/table">
            <a:tbl>
              <a:tblPr firstRow="1" bandRow="1">
                <a:tableStyleId>{5C22544A-7EE6-4342-B048-85BDC9FD1C3A}</a:tableStyleId>
              </a:tblPr>
              <a:tblGrid>
                <a:gridCol w="7786742"/>
              </a:tblGrid>
              <a:tr h="5409637">
                <a:tc>
                  <a:txBody>
                    <a:bodyPr/>
                    <a:lstStyle/>
                    <a:p>
                      <a:pPr indent="457200" algn="just">
                        <a:lnSpc>
                          <a:spcPct val="120000"/>
                        </a:lnSpc>
                        <a:spcBef>
                          <a:spcPts val="1500"/>
                        </a:spcBef>
                      </a:pPr>
                      <a:r>
                        <a:rPr lang="en-US" altLang="zh-CN" sz="3000" b="1" dirty="0" smtClean="0">
                          <a:solidFill>
                            <a:schemeClr val="accent3">
                              <a:lumMod val="50000"/>
                            </a:schemeClr>
                          </a:solidFill>
                          <a:latin typeface="+mn-ea"/>
                          <a:ea typeface="+mn-ea"/>
                        </a:rPr>
                        <a:t>2019</a:t>
                      </a:r>
                      <a:r>
                        <a:rPr lang="zh-CN" altLang="en-US" sz="3000" b="1" dirty="0" smtClean="0">
                          <a:solidFill>
                            <a:schemeClr val="accent3">
                              <a:lumMod val="50000"/>
                            </a:schemeClr>
                          </a:solidFill>
                          <a:latin typeface="+mn-ea"/>
                          <a:ea typeface="+mn-ea"/>
                        </a:rPr>
                        <a:t>年是深入推进科学基金改革的关键一年，需要科技界的共同努力。</a:t>
                      </a:r>
                      <a:endParaRPr lang="en-US" altLang="zh-CN" sz="3000" b="1" dirty="0" smtClean="0">
                        <a:solidFill>
                          <a:schemeClr val="accent3">
                            <a:lumMod val="50000"/>
                          </a:schemeClr>
                        </a:solidFill>
                        <a:latin typeface="+mn-ea"/>
                        <a:ea typeface="+mn-ea"/>
                      </a:endParaRPr>
                    </a:p>
                    <a:p>
                      <a:pPr indent="457200" algn="just">
                        <a:lnSpc>
                          <a:spcPct val="120000"/>
                        </a:lnSpc>
                        <a:spcBef>
                          <a:spcPts val="1500"/>
                        </a:spcBef>
                      </a:pPr>
                      <a:r>
                        <a:rPr lang="zh-CN" altLang="en-US" sz="3000" b="1" dirty="0" smtClean="0">
                          <a:solidFill>
                            <a:schemeClr val="accent3">
                              <a:lumMod val="50000"/>
                            </a:schemeClr>
                          </a:solidFill>
                          <a:latin typeface="+mn-ea"/>
                          <a:ea typeface="+mn-ea"/>
                        </a:rPr>
                        <a:t>希望广大依托单位、科研人员、科技管理同仁一如既往地支持科学基金的发展，为深化改革献计献策，与基金委一道，为建立公正高效的新时代科学基金体系、推动我国基础研究高质量发展贡献力量！</a:t>
                      </a:r>
                      <a:endParaRPr lang="en-US" altLang="zh-CN" sz="3000" b="1" dirty="0" smtClean="0">
                        <a:solidFill>
                          <a:schemeClr val="accent3">
                            <a:lumMod val="50000"/>
                          </a:schemeClr>
                        </a:solidFill>
                        <a:latin typeface="+mn-ea"/>
                        <a:ea typeface="+mn-ea"/>
                      </a:endParaRPr>
                    </a:p>
                  </a:txBody>
                  <a:tcPr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571472" y="1714488"/>
          <a:ext cx="8176992" cy="3154672"/>
        </p:xfrm>
        <a:graphic>
          <a:graphicData uri="http://schemas.openxmlformats.org/drawingml/2006/table">
            <a:tbl>
              <a:tblPr firstRow="1" bandRow="1">
                <a:tableStyleId>{5C22544A-7EE6-4342-B048-85BDC9FD1C3A}</a:tableStyleId>
              </a:tblPr>
              <a:tblGrid>
                <a:gridCol w="8176992"/>
              </a:tblGrid>
              <a:tr h="3154672">
                <a:tc>
                  <a:txBody>
                    <a:bodyPr/>
                    <a:lstStyle/>
                    <a:p>
                      <a:pPr algn="l">
                        <a:lnSpc>
                          <a:spcPct val="130000"/>
                        </a:lnSpc>
                        <a:spcBef>
                          <a:spcPts val="1500"/>
                        </a:spcBef>
                      </a:pPr>
                      <a:r>
                        <a:rPr lang="zh-CN" altLang="en-US" sz="3000" b="1" dirty="0" smtClean="0">
                          <a:solidFill>
                            <a:schemeClr val="accent3">
                              <a:lumMod val="50000"/>
                            </a:schemeClr>
                          </a:solidFill>
                          <a:latin typeface="+mn-ea"/>
                          <a:ea typeface="+mn-ea"/>
                        </a:rPr>
                        <a:t>衷心感谢依托单位、地方科技管理部门的同仁长期以来对科学基金工作的关心和支持！</a:t>
                      </a:r>
                      <a:endParaRPr lang="en-US" altLang="zh-CN" sz="3000" b="1" dirty="0" smtClean="0">
                        <a:solidFill>
                          <a:schemeClr val="accent3">
                            <a:lumMod val="50000"/>
                          </a:schemeClr>
                        </a:solidFill>
                        <a:latin typeface="+mn-ea"/>
                        <a:ea typeface="+mn-ea"/>
                      </a:endParaRPr>
                    </a:p>
                    <a:p>
                      <a:pPr algn="l">
                        <a:lnSpc>
                          <a:spcPct val="130000"/>
                        </a:lnSpc>
                        <a:spcBef>
                          <a:spcPts val="1500"/>
                        </a:spcBef>
                      </a:pPr>
                      <a:r>
                        <a:rPr lang="zh-CN" altLang="en-US" sz="3000" b="1" dirty="0" smtClean="0">
                          <a:solidFill>
                            <a:schemeClr val="accent3">
                              <a:lumMod val="50000"/>
                            </a:schemeClr>
                          </a:solidFill>
                          <a:latin typeface="+mn-ea"/>
                          <a:ea typeface="+mn-ea"/>
                        </a:rPr>
                        <a:t>衷心感谢科学基金管理人员的辛勤工作和奉献！</a:t>
                      </a:r>
                      <a:endParaRPr lang="zh-CN" altLang="en-US" sz="3000" b="1" dirty="0">
                        <a:solidFill>
                          <a:schemeClr val="accent3">
                            <a:lumMod val="50000"/>
                          </a:schemeClr>
                        </a:solidFill>
                        <a:latin typeface="+mn-ea"/>
                        <a:ea typeface="+mn-ea"/>
                      </a:endParaRPr>
                    </a:p>
                  </a:txBody>
                  <a:tcPr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申请受理与复审情况</a:t>
            </a:r>
            <a:endParaRPr lang="zh-CN" altLang="en-US" dirty="0"/>
          </a:p>
        </p:txBody>
      </p:sp>
      <p:graphicFrame>
        <p:nvGraphicFramePr>
          <p:cNvPr id="4" name="表格 3"/>
          <p:cNvGraphicFramePr>
            <a:graphicFrameLocks noGrp="1"/>
          </p:cNvGraphicFramePr>
          <p:nvPr/>
        </p:nvGraphicFramePr>
        <p:xfrm>
          <a:off x="467544" y="2564907"/>
          <a:ext cx="8352928" cy="4104454"/>
        </p:xfrm>
        <a:graphic>
          <a:graphicData uri="http://schemas.openxmlformats.org/drawingml/2006/table">
            <a:tbl>
              <a:tblPr>
                <a:tableStyleId>{5C22544A-7EE6-4342-B048-85BDC9FD1C3A}</a:tableStyleId>
              </a:tblPr>
              <a:tblGrid>
                <a:gridCol w="432048"/>
                <a:gridCol w="6696744"/>
                <a:gridCol w="1224136"/>
              </a:tblGrid>
              <a:tr h="420474">
                <a:tc>
                  <a:txBody>
                    <a:bodyPr/>
                    <a:lstStyle/>
                    <a:p>
                      <a:pPr algn="l" fontAlgn="ctr"/>
                      <a:endParaRPr lang="en-US" altLang="zh-CN" sz="1600" b="1" i="0" u="none" strike="noStrike" dirty="0">
                        <a:solidFill>
                          <a:schemeClr val="bg1"/>
                        </a:solidFill>
                        <a:effectLst/>
                        <a:latin typeface="宋体" panose="02010600030101010101" pitchFamily="2" charset="-122"/>
                      </a:endParaRPr>
                    </a:p>
                  </a:txBody>
                  <a:tcPr marL="5443" marR="5443" marT="5443" marB="0" anchor="ctr">
                    <a:solidFill>
                      <a:schemeClr val="accent1"/>
                    </a:solidFill>
                  </a:tcPr>
                </a:tc>
                <a:tc>
                  <a:txBody>
                    <a:bodyPr/>
                    <a:lstStyle/>
                    <a:p>
                      <a:pPr algn="ctr" fontAlgn="ctr"/>
                      <a:r>
                        <a:rPr lang="zh-CN" altLang="en-US" sz="1600" b="1" i="0" u="none" strike="noStrike" dirty="0" smtClean="0">
                          <a:solidFill>
                            <a:schemeClr val="bg1"/>
                          </a:solidFill>
                          <a:effectLst/>
                          <a:latin typeface="宋体" panose="02010600030101010101" pitchFamily="2" charset="-122"/>
                        </a:rPr>
                        <a:t>不予受理原因</a:t>
                      </a:r>
                      <a:endParaRPr lang="zh-CN" altLang="en-US" sz="1600" b="1" i="0" u="none" strike="noStrike" dirty="0">
                        <a:solidFill>
                          <a:schemeClr val="bg1"/>
                        </a:solidFill>
                        <a:effectLst/>
                        <a:latin typeface="宋体" panose="02010600030101010101" pitchFamily="2" charset="-122"/>
                      </a:endParaRPr>
                    </a:p>
                  </a:txBody>
                  <a:tcPr marL="5443" marR="5443" marT="5443" marB="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600" b="1" i="0" u="none" strike="noStrike" dirty="0" smtClean="0">
                          <a:solidFill>
                            <a:schemeClr val="bg1"/>
                          </a:solidFill>
                          <a:effectLst/>
                          <a:latin typeface="宋体" panose="02010600030101010101" pitchFamily="2" charset="-122"/>
                        </a:rPr>
                        <a:t>不予受理数</a:t>
                      </a:r>
                      <a:endParaRPr lang="en-US" altLang="zh-CN" sz="1600" b="1" i="0" u="none" strike="noStrike" dirty="0">
                        <a:solidFill>
                          <a:schemeClr val="bg1"/>
                        </a:solidFill>
                        <a:effectLst/>
                        <a:latin typeface="宋体" panose="02010600030101010101" pitchFamily="2" charset="-122"/>
                      </a:endParaRPr>
                    </a:p>
                  </a:txBody>
                  <a:tcPr marL="5443" marR="5443" marT="5443" marB="0" anchor="ctr">
                    <a:solidFill>
                      <a:schemeClr val="accent1"/>
                    </a:solidFill>
                  </a:tcPr>
                </a:tc>
              </a:tr>
              <a:tr h="368398">
                <a:tc>
                  <a:txBody>
                    <a:bodyPr/>
                    <a:lstStyle/>
                    <a:p>
                      <a:pPr algn="ctr" fontAlgn="ctr"/>
                      <a:r>
                        <a:rPr lang="en-US" altLang="zh-CN" sz="1600" b="1" u="none" strike="noStrike" dirty="0">
                          <a:effectLst/>
                        </a:rPr>
                        <a:t>1</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不</a:t>
                      </a:r>
                      <a:r>
                        <a:rPr lang="zh-CN" altLang="en-US" sz="1600" b="1" u="none" strike="noStrike" kern="1200" dirty="0">
                          <a:solidFill>
                            <a:schemeClr val="dk1"/>
                          </a:solidFill>
                          <a:effectLst/>
                          <a:latin typeface="+mn-lt"/>
                          <a:ea typeface="+mn-ea"/>
                          <a:cs typeface="+mn-cs"/>
                        </a:rPr>
                        <a:t>属于本学科项目指南资助范畴</a:t>
                      </a:r>
                    </a:p>
                  </a:txBody>
                  <a:tcPr marL="9525" marR="9525" marT="9525" marB="0" anchor="ctr">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495</a:t>
                      </a:r>
                    </a:p>
                  </a:txBody>
                  <a:tcPr marL="9525" marR="9525" marT="9525" marB="0" anchor="ctr">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2</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研究</a:t>
                      </a:r>
                      <a:r>
                        <a:rPr lang="zh-CN" altLang="en-US" sz="1600" b="1" u="none" strike="noStrike" kern="1200" dirty="0">
                          <a:solidFill>
                            <a:schemeClr val="dk1"/>
                          </a:solidFill>
                          <a:effectLst/>
                          <a:latin typeface="+mn-lt"/>
                          <a:ea typeface="+mn-ea"/>
                          <a:cs typeface="+mn-cs"/>
                        </a:rPr>
                        <a:t>计划与研究期限不一致</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364</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3</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依托</a:t>
                      </a:r>
                      <a:r>
                        <a:rPr lang="zh-CN" altLang="en-US" sz="1600" b="1" u="none" strike="noStrike" kern="1200" dirty="0">
                          <a:solidFill>
                            <a:schemeClr val="dk1"/>
                          </a:solidFill>
                          <a:effectLst/>
                          <a:latin typeface="+mn-lt"/>
                          <a:ea typeface="+mn-ea"/>
                          <a:cs typeface="+mn-cs"/>
                        </a:rPr>
                        <a:t>单位或合作研究单位未盖公章、非原件或名称与公章不一致</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361</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4</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申请人</a:t>
                      </a:r>
                      <a:r>
                        <a:rPr lang="zh-CN" altLang="en-US" sz="1600" b="1" u="none" strike="noStrike" kern="1200" dirty="0">
                          <a:solidFill>
                            <a:schemeClr val="dk1"/>
                          </a:solidFill>
                          <a:effectLst/>
                          <a:latin typeface="+mn-lt"/>
                          <a:ea typeface="+mn-ea"/>
                          <a:cs typeface="+mn-cs"/>
                        </a:rPr>
                        <a:t>或主要参与者未签名或签名与基本信息表中人员姓名不一致</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282</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a:effectLst/>
                        </a:rPr>
                        <a:t>5</a:t>
                      </a:r>
                      <a:endParaRPr lang="en-US" altLang="zh-CN" sz="1600" b="1" i="0" u="none" strike="noStrike">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申请书</a:t>
                      </a:r>
                      <a:r>
                        <a:rPr lang="zh-CN" altLang="en-US" sz="1600" b="1" u="none" strike="noStrike" kern="1200" dirty="0">
                          <a:solidFill>
                            <a:schemeClr val="dk1"/>
                          </a:solidFill>
                          <a:effectLst/>
                          <a:latin typeface="+mn-lt"/>
                          <a:ea typeface="+mn-ea"/>
                          <a:cs typeface="+mn-cs"/>
                        </a:rPr>
                        <a:t>缺项</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279</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6</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a:t>
                      </a:r>
                      <a:r>
                        <a:rPr lang="zh-CN" altLang="en-US" sz="1600" b="1" u="none" strike="noStrike" kern="1200" dirty="0">
                          <a:solidFill>
                            <a:schemeClr val="dk1"/>
                          </a:solidFill>
                          <a:effectLst/>
                          <a:latin typeface="+mn-lt"/>
                          <a:ea typeface="+mn-ea"/>
                          <a:cs typeface="+mn-cs"/>
                        </a:rPr>
                        <a:t>代码或研究领域选择错误</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238</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a:effectLst/>
                        </a:rPr>
                        <a:t>7</a:t>
                      </a:r>
                      <a:endParaRPr lang="en-US" altLang="zh-CN" sz="1600" b="1" i="0" u="none" strike="noStrike">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申请人</a:t>
                      </a:r>
                      <a:r>
                        <a:rPr lang="zh-CN" altLang="en-US" sz="1600" b="1" u="none" strike="noStrike" kern="1200" dirty="0">
                          <a:solidFill>
                            <a:schemeClr val="dk1"/>
                          </a:solidFill>
                          <a:effectLst/>
                          <a:latin typeface="+mn-lt"/>
                          <a:ea typeface="+mn-ea"/>
                          <a:cs typeface="+mn-cs"/>
                        </a:rPr>
                        <a:t>或主要参与者职称信息不一致</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212</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a:effectLst/>
                        </a:rPr>
                        <a:t>8</a:t>
                      </a:r>
                      <a:endParaRPr lang="en-US" altLang="zh-CN" sz="1600" b="1" i="0" u="none" strike="noStrike">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无</a:t>
                      </a:r>
                      <a:r>
                        <a:rPr lang="zh-CN" altLang="en-US" sz="1600" b="1" u="none" strike="noStrike" kern="1200" dirty="0">
                          <a:solidFill>
                            <a:schemeClr val="dk1"/>
                          </a:solidFill>
                          <a:effectLst/>
                          <a:latin typeface="+mn-lt"/>
                          <a:ea typeface="+mn-ea"/>
                          <a:cs typeface="+mn-cs"/>
                        </a:rPr>
                        <a:t>高级职称且无博士学位的申请人未提供专家推荐信或推荐信不符合要求</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133</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9</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在职</a:t>
                      </a:r>
                      <a:r>
                        <a:rPr lang="zh-CN" altLang="en-US" sz="1600" b="1" u="none" strike="noStrike" kern="1200" dirty="0">
                          <a:solidFill>
                            <a:schemeClr val="dk1"/>
                          </a:solidFill>
                          <a:effectLst/>
                          <a:latin typeface="+mn-lt"/>
                          <a:ea typeface="+mn-ea"/>
                          <a:cs typeface="+mn-cs"/>
                        </a:rPr>
                        <a:t>研究生未提供导师同意函</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131</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10</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申请人</a:t>
                      </a:r>
                      <a:r>
                        <a:rPr lang="zh-CN" altLang="en-US" sz="1600" b="1" u="none" strike="noStrike" kern="1200" dirty="0">
                          <a:solidFill>
                            <a:schemeClr val="dk1"/>
                          </a:solidFill>
                          <a:effectLst/>
                          <a:latin typeface="+mn-lt"/>
                          <a:ea typeface="+mn-ea"/>
                          <a:cs typeface="+mn-cs"/>
                        </a:rPr>
                        <a:t>或主要参与者申请超项</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127</a:t>
                      </a: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内容占位符 2"/>
          <p:cNvSpPr>
            <a:spLocks noGrp="1"/>
          </p:cNvSpPr>
          <p:nvPr>
            <p:ph idx="1"/>
          </p:nvPr>
        </p:nvSpPr>
        <p:spPr>
          <a:xfrm>
            <a:off x="395536" y="1268760"/>
            <a:ext cx="8424936" cy="1080120"/>
          </a:xfrm>
        </p:spPr>
        <p:txBody>
          <a:bodyPr/>
          <a:lstStyle/>
          <a:p>
            <a:pPr>
              <a:lnSpc>
                <a:spcPct val="150000"/>
              </a:lnSpc>
            </a:pPr>
            <a:r>
              <a:rPr lang="zh-CN" altLang="zh-CN" dirty="0" smtClean="0"/>
              <a:t>共</a:t>
            </a:r>
            <a:r>
              <a:rPr lang="zh-CN" altLang="zh-CN" dirty="0"/>
              <a:t>受理项目</a:t>
            </a:r>
            <a:r>
              <a:rPr lang="zh-CN" altLang="zh-CN" dirty="0" smtClean="0"/>
              <a:t>申请</a:t>
            </a:r>
            <a:r>
              <a:rPr lang="en-US" altLang="zh-CN" dirty="0" smtClean="0">
                <a:solidFill>
                  <a:srgbClr val="FF0000"/>
                </a:solidFill>
              </a:rPr>
              <a:t>221330</a:t>
            </a:r>
            <a:r>
              <a:rPr lang="zh-CN" altLang="zh-CN" dirty="0" smtClean="0"/>
              <a:t>项，不予</a:t>
            </a:r>
            <a:r>
              <a:rPr lang="zh-CN" altLang="zh-CN" dirty="0"/>
              <a:t>受理项目</a:t>
            </a:r>
            <a:r>
              <a:rPr lang="zh-CN" altLang="zh-CN" dirty="0" smtClean="0"/>
              <a:t>申请</a:t>
            </a:r>
            <a:r>
              <a:rPr lang="en-US" altLang="zh-CN" dirty="0" smtClean="0">
                <a:solidFill>
                  <a:srgbClr val="FF0000"/>
                </a:solidFill>
              </a:rPr>
              <a:t>3948</a:t>
            </a:r>
            <a:r>
              <a:rPr lang="zh-CN" altLang="zh-CN" dirty="0" smtClean="0"/>
              <a:t>项，占</a:t>
            </a:r>
            <a:r>
              <a:rPr lang="en-US" altLang="zh-CN" dirty="0" smtClean="0"/>
              <a:t>1.75%</a:t>
            </a:r>
            <a:r>
              <a:rPr lang="zh-CN" altLang="zh-CN" dirty="0" smtClean="0"/>
              <a:t>。</a:t>
            </a:r>
            <a:endParaRPr lang="en-US" altLang="zh-CN" dirty="0" smtClean="0"/>
          </a:p>
        </p:txBody>
      </p:sp>
      <p:sp>
        <p:nvSpPr>
          <p:cNvPr id="6" name="矩形 5"/>
          <p:cNvSpPr/>
          <p:nvPr>
            <p:custDataLst>
              <p:tags r:id="rId1"/>
            </p:custDataLst>
          </p:nvPr>
        </p:nvSpPr>
        <p:spPr>
          <a:xfrm>
            <a:off x="611560" y="2204864"/>
            <a:ext cx="8136904" cy="369332"/>
          </a:xfrm>
          <a:prstGeom prst="rect">
            <a:avLst/>
          </a:prstGeom>
        </p:spPr>
        <p:txBody>
          <a:bodyPr wrap="square">
            <a:spAutoFit/>
          </a:bodyPr>
          <a:lstStyle/>
          <a:p>
            <a:pPr algn="ctr"/>
            <a:r>
              <a:rPr lang="zh-CN" altLang="en-US" b="1" dirty="0" smtClean="0">
                <a:solidFill>
                  <a:schemeClr val="accent1"/>
                </a:solidFill>
              </a:rPr>
              <a:t>不予受理数前十的不予受理原因</a:t>
            </a:r>
            <a:endParaRPr lang="zh-CN" altLang="en-US" b="1"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申请受理与复审情况</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en-US" dirty="0" smtClean="0"/>
              <a:t>共</a:t>
            </a:r>
            <a:r>
              <a:rPr lang="zh-CN" altLang="en-US" dirty="0"/>
              <a:t>收到复审</a:t>
            </a:r>
            <a:r>
              <a:rPr lang="zh-CN" altLang="en-US" dirty="0" smtClean="0"/>
              <a:t>申请</a:t>
            </a:r>
            <a:r>
              <a:rPr lang="en-US" altLang="zh-CN" dirty="0" smtClean="0"/>
              <a:t>548</a:t>
            </a:r>
            <a:r>
              <a:rPr lang="zh-CN" altLang="en-US" dirty="0" smtClean="0"/>
              <a:t>项，占</a:t>
            </a:r>
            <a:r>
              <a:rPr lang="zh-CN" altLang="en-US" dirty="0"/>
              <a:t>全部不予受理项目的</a:t>
            </a:r>
            <a:r>
              <a:rPr lang="en-US" altLang="zh-CN" dirty="0" smtClean="0"/>
              <a:t>13.88%</a:t>
            </a:r>
            <a:r>
              <a:rPr lang="zh-CN" altLang="en-US" dirty="0"/>
              <a:t>。</a:t>
            </a:r>
          </a:p>
          <a:p>
            <a:r>
              <a:rPr lang="zh-CN" altLang="en-US" dirty="0" smtClean="0"/>
              <a:t>经审核，共</a:t>
            </a:r>
            <a:r>
              <a:rPr lang="zh-CN" altLang="en-US" dirty="0"/>
              <a:t>受理复审</a:t>
            </a:r>
            <a:r>
              <a:rPr lang="zh-CN" altLang="en-US" dirty="0" smtClean="0"/>
              <a:t>申请</a:t>
            </a:r>
            <a:r>
              <a:rPr lang="en-US" altLang="zh-CN" dirty="0" smtClean="0"/>
              <a:t>466</a:t>
            </a:r>
            <a:r>
              <a:rPr lang="zh-CN" altLang="en-US" dirty="0" smtClean="0"/>
              <a:t>项。</a:t>
            </a:r>
            <a:endParaRPr lang="zh-CN" altLang="en-US" dirty="0"/>
          </a:p>
          <a:p>
            <a:r>
              <a:rPr lang="zh-CN" altLang="en-US" dirty="0" smtClean="0"/>
              <a:t>各</a:t>
            </a:r>
            <a:r>
              <a:rPr lang="zh-CN" altLang="en-US" dirty="0"/>
              <a:t>项目管理部门对受理的复审申请进行了</a:t>
            </a:r>
            <a:r>
              <a:rPr lang="zh-CN" altLang="en-US" dirty="0" smtClean="0"/>
              <a:t>审查，维持</a:t>
            </a:r>
            <a:r>
              <a:rPr lang="zh-CN" altLang="en-US" dirty="0"/>
              <a:t>原不予受理决定</a:t>
            </a:r>
            <a:r>
              <a:rPr lang="zh-CN" altLang="en-US" dirty="0" smtClean="0"/>
              <a:t>的</a:t>
            </a:r>
            <a:r>
              <a:rPr lang="en-US" altLang="zh-CN" dirty="0" smtClean="0"/>
              <a:t>442</a:t>
            </a:r>
            <a:r>
              <a:rPr lang="zh-CN" altLang="en-US" dirty="0" smtClean="0"/>
              <a:t>项</a:t>
            </a:r>
            <a:r>
              <a:rPr lang="zh-CN" altLang="en-US" dirty="0"/>
              <a:t>；认为原不予受理决定有误、重新送审</a:t>
            </a:r>
            <a:r>
              <a:rPr lang="zh-CN" altLang="en-US" dirty="0" smtClean="0"/>
              <a:t>的</a:t>
            </a:r>
            <a:r>
              <a:rPr lang="en-US" altLang="zh-CN" dirty="0" smtClean="0"/>
              <a:t>24</a:t>
            </a:r>
            <a:r>
              <a:rPr lang="zh-CN" altLang="en-US" dirty="0" smtClean="0"/>
              <a:t>项，其中</a:t>
            </a:r>
            <a:r>
              <a:rPr lang="en-US" altLang="zh-CN" dirty="0" smtClean="0"/>
              <a:t>2</a:t>
            </a:r>
            <a:r>
              <a:rPr lang="zh-CN" altLang="en-US" dirty="0" smtClean="0"/>
              <a:t>项</a:t>
            </a:r>
            <a:r>
              <a:rPr lang="zh-CN" altLang="en-US" dirty="0"/>
              <a:t>通过</a:t>
            </a:r>
            <a:r>
              <a:rPr lang="zh-CN" altLang="en-US" dirty="0" smtClean="0"/>
              <a:t>评审获得资助</a:t>
            </a:r>
            <a:r>
              <a:rPr lang="zh-CN" altLang="en-US" dirty="0"/>
              <a:t>。</a:t>
            </a: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sz="3600" dirty="0" smtClean="0">
                <a:latin typeface="+mj-ea"/>
              </a:rPr>
              <a:t>2018</a:t>
            </a:r>
            <a:r>
              <a:rPr lang="zh-CN" altLang="en-US" sz="3600" dirty="0" smtClean="0">
                <a:latin typeface="+mj-ea"/>
              </a:rPr>
              <a:t>年</a:t>
            </a:r>
            <a:r>
              <a:rPr lang="zh-CN" altLang="en-US" dirty="0" smtClean="0"/>
              <a:t>各类型项目资助</a:t>
            </a:r>
            <a:r>
              <a:rPr lang="zh-CN" altLang="en-US" dirty="0"/>
              <a:t>情况</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m6HQxpa8USeeO2tJlf8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Dce7MpzOEKzQU9o12XT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6_.ONUpMEKskOBcLsBdr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f1l4Wp5fkiDeLMs5liL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qILY1kkhk6KFEHahkBh1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XengE3zn0.RJtKIQ82u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8D_FWR1YW0K1HyvILfCC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P7WLCVHIU6S_u1137gxL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jwTwFlZ80q8pqNvGZFX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rdzsfRg_EGAsPAAEAtq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tysrIvn1kSJNCUHwFpXl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c8Q4dKVTkqPaxnXlJkO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0DQjtWOC0WmKNndDPkn9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mksdHm3n0SR3TxojEne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Zr4fJq0ZEKJz.hX94g5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JJsH8jrpUeKIhSwD983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CtLEpY0GkmRR1cMr4eC3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Dce7MpzOEKzQU9o12XT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U3M4_Y_F0._btr51eUF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bU_ipnkmEyEIgXl6ijr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yJbBYE4gE695ZOcfZCP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ZpJrPAqoEOTyopkn2xw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7tysrIvn1kSJNCUHwFpXlw"/>
</p:tagLst>
</file>

<file path=ppt/theme/theme1.xml><?xml version="1.0" encoding="utf-8"?>
<a:theme xmlns:a="http://schemas.openxmlformats.org/drawingml/2006/main" name="NSFC-雅黑-201专用-简洁-蓝色系-带分标题注释">
  <a:themeElements>
    <a:clrScheme name="x421">
      <a:dk1>
        <a:srgbClr val="232323"/>
      </a:dk1>
      <a:lt1>
        <a:srgbClr val="FEFEFE"/>
      </a:lt1>
      <a:dk2>
        <a:srgbClr val="3C3C3C"/>
      </a:dk2>
      <a:lt2>
        <a:srgbClr val="FAFAFA"/>
      </a:lt2>
      <a:accent1>
        <a:srgbClr val="234171"/>
      </a:accent1>
      <a:accent2>
        <a:srgbClr val="FFC000"/>
      </a:accent2>
      <a:accent3>
        <a:srgbClr val="3B6DBF"/>
      </a:accent3>
      <a:accent4>
        <a:srgbClr val="FFD85D"/>
      </a:accent4>
      <a:accent5>
        <a:srgbClr val="63891F"/>
      </a:accent5>
      <a:accent6>
        <a:srgbClr val="758085"/>
      </a:accent6>
      <a:hlink>
        <a:srgbClr val="3399FF"/>
      </a:hlink>
      <a:folHlink>
        <a:srgbClr val="B2B2B2"/>
      </a:folHlink>
    </a:clrScheme>
    <a:fontScheme name="雅黑&amp;Tahoma">
      <a:majorFont>
        <a:latin typeface="Tahoma"/>
        <a:ea typeface="微软雅黑"/>
        <a:cs typeface=""/>
      </a:majorFont>
      <a:minorFont>
        <a:latin typeface="Tahom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lIns="45720" rIns="45720" anchor="ctr"/>
      <a:lstStyle>
        <a:defPPr algn="ctr">
          <a:defRPr sz="1500" b="1">
            <a:solidFill>
              <a:schemeClr val="bg1"/>
            </a:solidFill>
            <a:latin typeface="华文楷体" panose="02010600040101010101" pitchFamily="2" charset="-122"/>
            <a:ea typeface="华文楷体" panose="020106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NSFC-雅黑-201专用-简洁-蓝色系-带分标题注释</Template>
  <TotalTime>0</TotalTime>
  <Words>6900</Words>
  <Application>Microsoft Office PowerPoint</Application>
  <PresentationFormat>全屏显示(4:3)</PresentationFormat>
  <Paragraphs>950</Paragraphs>
  <Slides>69</Slides>
  <Notes>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71" baseType="lpstr">
      <vt:lpstr>NSFC-雅黑-201专用-简洁-蓝色系-带分标题注释</vt:lpstr>
      <vt:lpstr>think-cell Slide</vt:lpstr>
      <vt:lpstr>国家自然科学基金2018年资助概况 及下一步改革与资助工作思路</vt:lpstr>
      <vt:lpstr>PowerPoint 演示文稿</vt:lpstr>
      <vt:lpstr>一、2018年科学基金项目资助概况</vt:lpstr>
      <vt:lpstr>2018年度财政预算</vt:lpstr>
      <vt:lpstr>2018年度资助计划</vt:lpstr>
      <vt:lpstr>项目申请接收情况</vt:lpstr>
      <vt:lpstr>申请受理与复审情况</vt:lpstr>
      <vt:lpstr>申请受理与复审情况</vt:lpstr>
      <vt:lpstr>2018年各类型项目资助情况</vt:lpstr>
      <vt:lpstr>面上项目申请与资助情况</vt:lpstr>
      <vt:lpstr>PowerPoint 演示文稿</vt:lpstr>
      <vt:lpstr>青年科学基金项目申请与资助情况</vt:lpstr>
      <vt:lpstr>青年科学基金项目申请与资助情况</vt:lpstr>
      <vt:lpstr>地区科学基金项目申请与资助情况</vt:lpstr>
      <vt:lpstr>重点项目申请与资助情况</vt:lpstr>
      <vt:lpstr>重点项目申请与资助情况</vt:lpstr>
      <vt:lpstr>重大项目资助情况</vt:lpstr>
      <vt:lpstr>重大项目资助情况</vt:lpstr>
      <vt:lpstr>重大项目资助情况（续1）</vt:lpstr>
      <vt:lpstr>重大项目资助情况（续2）</vt:lpstr>
      <vt:lpstr>重大研究计划设立与项目资助情况</vt:lpstr>
      <vt:lpstr>重点国际(地区)合作研究项目申请与资助情况</vt:lpstr>
      <vt:lpstr>优秀青年科学基金项目申请与资助情况</vt:lpstr>
      <vt:lpstr> 国家杰出青年科学基金项目申请与资助情况</vt:lpstr>
      <vt:lpstr>创新研究群体项目申请与资助情况</vt:lpstr>
      <vt:lpstr>创新研究群体项目申请与资助情况</vt:lpstr>
      <vt:lpstr>PowerPoint 演示文稿</vt:lpstr>
      <vt:lpstr>联合基金项目资助情况</vt:lpstr>
      <vt:lpstr>联合基金项目资助情况（续）</vt:lpstr>
      <vt:lpstr>国家重大科研仪器研制项目申请与资助情况</vt:lpstr>
      <vt:lpstr>2018年基础科学中心项目资助情况</vt:lpstr>
      <vt:lpstr>2018年基础科学中心项目资助情况</vt:lpstr>
      <vt:lpstr>二、2019年科学基金改革举措</vt:lpstr>
      <vt:lpstr>PowerPoint 演示文稿</vt:lpstr>
      <vt:lpstr>科学基金深化改革任务</vt:lpstr>
      <vt:lpstr>2019年科学基金改革举措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（四）优化调整创新研究群体项目资助模式</vt:lpstr>
      <vt:lpstr>（五）优化人才项目资助体系</vt:lpstr>
      <vt:lpstr>（六）进一步简化申请管理要求</vt:lpstr>
      <vt:lpstr>（六）进一步简化申请管理要求</vt:lpstr>
      <vt:lpstr>（七）试点面向港澳地区科研人员开放项目申请</vt:lpstr>
      <vt:lpstr>（八）进一步加强科研诚信建设</vt:lpstr>
      <vt:lpstr>（八）进一步加强科研诚信建设</vt:lpstr>
      <vt:lpstr>三、2019年项目申请注意事项</vt:lpstr>
      <vt:lpstr>（一）关于2019年项目申请有关安排</vt:lpstr>
      <vt:lpstr>（二）2019年集中接收项目申请类型（16类）</vt:lpstr>
      <vt:lpstr>（三）《指南》申请须知</vt:lpstr>
      <vt:lpstr>（三）《指南》申请须知</vt:lpstr>
      <vt:lpstr>（三）《指南》申请须知</vt:lpstr>
      <vt:lpstr>（四）申请代码调整总体情况</vt:lpstr>
      <vt:lpstr>（四）申请代码调整总体情况</vt:lpstr>
      <vt:lpstr>（五）依托单位应提交各类报告的时间要求</vt:lpstr>
      <vt:lpstr>（六）其他提醒事项</vt:lpstr>
      <vt:lpstr>（六）其他提醒事项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李铭禄(liml)</dc:creator>
  <cp:lastModifiedBy>unknown</cp:lastModifiedBy>
  <cp:revision>650</cp:revision>
  <cp:lastPrinted>2017-12-11T00:25:00Z</cp:lastPrinted>
  <dcterms:created xsi:type="dcterms:W3CDTF">2015-12-09T03:32:00Z</dcterms:created>
  <dcterms:modified xsi:type="dcterms:W3CDTF">2018-12-14T06:47:20Z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y fmtid="{D5CDD505-2E9C-101B-9397-08002B2CF9AE}" pid="3" name="KSORubyTemplateID">
    <vt:lpwstr>2</vt:lpwstr>
  </property>
</Properties>
</file>