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handoutMasterIdLst>
    <p:handoutMasterId r:id="rId42"/>
  </p:handoutMasterIdLst>
  <p:sldIdLst>
    <p:sldId id="257" r:id="rId2"/>
    <p:sldId id="258" r:id="rId3"/>
    <p:sldId id="259" r:id="rId4"/>
    <p:sldId id="307" r:id="rId5"/>
    <p:sldId id="336" r:id="rId6"/>
    <p:sldId id="308" r:id="rId7"/>
    <p:sldId id="337" r:id="rId8"/>
    <p:sldId id="342" r:id="rId9"/>
    <p:sldId id="338" r:id="rId10"/>
    <p:sldId id="343" r:id="rId11"/>
    <p:sldId id="260" r:id="rId12"/>
    <p:sldId id="341" r:id="rId13"/>
    <p:sldId id="345" r:id="rId14"/>
    <p:sldId id="344" r:id="rId15"/>
    <p:sldId id="332" r:id="rId16"/>
    <p:sldId id="262" r:id="rId17"/>
    <p:sldId id="339" r:id="rId18"/>
    <p:sldId id="333" r:id="rId19"/>
    <p:sldId id="264" r:id="rId20"/>
    <p:sldId id="334" r:id="rId21"/>
    <p:sldId id="266" r:id="rId22"/>
    <p:sldId id="335" r:id="rId23"/>
    <p:sldId id="268" r:id="rId24"/>
    <p:sldId id="298" r:id="rId25"/>
    <p:sldId id="269" r:id="rId26"/>
    <p:sldId id="309" r:id="rId27"/>
    <p:sldId id="270" r:id="rId28"/>
    <p:sldId id="275" r:id="rId29"/>
    <p:sldId id="310" r:id="rId30"/>
    <p:sldId id="276" r:id="rId31"/>
    <p:sldId id="311" r:id="rId32"/>
    <p:sldId id="277" r:id="rId33"/>
    <p:sldId id="278" r:id="rId34"/>
    <p:sldId id="312" r:id="rId35"/>
    <p:sldId id="313" r:id="rId36"/>
    <p:sldId id="347" r:id="rId37"/>
    <p:sldId id="279" r:id="rId38"/>
    <p:sldId id="346" r:id="rId39"/>
    <p:sldId id="280" r:id="rId40"/>
  </p:sldIdLst>
  <p:sldSz cx="9144000" cy="6858000" type="screen4x3"/>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F3959611-6D3C-4A9B-BEA1-F713A3BAD31D}">
          <p14:sldIdLst>
            <p14:sldId id="257"/>
            <p14:sldId id="258"/>
            <p14:sldId id="259"/>
            <p14:sldId id="307"/>
            <p14:sldId id="336"/>
            <p14:sldId id="308"/>
            <p14:sldId id="337"/>
            <p14:sldId id="342"/>
            <p14:sldId id="338"/>
            <p14:sldId id="343"/>
            <p14:sldId id="260"/>
            <p14:sldId id="341"/>
            <p14:sldId id="345"/>
            <p14:sldId id="344"/>
            <p14:sldId id="332"/>
            <p14:sldId id="262"/>
            <p14:sldId id="339"/>
            <p14:sldId id="333"/>
            <p14:sldId id="264"/>
            <p14:sldId id="334"/>
            <p14:sldId id="266"/>
            <p14:sldId id="335"/>
            <p14:sldId id="268"/>
            <p14:sldId id="298"/>
            <p14:sldId id="269"/>
            <p14:sldId id="309"/>
            <p14:sldId id="270"/>
            <p14:sldId id="275"/>
            <p14:sldId id="310"/>
            <p14:sldId id="276"/>
            <p14:sldId id="311"/>
            <p14:sldId id="277"/>
            <p14:sldId id="278"/>
            <p14:sldId id="312"/>
            <p14:sldId id="313"/>
            <p14:sldId id="347"/>
            <p14:sldId id="279"/>
            <p14:sldId id="346"/>
            <p14:sldId id="28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F7D"/>
    <a:srgbClr val="DA251E"/>
    <a:srgbClr val="DA251C"/>
    <a:srgbClr val="CD2921"/>
    <a:srgbClr val="CA2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p:scale>
          <a:sx n="90" d="100"/>
          <a:sy n="90" d="100"/>
        </p:scale>
        <p:origin x="-1386" y="-282"/>
      </p:cViewPr>
      <p:guideLst>
        <p:guide orient="horz" pos="2172"/>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4024313" y="0"/>
            <a:ext cx="3078162" cy="511175"/>
          </a:xfrm>
          <a:prstGeom prst="rect">
            <a:avLst/>
          </a:prstGeom>
        </p:spPr>
        <p:txBody>
          <a:bodyPr vert="horz" lIns="91440" tIns="45720" rIns="91440" bIns="45720" rtlCol="0"/>
          <a:lstStyle>
            <a:lvl1pPr algn="r">
              <a:defRPr sz="1200"/>
            </a:lvl1pPr>
          </a:lstStyle>
          <a:p>
            <a:fld id="{CB4FA74A-E1D7-4FBE-A787-53FD4631089A}" type="datetimeFigureOut">
              <a:rPr lang="zh-CN" altLang="en-US" smtClean="0"/>
              <a:t>2018-12-14</a:t>
            </a:fld>
            <a:endParaRPr lang="zh-CN" altLang="en-US"/>
          </a:p>
        </p:txBody>
      </p:sp>
      <p:sp>
        <p:nvSpPr>
          <p:cNvPr id="4" name="页脚占位符 3"/>
          <p:cNvSpPr>
            <a:spLocks noGrp="1"/>
          </p:cNvSpPr>
          <p:nvPr>
            <p:ph type="ftr" sz="quarter" idx="2"/>
          </p:nvPr>
        </p:nvSpPr>
        <p:spPr>
          <a:xfrm>
            <a:off x="0" y="9721850"/>
            <a:ext cx="3078163" cy="511175"/>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4024313" y="9721850"/>
            <a:ext cx="3078162" cy="511175"/>
          </a:xfrm>
          <a:prstGeom prst="rect">
            <a:avLst/>
          </a:prstGeom>
        </p:spPr>
        <p:txBody>
          <a:bodyPr vert="horz" lIns="91440" tIns="45720" rIns="91440" bIns="45720" rtlCol="0" anchor="b"/>
          <a:lstStyle>
            <a:lvl1pPr algn="r">
              <a:defRPr sz="1200"/>
            </a:lvl1pPr>
          </a:lstStyle>
          <a:p>
            <a:fld id="{B88196A3-DAC8-47BC-B619-62EE1E3967DF}" type="slidenum">
              <a:rPr lang="zh-CN" altLang="en-US" smtClean="0"/>
              <a:t>‹#›</a:t>
            </a:fld>
            <a:endParaRPr lang="zh-CN" altLang="en-US"/>
          </a:p>
        </p:txBody>
      </p:sp>
    </p:spTree>
    <p:extLst>
      <p:ext uri="{BB962C8B-B14F-4D97-AF65-F5344CB8AC3E}">
        <p14:creationId xmlns:p14="http://schemas.microsoft.com/office/powerpoint/2010/main" val="1133423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2018-12-14</a:t>
            </a:fld>
            <a:endParaRPr lang="zh-CN" altLang="en-US"/>
          </a:p>
        </p:txBody>
      </p:sp>
      <p:sp>
        <p:nvSpPr>
          <p:cNvPr id="4" name="幻灯片图像占位符 3"/>
          <p:cNvSpPr>
            <a:spLocks noGrp="1" noRot="1" noChangeAspect="1"/>
          </p:cNvSpPr>
          <p:nvPr>
            <p:ph type="sldImg" idx="2"/>
          </p:nvPr>
        </p:nvSpPr>
        <p:spPr>
          <a:xfrm>
            <a:off x="1249156" y="1279287"/>
            <a:ext cx="4605433"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416025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我们期望通过建立常态化、分层次的培训机制，不断提高依托单位科学基金管理工作的科学化、规范化水平；期望通过对先进单位、先进个人和先进地区联络网的表彰，</a:t>
            </a:r>
            <a:r>
              <a:rPr lang="zh-CN" altLang="zh-CN" sz="1200" kern="1200" dirty="0" smtClean="0">
                <a:solidFill>
                  <a:schemeClr val="tx1"/>
                </a:solidFill>
                <a:latin typeface="+mn-lt"/>
                <a:ea typeface="+mn-ea"/>
                <a:cs typeface="+mn-cs"/>
              </a:rPr>
              <a:t>充分发挥先进典型的示范带动作用，努力营造有利于发挥依托单位作用的良好氛围。</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党组多次开会，就发挥依托单位作用、强化主体责任、规范管理工作等问题进行专题研究，静海主任也两次批示，要求出台加强依托单位基金管理工作的若干意见。基金委相继出台一系列措施：</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7775" y="1279525"/>
            <a:ext cx="4606925"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若干意见的出台，是按照党中央国务院一系列文件要求部署开展的工作，包括加强基础研究的</a:t>
            </a:r>
            <a:r>
              <a:rPr lang="en-US" altLang="zh-CN" dirty="0" smtClean="0"/>
              <a:t>4</a:t>
            </a:r>
            <a:r>
              <a:rPr lang="zh-CN" altLang="en-US" dirty="0" smtClean="0"/>
              <a:t>号文，提高科研管理绩效的</a:t>
            </a:r>
            <a:r>
              <a:rPr lang="en-US" altLang="zh-CN" dirty="0" smtClean="0"/>
              <a:t>25</a:t>
            </a:r>
            <a:r>
              <a:rPr lang="zh-CN" altLang="en-US" dirty="0" smtClean="0"/>
              <a:t>号文，加强科研诚信建设的</a:t>
            </a:r>
            <a:r>
              <a:rPr lang="en-US" altLang="zh-CN" dirty="0" smtClean="0"/>
              <a:t>23</a:t>
            </a:r>
            <a:r>
              <a:rPr lang="zh-CN" altLang="en-US" dirty="0" smtClean="0"/>
              <a:t>号文，以及国务院关于放管服改革的一系列文件和政策的要求。</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若干意见的出台，同时也充分考虑并落实了</a:t>
            </a:r>
            <a:r>
              <a:rPr lang="en-US" altLang="zh-CN" dirty="0" smtClean="0"/>
              <a:t>《</a:t>
            </a:r>
            <a:r>
              <a:rPr lang="zh-CN" altLang="en-US" dirty="0" smtClean="0"/>
              <a:t>条例</a:t>
            </a:r>
            <a:r>
              <a:rPr lang="en-US" altLang="zh-CN" dirty="0" smtClean="0"/>
              <a:t>》</a:t>
            </a:r>
            <a:r>
              <a:rPr lang="zh-CN" altLang="en-US" dirty="0" smtClean="0"/>
              <a:t>以及相关管理办法的要求。</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7775" y="1279525"/>
            <a:ext cx="4606925"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19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7775" y="1279525"/>
            <a:ext cx="4606925"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7775" y="1279525"/>
            <a:ext cx="4606925"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29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7775" y="1279525"/>
            <a:ext cx="4606925" cy="3454400"/>
          </a:xfrm>
        </p:spPr>
      </p:sp>
      <p:sp>
        <p:nvSpPr>
          <p:cNvPr id="3" name="备注占位符 2"/>
          <p:cNvSpPr>
            <a:spLocks noGrp="1"/>
          </p:cNvSpPr>
          <p:nvPr>
            <p:ph type="body" idx="1"/>
          </p:nvPr>
        </p:nvSpPr>
        <p:spPr/>
        <p:txBody>
          <a:bodyPr/>
          <a:lstStyle/>
          <a:p>
            <a:endParaRPr lang="en-US" altLang="zh-CN" dirty="0"/>
          </a:p>
          <a:p>
            <a:endParaRPr lang="en-US" altLang="zh-CN" dirty="0"/>
          </a:p>
          <a:p>
            <a:r>
              <a:rPr lang="zh-CN" altLang="en-US" dirty="0"/>
              <a:t>字体：思源宋体</a:t>
            </a:r>
            <a:r>
              <a:rPr lang="en-US" altLang="zh-CN" dirty="0"/>
              <a:t>Heavy</a:t>
            </a:r>
            <a:r>
              <a:rPr lang="zh-CN" altLang="en-US" dirty="0"/>
              <a:t>、</a:t>
            </a:r>
            <a:r>
              <a:rPr lang="en-US" altLang="zh-CN" dirty="0"/>
              <a:t>Impact</a:t>
            </a:r>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同志们：</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39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dirty="0" smtClean="0"/>
              <a:t>2018</a:t>
            </a:r>
            <a:r>
              <a:rPr lang="zh-CN" altLang="en-US" dirty="0" smtClean="0"/>
              <a:t>年我们正式受理</a:t>
            </a:r>
            <a:r>
              <a:rPr lang="en-US" altLang="zh-CN" dirty="0" smtClean="0"/>
              <a:t>459</a:t>
            </a:r>
            <a:r>
              <a:rPr lang="zh-CN" altLang="en-US" dirty="0" smtClean="0"/>
              <a:t>个单位注册申请，批准了</a:t>
            </a:r>
            <a:r>
              <a:rPr lang="en-US" altLang="zh-CN" dirty="0" smtClean="0"/>
              <a:t>184</a:t>
            </a:r>
            <a:r>
              <a:rPr lang="zh-CN" altLang="en-US" dirty="0" smtClean="0"/>
              <a:t>个单位成为依托单位。年底还要启动</a:t>
            </a:r>
            <a:r>
              <a:rPr lang="en-US" altLang="zh-CN" dirty="0" smtClean="0"/>
              <a:t>2018</a:t>
            </a:r>
            <a:r>
              <a:rPr lang="zh-CN" altLang="en-US" dirty="0" smtClean="0"/>
              <a:t>年度的依托单位自动终止工作。</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此处可以提到</a:t>
            </a:r>
            <a:r>
              <a:rPr lang="en-US" altLang="zh-CN" dirty="0" smtClean="0"/>
              <a:t>36</a:t>
            </a:r>
            <a:r>
              <a:rPr lang="zh-CN" altLang="en-US" dirty="0" smtClean="0"/>
              <a:t>家网长单位都来参会了。地区联络网</a:t>
            </a:r>
            <a:r>
              <a:rPr lang="zh-CN" altLang="zh-CN" sz="1200" kern="1200" dirty="0" smtClean="0">
                <a:solidFill>
                  <a:schemeClr val="tx1"/>
                </a:solidFill>
                <a:latin typeface="+mn-lt"/>
                <a:ea typeface="+mn-ea"/>
                <a:cs typeface="+mn-cs"/>
              </a:rPr>
              <a:t>为基金委政策研讨、谏言献策发挥了不可替代的作用。通过联络网这种扁平化的高效机制，我委新出台政策的传递、意见收集都非常及时准确。</a:t>
            </a:r>
          </a:p>
          <a:p>
            <a:pPr marL="0" marR="0" lvl="0" indent="0" algn="l" defTabSz="685800" rtl="0" eaLnBrk="1" fontAlgn="auto" latinLnBrk="0" hangingPunct="1">
              <a:lnSpc>
                <a:spcPct val="100000"/>
              </a:lnSpc>
              <a:spcBef>
                <a:spcPts val="0"/>
              </a:spcBef>
              <a:spcAft>
                <a:spcPts val="0"/>
              </a:spcAft>
              <a:buClrTx/>
              <a:buSzTx/>
              <a:buFontTx/>
              <a:buNone/>
              <a:defRPr/>
            </a:pP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249363" y="1279525"/>
            <a:ext cx="4605337" cy="3454400"/>
          </a:xfrm>
        </p:spPr>
      </p:sp>
      <p:sp>
        <p:nvSpPr>
          <p:cNvPr id="3" name="备注占位符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smtClean="0"/>
              <a:t>通过年度管理报告，强化了依托单位管理责任，收集到依托单位成果信息，同时也成为基金委听取依托单位意见的重要渠道。</a:t>
            </a:r>
            <a:endParaRPr lang="en-US" altLang="zh-CN" dirty="0"/>
          </a:p>
          <a:p>
            <a:endParaRPr lang="zh-CN" altLang="en-US" dirty="0"/>
          </a:p>
        </p:txBody>
      </p:sp>
      <p:sp>
        <p:nvSpPr>
          <p:cNvPr id="4" name="灯片编号占位符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FEEB3709-D926-420C-B233-39C5616EAE8B}"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t>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143000" y="3602037"/>
            <a:ext cx="6858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365126"/>
            <a:ext cx="1971675" cy="581183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1" y="365126"/>
            <a:ext cx="5800725" cy="581183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40"/>
            <a:ext cx="78867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825625"/>
            <a:ext cx="3886200" cy="4351339"/>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825625"/>
            <a:ext cx="3886200" cy="4351339"/>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629842" y="2505075"/>
            <a:ext cx="3868340"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4629151" y="2505075"/>
            <a:ext cx="3887391"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2057401"/>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629841" y="2057401"/>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2DF1591-7B17-44A4-9EBB-127D5B0D0BCE}" type="datetime1">
              <a:rPr lang="zh-CN" altLang="en-US" smtClean="0"/>
              <a:t>2018-12-14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402A9A3-453A-49B5-B529-04D288922142}" type="slidenum">
              <a:rPr lang="zh-CN" altLang="en-US" smtClean="0"/>
              <a:t>‹#›</a:t>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825625"/>
            <a:ext cx="7886700" cy="4351339"/>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F1591-7B17-44A4-9EBB-127D5B0D0BCE}" type="datetime1">
              <a:rPr lang="zh-CN" altLang="en-US" smtClean="0"/>
              <a:t>2018-12-14</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2A9A3-453A-49B5-B529-04D2889221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376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3765" rtl="0" eaLnBrk="1" latinLnBrk="0" hangingPunct="1">
        <a:defRPr sz="1800" kern="1200">
          <a:solidFill>
            <a:schemeClr val="tx1"/>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notesSlide" Target="../notesSlides/notesSlide21.xml"/><Relationship Id="rId4" Type="http://schemas.openxmlformats.org/officeDocument/2006/relationships/tags" Target="../tags/tag4.xml"/><Relationship Id="rId9"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04" name="图片 6"/>
          <p:cNvPicPr>
            <a:picLocks noGrp="1" noChangeAspect="1"/>
          </p:cNvPicPr>
          <p:nvPr/>
        </p:nvPicPr>
        <p:blipFill>
          <a:blip r:embed="rId3" cstate="print">
            <a:lum bright="70000" contrast="-70000"/>
            <a:extLst>
              <a:ext uri="{28A0092B-C50C-407E-A947-70E740481C1C}">
                <a14:useLocalDpi xmlns:a14="http://schemas.microsoft.com/office/drawing/2010/main" val="0"/>
              </a:ext>
            </a:extLst>
          </a:blip>
          <a:srcRect l="5571" r="5571"/>
          <a:stretch>
            <a:fillRect/>
          </a:stretch>
        </p:blipFill>
        <p:spPr>
          <a:xfrm>
            <a:off x="132874" y="922496"/>
            <a:ext cx="8910065" cy="5012360"/>
          </a:xfrm>
          <a:prstGeom prst="round2DiagRect">
            <a:avLst>
              <a:gd name="adj1" fmla="val 16667"/>
              <a:gd name="adj2" fmla="val 0"/>
            </a:avLst>
          </a:prstGeom>
          <a:noFill/>
          <a:ln w="889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Lst>
        </p:spPr>
      </p:pic>
      <p:sp>
        <p:nvSpPr>
          <p:cNvPr id="12" name="矩形: 圆角 11"/>
          <p:cNvSpPr/>
          <p:nvPr/>
        </p:nvSpPr>
        <p:spPr>
          <a:xfrm>
            <a:off x="2631062" y="4623759"/>
            <a:ext cx="4071664" cy="586596"/>
          </a:xfrm>
          <a:prstGeom prst="roundRect">
            <a:avLst>
              <a:gd name="adj" fmla="val 50000"/>
            </a:avLst>
          </a:prstGeom>
          <a:solidFill>
            <a:srgbClr val="003F7D"/>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4" name="文本框 13"/>
          <p:cNvSpPr txBox="1"/>
          <p:nvPr/>
        </p:nvSpPr>
        <p:spPr>
          <a:xfrm>
            <a:off x="2889864" y="4692770"/>
            <a:ext cx="3493698" cy="430887"/>
          </a:xfrm>
          <a:prstGeom prst="rect">
            <a:avLst/>
          </a:prstGeom>
          <a:noFill/>
        </p:spPr>
        <p:txBody>
          <a:bodyPr wrap="square" rtlCol="0">
            <a:spAutoFit/>
          </a:bodyPr>
          <a:lstStyle/>
          <a:p>
            <a:pPr algn="ctr" defTabSz="913765">
              <a:defRPr/>
            </a:pPr>
            <a:r>
              <a:rPr lang="zh-CN" altLang="en-US" sz="2200" b="1" dirty="0">
                <a:solidFill>
                  <a:prstClr val="white"/>
                </a:solidFill>
                <a:latin typeface="微软雅黑" panose="020B0503020204020204" pitchFamily="34" charset="-122"/>
                <a:ea typeface="微软雅黑" panose="020B0503020204020204" pitchFamily="34" charset="-122"/>
              </a:rPr>
              <a:t>国家自然科学基金委员会</a:t>
            </a:r>
          </a:p>
        </p:txBody>
      </p:sp>
      <p:cxnSp>
        <p:nvCxnSpPr>
          <p:cNvPr id="5" name="直接连接符 4"/>
          <p:cNvCxnSpPr/>
          <p:nvPr/>
        </p:nvCxnSpPr>
        <p:spPr>
          <a:xfrm>
            <a:off x="1614449" y="4266515"/>
            <a:ext cx="591982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图片 -2147482624"/>
          <p:cNvPicPr>
            <a:picLocks noChangeAspect="1"/>
          </p:cNvPicPr>
          <p:nvPr/>
        </p:nvPicPr>
        <p:blipFill>
          <a:blip r:embed="rId4" cstate="print"/>
          <a:stretch>
            <a:fillRect/>
          </a:stretch>
        </p:blipFill>
        <p:spPr>
          <a:xfrm>
            <a:off x="3869531" y="1129665"/>
            <a:ext cx="1437323" cy="1393508"/>
          </a:xfrm>
          <a:prstGeom prst="rect">
            <a:avLst/>
          </a:prstGeom>
          <a:noFill/>
          <a:ln w="9525">
            <a:noFill/>
          </a:ln>
        </p:spPr>
      </p:pic>
      <p:sp>
        <p:nvSpPr>
          <p:cNvPr id="6" name="矩形 5"/>
          <p:cNvSpPr/>
          <p:nvPr/>
        </p:nvSpPr>
        <p:spPr>
          <a:xfrm>
            <a:off x="155275" y="2648309"/>
            <a:ext cx="8876582" cy="1618416"/>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ln>
                <a:solidFill>
                  <a:sysClr val="windowText" lastClr="000000"/>
                </a:solidFill>
              </a:ln>
              <a:solidFill>
                <a:srgbClr val="DA251E"/>
              </a:solidFill>
              <a:latin typeface="等线" panose="020F0502020204030204"/>
              <a:ea typeface="等线" panose="02010600030101010101" pitchFamily="2" charset="-122"/>
            </a:endParaRPr>
          </a:p>
        </p:txBody>
      </p:sp>
      <p:sp>
        <p:nvSpPr>
          <p:cNvPr id="100" name="文本框 99"/>
          <p:cNvSpPr txBox="1"/>
          <p:nvPr/>
        </p:nvSpPr>
        <p:spPr>
          <a:xfrm>
            <a:off x="1544003" y="2711115"/>
            <a:ext cx="6067901" cy="1481239"/>
          </a:xfrm>
          <a:prstGeom prst="rect">
            <a:avLst/>
          </a:prstGeom>
          <a:noFill/>
          <a:ln w="9525">
            <a:noFill/>
          </a:ln>
        </p:spPr>
        <p:txBody>
          <a:bodyPr wrap="square">
            <a:spAutoFit/>
          </a:bodyPr>
          <a:lstStyle/>
          <a:p>
            <a:pPr indent="0" algn="ctr">
              <a:lnSpc>
                <a:spcPct val="110000"/>
              </a:lnSpc>
            </a:pPr>
            <a:r>
              <a:rPr lang="zh-CN" altLang="en-US" sz="2800" b="1" dirty="0" smtClean="0">
                <a:solidFill>
                  <a:schemeClr val="bg1"/>
                </a:solidFill>
                <a:latin typeface="微软雅黑" panose="020B0503020204020204" pitchFamily="34" charset="-122"/>
                <a:ea typeface="微软雅黑" panose="020B0503020204020204" pitchFamily="34" charset="-122"/>
              </a:rPr>
              <a:t>国家自然科学基金委员会</a:t>
            </a:r>
          </a:p>
          <a:p>
            <a:pPr indent="0" algn="ctr">
              <a:lnSpc>
                <a:spcPct val="110000"/>
              </a:lnSpc>
            </a:pPr>
            <a:r>
              <a:rPr lang="zh-CN" altLang="en-US" sz="2800" b="1" dirty="0" smtClean="0">
                <a:solidFill>
                  <a:schemeClr val="bg1"/>
                </a:solidFill>
                <a:latin typeface="微软雅黑" panose="020B0503020204020204" pitchFamily="34" charset="-122"/>
                <a:ea typeface="微软雅黑" panose="020B0503020204020204" pitchFamily="34" charset="-122"/>
              </a:rPr>
              <a:t>关于进一步加强依托单位科学基金</a:t>
            </a:r>
          </a:p>
          <a:p>
            <a:pPr indent="0" algn="ctr">
              <a:lnSpc>
                <a:spcPct val="110000"/>
              </a:lnSpc>
            </a:pPr>
            <a:r>
              <a:rPr lang="zh-CN" altLang="en-US" sz="2800" b="1" dirty="0" smtClean="0">
                <a:solidFill>
                  <a:schemeClr val="bg1"/>
                </a:solidFill>
                <a:latin typeface="微软雅黑" panose="020B0503020204020204" pitchFamily="34" charset="-122"/>
                <a:ea typeface="微软雅黑" panose="020B0503020204020204" pitchFamily="34" charset="-122"/>
              </a:rPr>
              <a:t>管理工作的若干意见</a:t>
            </a:r>
          </a:p>
        </p:txBody>
      </p:sp>
      <p:sp>
        <p:nvSpPr>
          <p:cNvPr id="8" name="日期占位符 7"/>
          <p:cNvSpPr>
            <a:spLocks noGrp="1"/>
          </p:cNvSpPr>
          <p:nvPr>
            <p:ph type="dt" sz="half" idx="10"/>
          </p:nvPr>
        </p:nvSpPr>
        <p:spPr>
          <a:xfrm>
            <a:off x="3611249" y="5484554"/>
            <a:ext cx="2057400" cy="330041"/>
          </a:xfrm>
        </p:spPr>
        <p:txBody>
          <a:bodyPr/>
          <a:lstStyle/>
          <a:p>
            <a:pPr algn="ctr"/>
            <a:r>
              <a:rPr lang="en-US" altLang="zh-CN" sz="2000" b="1" dirty="0" smtClean="0">
                <a:solidFill>
                  <a:schemeClr val="tx1"/>
                </a:solidFill>
                <a:latin typeface="微软雅黑" panose="020B0503020204020204" pitchFamily="34" charset="-122"/>
                <a:ea typeface="微软雅黑" panose="020B0503020204020204" pitchFamily="34" charset="-122"/>
              </a:rPr>
              <a:t>2018.12.12</a:t>
            </a:r>
            <a:endParaRPr lang="zh-CN" altLang="en-US" sz="2000" b="1" dirty="0" smtClean="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664234" y="1043796"/>
            <a:ext cx="7988060" cy="4031873"/>
          </a:xfrm>
          <a:prstGeom prst="rect">
            <a:avLst/>
          </a:prstGeom>
          <a:noFill/>
        </p:spPr>
        <p:txBody>
          <a:bodyPr wrap="square" rtlCol="0">
            <a:spAutoFit/>
          </a:bodyPr>
          <a:lstStyle/>
          <a:p>
            <a:pPr algn="just">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管理模式：</a:t>
            </a:r>
            <a:endParaRPr lang="zh-CN" altLang="en-US" sz="2400" dirty="0">
              <a:solidFill>
                <a:srgbClr val="C00000"/>
              </a:solidFill>
              <a:latin typeface="微软雅黑" panose="020B0503020204020204" pitchFamily="34" charset="-122"/>
              <a:ea typeface="微软雅黑" panose="020B0503020204020204" pitchFamily="34" charset="-122"/>
            </a:endParaRPr>
          </a:p>
          <a:p>
            <a:pPr marL="361950" indent="-361950" algn="just">
              <a:lnSpc>
                <a:spcPct val="1500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管理培训：</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自</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2013</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年开始，每年组织</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4</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期培训，目前已开展</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21</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期培训，参加培训</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3000</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余人次。包括新注册依托单位及新入职基金管理人员等，培训情况和测试结果反馈依托单位。</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a:p>
            <a:pPr marL="361950" indent="-361950" algn="just">
              <a:lnSpc>
                <a:spcPct val="1500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表彰：</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国家认可的部级荣誉称号表彰。</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每</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5</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年开展一次，对从事科学基金管理的先进单位、先进地区联络网和先进个人进行表彰，并</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向依托单位从事科学基金管理工作</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10</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年、</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20</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年的管理工作者颁发荣誉证书。</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10</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625821"/>
            <a:ext cx="7715250" cy="4446270"/>
          </a:xfrm>
          <a:prstGeom prst="rect">
            <a:avLst/>
          </a:prstGeom>
          <a:noFill/>
        </p:spPr>
        <p:txBody>
          <a:bodyPr wrap="square" rtlCol="0">
            <a:spAutoFit/>
          </a:bodyPr>
          <a:lstStyle/>
          <a:p>
            <a:pPr algn="just">
              <a:lnSpc>
                <a:spcPct val="150000"/>
              </a:lnSpc>
            </a:pPr>
            <a:endParaRPr lang="zh-CN" altLang="en-US" b="1" dirty="0">
              <a:latin typeface="微软雅黑" panose="020B0503020204020204" pitchFamily="34" charset="-122"/>
              <a:ea typeface="微软雅黑" panose="020B0503020204020204" pitchFamily="34" charset="-122"/>
            </a:endParaRPr>
          </a:p>
          <a:p>
            <a:pPr algn="just">
              <a:lnSpc>
                <a:spcPct val="1500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面临问题：</a:t>
            </a:r>
            <a:endParaRPr lang="zh-CN" altLang="en-US" sz="2400" dirty="0">
              <a:solidFill>
                <a:srgbClr val="C00000"/>
              </a:solidFill>
              <a:latin typeface="微软雅黑" panose="020B0503020204020204" pitchFamily="34" charset="-122"/>
              <a:ea typeface="微软雅黑" panose="020B0503020204020204" pitchFamily="34" charset="-122"/>
            </a:endParaRPr>
          </a:p>
          <a:p>
            <a:pPr algn="just">
              <a:lnSpc>
                <a:spcPct val="150000"/>
              </a:lnSpc>
            </a:pPr>
            <a:r>
              <a:rPr lang="zh-CN" altLang="en-US" dirty="0">
                <a:latin typeface="微软雅黑" panose="020B0503020204020204" pitchFamily="34" charset="-122"/>
                <a:ea typeface="微软雅黑" panose="020B0503020204020204" pitchFamily="34" charset="-122"/>
              </a:rPr>
              <a:t>       </a:t>
            </a:r>
            <a:r>
              <a:rPr lang="zh-CN" altLang="en-US" sz="2000" b="1" dirty="0">
                <a:solidFill>
                  <a:srgbClr val="002060"/>
                </a:solidFill>
                <a:latin typeface="微软雅黑" panose="020B0503020204020204" pitchFamily="34" charset="-122"/>
                <a:ea typeface="微软雅黑" panose="020B0503020204020204" pitchFamily="34" charset="-122"/>
              </a:rPr>
              <a:t>随着自然科学基金资助项目和资助经费的增长，科研人员的参与度和社会关注度不断提升。</a:t>
            </a:r>
          </a:p>
          <a:p>
            <a:pPr algn="just">
              <a:lnSpc>
                <a:spcPct val="150000"/>
              </a:lnSpc>
            </a:pPr>
            <a:r>
              <a:rPr lang="zh-CN" altLang="en-US" sz="2000" b="1" dirty="0">
                <a:solidFill>
                  <a:srgbClr val="002060"/>
                </a:solidFill>
                <a:latin typeface="微软雅黑" panose="020B0503020204020204" pitchFamily="34" charset="-122"/>
                <a:ea typeface="微软雅黑" panose="020B0503020204020204" pitchFamily="34" charset="-122"/>
              </a:rPr>
              <a:t>       近些年</a:t>
            </a:r>
            <a:r>
              <a:rPr lang="zh-CN" altLang="en-US" sz="2000" b="1" dirty="0" smtClean="0">
                <a:solidFill>
                  <a:srgbClr val="002060"/>
                </a:solidFill>
                <a:latin typeface="微软雅黑" panose="020B0503020204020204" pitchFamily="34" charset="-122"/>
                <a:ea typeface="微软雅黑" panose="020B0503020204020204" pitchFamily="34" charset="-122"/>
              </a:rPr>
              <a:t>，科研</a:t>
            </a:r>
            <a:r>
              <a:rPr lang="zh-CN" altLang="en-US" sz="2000" b="1" dirty="0">
                <a:solidFill>
                  <a:srgbClr val="002060"/>
                </a:solidFill>
                <a:latin typeface="微软雅黑" panose="020B0503020204020204" pitchFamily="34" charset="-122"/>
                <a:ea typeface="微软雅黑" panose="020B0503020204020204" pitchFamily="34" charset="-122"/>
              </a:rPr>
              <a:t>经费</a:t>
            </a:r>
            <a:r>
              <a:rPr lang="zh-CN" altLang="en-US" sz="2000" b="1" dirty="0">
                <a:solidFill>
                  <a:srgbClr val="002060"/>
                </a:solidFill>
                <a:latin typeface="微软雅黑" panose="020B0503020204020204" pitchFamily="34" charset="-122"/>
                <a:ea typeface="微软雅黑" panose="020B0503020204020204" pitchFamily="34" charset="-122"/>
                <a:sym typeface="+mn-ea"/>
              </a:rPr>
              <a:t>违规使用</a:t>
            </a:r>
            <a:r>
              <a:rPr lang="zh-CN" altLang="en-US" sz="2000" b="1" dirty="0">
                <a:solidFill>
                  <a:srgbClr val="002060"/>
                </a:solidFill>
                <a:latin typeface="微软雅黑" panose="020B0503020204020204" pitchFamily="34" charset="-122"/>
                <a:ea typeface="微软雅黑" panose="020B0503020204020204" pitchFamily="34" charset="-122"/>
              </a:rPr>
              <a:t>、论文集体撤稿</a:t>
            </a:r>
            <a:r>
              <a:rPr lang="zh-CN" altLang="en-US" sz="2000" b="1" dirty="0" smtClean="0">
                <a:solidFill>
                  <a:srgbClr val="002060"/>
                </a:solidFill>
                <a:latin typeface="微软雅黑" panose="020B0503020204020204" pitchFamily="34" charset="-122"/>
                <a:ea typeface="微软雅黑" panose="020B0503020204020204" pitchFamily="34" charset="-122"/>
              </a:rPr>
              <a:t>、违反科研伦理规范及</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干扰</a:t>
            </a:r>
            <a:r>
              <a:rPr lang="zh-CN" altLang="en-US" sz="2000" b="1" dirty="0" smtClean="0">
                <a:solidFill>
                  <a:srgbClr val="002060"/>
                </a:solidFill>
                <a:latin typeface="微软雅黑" panose="020B0503020204020204" pitchFamily="34" charset="-122"/>
                <a:ea typeface="微软雅黑" panose="020B0503020204020204" pitchFamily="34" charset="-122"/>
              </a:rPr>
              <a:t>评审秩序等</a:t>
            </a:r>
            <a:r>
              <a:rPr lang="zh-CN" altLang="en-US" sz="2000" b="1" dirty="0">
                <a:solidFill>
                  <a:srgbClr val="002060"/>
                </a:solidFill>
                <a:latin typeface="微软雅黑" panose="020B0503020204020204" pitchFamily="34" charset="-122"/>
                <a:ea typeface="微软雅黑" panose="020B0503020204020204" pitchFamily="34" charset="-122"/>
              </a:rPr>
              <a:t>现象时有发生。</a:t>
            </a:r>
          </a:p>
          <a:p>
            <a:pPr algn="just">
              <a:lnSpc>
                <a:spcPct val="150000"/>
              </a:lnSpc>
            </a:pPr>
            <a:r>
              <a:rPr lang="zh-CN" altLang="en-US" sz="2000" b="1" dirty="0">
                <a:solidFill>
                  <a:srgbClr val="002060"/>
                </a:solidFill>
                <a:latin typeface="微软雅黑" panose="020B0503020204020204" pitchFamily="34" charset="-122"/>
                <a:ea typeface="微软雅黑" panose="020B0503020204020204" pitchFamily="34" charset="-122"/>
              </a:rPr>
              <a:t>       面对新形势和新要求</a:t>
            </a:r>
            <a:r>
              <a:rPr lang="zh-CN" altLang="en-US" sz="2000" b="1" dirty="0" smtClean="0">
                <a:solidFill>
                  <a:srgbClr val="002060"/>
                </a:solidFill>
                <a:latin typeface="微软雅黑" panose="020B0503020204020204" pitchFamily="34" charset="-122"/>
                <a:ea typeface="微软雅黑" panose="020B0503020204020204" pitchFamily="34" charset="-122"/>
              </a:rPr>
              <a:t>，部分依托</a:t>
            </a:r>
            <a:r>
              <a:rPr lang="zh-CN" altLang="en-US" sz="2000" b="1" dirty="0">
                <a:solidFill>
                  <a:srgbClr val="002060"/>
                </a:solidFill>
                <a:latin typeface="微软雅黑" panose="020B0503020204020204" pitchFamily="34" charset="-122"/>
                <a:ea typeface="微软雅黑" panose="020B0503020204020204" pitchFamily="34" charset="-122"/>
              </a:rPr>
              <a:t>单位在科学基金管理中仍存在着项目实施管理不力、资助经费管理不严、科研诚信管理不实等</a:t>
            </a:r>
            <a:r>
              <a:rPr lang="zh-CN" altLang="en-US" sz="2000" b="1" dirty="0" smtClean="0">
                <a:solidFill>
                  <a:srgbClr val="002060"/>
                </a:solidFill>
                <a:latin typeface="微软雅黑" panose="020B0503020204020204" pitchFamily="34" charset="-122"/>
                <a:ea typeface="微软雅黑" panose="020B0503020204020204" pitchFamily="34" charset="-122"/>
              </a:rPr>
              <a:t>现象成为面临的问题。</a:t>
            </a: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11</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9339" y="510363"/>
            <a:ext cx="7691725" cy="4662815"/>
          </a:xfrm>
          <a:prstGeom prst="rect">
            <a:avLst/>
          </a:prstGeom>
          <a:noFill/>
        </p:spPr>
        <p:txBody>
          <a:bodyPr wrap="square" rtlCol="0">
            <a:spAutoFit/>
          </a:bodyPr>
          <a:lstStyle/>
          <a:p>
            <a:pPr algn="just">
              <a:lnSpc>
                <a:spcPct val="150000"/>
              </a:lnSpc>
            </a:pPr>
            <a:endParaRPr lang="zh-CN" altLang="en-US" b="1" dirty="0">
              <a:latin typeface="微软雅黑" panose="020B0503020204020204" pitchFamily="34" charset="-122"/>
              <a:ea typeface="微软雅黑" panose="020B0503020204020204" pitchFamily="34" charset="-122"/>
            </a:endParaRPr>
          </a:p>
          <a:p>
            <a:pPr algn="just">
              <a:lnSpc>
                <a:spcPts val="3600"/>
              </a:lnSpc>
              <a:spcAft>
                <a:spcPts val="1200"/>
              </a:spcAft>
            </a:pPr>
            <a:endParaRPr lang="en-US" altLang="zh-CN" sz="2400" b="1" dirty="0" smtClean="0">
              <a:solidFill>
                <a:srgbClr val="C00000"/>
              </a:solidFill>
              <a:latin typeface="微软雅黑" panose="020B0503020204020204" pitchFamily="34" charset="-122"/>
              <a:ea typeface="微软雅黑" panose="020B0503020204020204" pitchFamily="34" charset="-122"/>
            </a:endParaRPr>
          </a:p>
          <a:p>
            <a:pPr algn="just">
              <a:lnSpc>
                <a:spcPts val="3600"/>
              </a:lnSpc>
              <a:spcAft>
                <a:spcPts val="1200"/>
              </a:spcAft>
            </a:pPr>
            <a:endParaRPr lang="en-US" altLang="zh-CN" sz="2400" b="1" dirty="0" smtClean="0">
              <a:solidFill>
                <a:srgbClr val="C00000"/>
              </a:solidFill>
              <a:latin typeface="微软雅黑" panose="020B0503020204020204" pitchFamily="34" charset="-122"/>
              <a:ea typeface="微软雅黑" panose="020B0503020204020204" pitchFamily="34" charset="-122"/>
            </a:endParaRPr>
          </a:p>
          <a:p>
            <a:pPr algn="just">
              <a:lnSpc>
                <a:spcPts val="36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解决措施：</a:t>
            </a:r>
            <a:endParaRPr lang="zh-CN" altLang="en-US" sz="2400" dirty="0">
              <a:solidFill>
                <a:srgbClr val="C00000"/>
              </a:solidFill>
              <a:latin typeface="微软雅黑" panose="020B0503020204020204" pitchFamily="34" charset="-122"/>
              <a:ea typeface="微软雅黑" panose="020B0503020204020204" pitchFamily="34" charset="-122"/>
            </a:endParaRPr>
          </a:p>
          <a:p>
            <a:pPr algn="just">
              <a:lnSpc>
                <a:spcPts val="3600"/>
              </a:lnSpc>
            </a:pPr>
            <a:r>
              <a:rPr lang="zh-CN" altLang="en-US" dirty="0">
                <a:latin typeface="微软雅黑" panose="020B0503020204020204" pitchFamily="34" charset="-122"/>
                <a:ea typeface="微软雅黑" panose="020B0503020204020204" pitchFamily="34" charset="-122"/>
              </a:rPr>
              <a:t>       </a:t>
            </a:r>
            <a:r>
              <a:rPr lang="zh-CN" altLang="en-US" sz="2000" b="1" dirty="0" smtClean="0">
                <a:solidFill>
                  <a:srgbClr val="002060"/>
                </a:solidFill>
                <a:latin typeface="微软雅黑" panose="020B0503020204020204" pitchFamily="34" charset="-122"/>
                <a:ea typeface="微软雅黑" panose="020B0503020204020204" pitchFamily="34" charset="-122"/>
              </a:rPr>
              <a:t>基金委新一届领导班子对依托单位科学基金管理工作非常重视，为</a:t>
            </a:r>
            <a:r>
              <a:rPr lang="zh-CN" altLang="zh-CN" sz="2000" b="1" dirty="0" smtClean="0">
                <a:solidFill>
                  <a:srgbClr val="002060"/>
                </a:solidFill>
              </a:rPr>
              <a:t>更好地发挥依托单位在科学基金项目管理工作中的作用，规范依托单位科学基金管理工作，</a:t>
            </a:r>
            <a:r>
              <a:rPr lang="zh-CN" altLang="en-US" sz="2000" b="1" dirty="0" smtClean="0">
                <a:solidFill>
                  <a:srgbClr val="002060"/>
                </a:solidFill>
              </a:rPr>
              <a:t>强化依托单位在科学基金项目管理中的主体责任，根据新形势新要求，基金委相继出台一系列措施：</a:t>
            </a:r>
            <a:endParaRPr lang="en-US" altLang="zh-CN" sz="2000" b="1" dirty="0" smtClean="0">
              <a:solidFill>
                <a:srgbClr val="002060"/>
              </a:solidFill>
            </a:endParaRPr>
          </a:p>
          <a:p>
            <a:pPr algn="just">
              <a:lnSpc>
                <a:spcPts val="3600"/>
              </a:lnSpc>
            </a:pPr>
            <a:endParaRPr lang="en-US" altLang="zh-CN" sz="2000" b="1" dirty="0" smtClean="0">
              <a:solidFill>
                <a:srgbClr val="002060"/>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12</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9339" y="510363"/>
            <a:ext cx="7691725" cy="5740033"/>
          </a:xfrm>
          <a:prstGeom prst="rect">
            <a:avLst/>
          </a:prstGeom>
          <a:noFill/>
        </p:spPr>
        <p:txBody>
          <a:bodyPr wrap="square" rtlCol="0">
            <a:spAutoFit/>
          </a:bodyPr>
          <a:lstStyle/>
          <a:p>
            <a:pPr algn="l">
              <a:lnSpc>
                <a:spcPct val="150000"/>
              </a:lnSpc>
            </a:pPr>
            <a:endParaRPr lang="zh-CN" altLang="en-US" b="1" dirty="0">
              <a:latin typeface="微软雅黑" panose="020B0503020204020204" pitchFamily="34" charset="-122"/>
              <a:ea typeface="微软雅黑" panose="020B0503020204020204" pitchFamily="34" charset="-122"/>
            </a:endParaRPr>
          </a:p>
          <a:p>
            <a:pPr algn="l">
              <a:lnSpc>
                <a:spcPts val="36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解决措施：</a:t>
            </a:r>
            <a:endParaRPr lang="zh-CN" altLang="en-US" sz="2400" dirty="0">
              <a:solidFill>
                <a:srgbClr val="C00000"/>
              </a:solidFill>
              <a:latin typeface="微软雅黑" panose="020B0503020204020204" pitchFamily="34" charset="-122"/>
              <a:ea typeface="微软雅黑" panose="020B0503020204020204" pitchFamily="34" charset="-122"/>
            </a:endParaRPr>
          </a:p>
          <a:p>
            <a:pPr marL="361950" indent="-361950">
              <a:lnSpc>
                <a:spcPts val="36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开展了“四方承偌”保证书</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marL="361950" indent="-361950" algn="just">
              <a:lnSpc>
                <a:spcPts val="36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针对科学基金人才项目，如国家杰出科学基金项目、优秀科学基金项目在有的单位和地方被异化为“头衔”和“荣誉”，并与各种待遇直接挂钩的现象，</a:t>
            </a:r>
            <a:r>
              <a:rPr lang="zh-CN" altLang="en-US" sz="2000" b="1" dirty="0" smtClean="0">
                <a:solidFill>
                  <a:srgbClr val="FF0000"/>
                </a:solidFill>
                <a:latin typeface="微软雅黑" panose="020B0503020204020204" pitchFamily="34" charset="-122"/>
                <a:ea typeface="微软雅黑" panose="020B0503020204020204" pitchFamily="34" charset="-122"/>
              </a:rPr>
              <a:t>基金委</a:t>
            </a:r>
            <a:r>
              <a:rPr lang="en-US" altLang="zh-CN" sz="2000" b="1" dirty="0" smtClean="0">
                <a:solidFill>
                  <a:srgbClr val="FF0000"/>
                </a:solidFill>
                <a:latin typeface="微软雅黑" panose="020B0503020204020204" pitchFamily="34" charset="-122"/>
                <a:ea typeface="微软雅黑" panose="020B0503020204020204" pitchFamily="34" charset="-122"/>
              </a:rPr>
              <a:t>6</a:t>
            </a:r>
            <a:r>
              <a:rPr lang="zh-CN" altLang="en-US" sz="2000" b="1" dirty="0" smtClean="0">
                <a:solidFill>
                  <a:srgbClr val="FF0000"/>
                </a:solidFill>
                <a:latin typeface="微软雅黑" panose="020B0503020204020204" pitchFamily="34" charset="-122"/>
                <a:ea typeface="微软雅黑" panose="020B0503020204020204" pitchFamily="34" charset="-122"/>
              </a:rPr>
              <a:t>月</a:t>
            </a:r>
            <a:r>
              <a:rPr lang="en-US" altLang="zh-CN" sz="2000" b="1" dirty="0" smtClean="0">
                <a:solidFill>
                  <a:srgbClr val="FF0000"/>
                </a:solidFill>
                <a:latin typeface="微软雅黑" panose="020B0503020204020204" pitchFamily="34" charset="-122"/>
                <a:ea typeface="微软雅黑" panose="020B0503020204020204" pitchFamily="34" charset="-122"/>
              </a:rPr>
              <a:t>11</a:t>
            </a:r>
            <a:r>
              <a:rPr lang="zh-CN" altLang="en-US" sz="2000" b="1" dirty="0" smtClean="0">
                <a:solidFill>
                  <a:srgbClr val="FF0000"/>
                </a:solidFill>
                <a:latin typeface="微软雅黑" panose="020B0503020204020204" pitchFamily="34" charset="-122"/>
                <a:ea typeface="微软雅黑" panose="020B0503020204020204" pitchFamily="34" charset="-122"/>
              </a:rPr>
              <a:t>日发布关于避免人才项目异化使用的公开信</a:t>
            </a:r>
            <a:r>
              <a:rPr lang="zh-CN" altLang="en-US" sz="2000" b="1" dirty="0" smtClean="0">
                <a:solidFill>
                  <a:srgbClr val="002060"/>
                </a:solidFill>
                <a:latin typeface="微软雅黑" panose="020B0503020204020204" pitchFamily="34" charset="-122"/>
                <a:ea typeface="微软雅黑" panose="020B0503020204020204" pitchFamily="34" charset="-122"/>
              </a:rPr>
              <a:t>，强调有关依托单位应当设置科学的评价标准，在人才培养和人才引进中坚持品德、能力、业绩导向，坚持凭能力、实绩、贡献评价人才，克服唯资历、看帽子等倾向；积极营造健康有序的学术生态，让人才项目回归项目本质，为广大基础研究人员潜心研究创造良好氛围，推动形成更有利于创新成果不断涌现的生动局面。</a:t>
            </a: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13</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625821"/>
            <a:ext cx="7715250" cy="4355038"/>
          </a:xfrm>
          <a:prstGeom prst="rect">
            <a:avLst/>
          </a:prstGeom>
          <a:noFill/>
        </p:spPr>
        <p:txBody>
          <a:bodyPr wrap="square" rtlCol="0">
            <a:spAutoFit/>
          </a:bodyPr>
          <a:lstStyle/>
          <a:p>
            <a:pPr algn="just">
              <a:lnSpc>
                <a:spcPct val="150000"/>
              </a:lnSpc>
            </a:pPr>
            <a:endParaRPr lang="zh-CN" altLang="en-US" b="1" dirty="0">
              <a:latin typeface="微软雅黑" panose="020B0503020204020204" pitchFamily="34" charset="-122"/>
              <a:ea typeface="微软雅黑" panose="020B0503020204020204" pitchFamily="34" charset="-122"/>
            </a:endParaRPr>
          </a:p>
          <a:p>
            <a:pPr algn="just">
              <a:lnSpc>
                <a:spcPts val="36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解决措施：</a:t>
            </a:r>
            <a:endParaRPr lang="zh-CN" altLang="en-US" sz="2400" dirty="0">
              <a:solidFill>
                <a:srgbClr val="C00000"/>
              </a:solidFill>
              <a:latin typeface="微软雅黑" panose="020B0503020204020204" pitchFamily="34" charset="-122"/>
              <a:ea typeface="微软雅黑" panose="020B0503020204020204" pitchFamily="34" charset="-122"/>
            </a:endParaRPr>
          </a:p>
          <a:p>
            <a:pPr marL="361950" indent="-361950" algn="just">
              <a:lnSpc>
                <a:spcPts val="36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决定继</a:t>
            </a:r>
            <a:r>
              <a:rPr lang="en-US" altLang="zh-CN" sz="2000" b="1" dirty="0" smtClean="0">
                <a:solidFill>
                  <a:srgbClr val="002060"/>
                </a:solidFill>
                <a:latin typeface="微软雅黑" panose="020B0503020204020204" pitchFamily="34" charset="-122"/>
                <a:ea typeface="微软雅黑" panose="020B0503020204020204" pitchFamily="34" charset="-122"/>
              </a:rPr>
              <a:t>2007</a:t>
            </a:r>
            <a:r>
              <a:rPr lang="zh-CN" altLang="en-US" sz="2000" b="1" dirty="0" smtClean="0">
                <a:solidFill>
                  <a:srgbClr val="002060"/>
                </a:solidFill>
                <a:latin typeface="微软雅黑" panose="020B0503020204020204" pitchFamily="34" charset="-122"/>
                <a:ea typeface="微软雅黑" panose="020B0503020204020204" pitchFamily="34" charset="-122"/>
              </a:rPr>
              <a:t>年发布</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002060"/>
                </a:solidFill>
                <a:latin typeface="微软雅黑" panose="020B0503020204020204" pitchFamily="34" charset="-122"/>
                <a:ea typeface="微软雅黑" panose="020B0503020204020204" pitchFamily="34" charset="-122"/>
              </a:rPr>
              <a:t>国家自然科学基金委员会关于加强依托单位对科学基金项目管理工作的意见</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之后，再次出台</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7030A0"/>
                </a:solidFill>
                <a:latin typeface="微软雅黑" panose="020B0503020204020204" pitchFamily="34" charset="-122"/>
                <a:ea typeface="微软雅黑" panose="020B0503020204020204" pitchFamily="34" charset="-122"/>
              </a:rPr>
              <a:t>国家自然科学基金委员会关于进一步加强依托单位科学基金管理工作的若干意见</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marL="361950" indent="-361950" algn="just">
              <a:lnSpc>
                <a:spcPts val="3600"/>
              </a:lnSpc>
              <a:buFont typeface="Wingdings" panose="05000000000000000000" pitchFamily="2" charset="2"/>
              <a:buChar char="u"/>
            </a:pPr>
            <a:r>
              <a:rPr lang="zh-CN" altLang="en-US" sz="2000" b="1" dirty="0" smtClean="0">
                <a:solidFill>
                  <a:srgbClr val="002060"/>
                </a:solidFill>
              </a:rPr>
              <a:t>启动对</a:t>
            </a:r>
            <a:r>
              <a:rPr lang="en-US" altLang="zh-CN" sz="2000" b="1" dirty="0" smtClean="0">
                <a:solidFill>
                  <a:srgbClr val="002060"/>
                </a:solidFill>
              </a:rPr>
              <a:t>2014</a:t>
            </a:r>
            <a:r>
              <a:rPr lang="zh-CN" altLang="en-US" sz="2000" b="1" dirty="0" smtClean="0">
                <a:solidFill>
                  <a:srgbClr val="002060"/>
                </a:solidFill>
              </a:rPr>
              <a:t>年通过的</a:t>
            </a:r>
            <a:r>
              <a:rPr lang="en-US" altLang="zh-CN" sz="2000" b="1" dirty="0" smtClean="0">
                <a:solidFill>
                  <a:srgbClr val="002060"/>
                </a:solidFill>
              </a:rPr>
              <a:t>《</a:t>
            </a:r>
            <a:r>
              <a:rPr lang="zh-CN" altLang="en-US" sz="2000" b="1" dirty="0" smtClean="0">
                <a:solidFill>
                  <a:srgbClr val="002060"/>
                </a:solidFill>
              </a:rPr>
              <a:t>国家自然科学基金依托单位基金工作管理办法</a:t>
            </a:r>
            <a:r>
              <a:rPr lang="en-US" altLang="zh-CN" sz="2000" b="1" dirty="0" smtClean="0">
                <a:solidFill>
                  <a:srgbClr val="002060"/>
                </a:solidFill>
              </a:rPr>
              <a:t>》</a:t>
            </a:r>
            <a:r>
              <a:rPr lang="zh-CN" altLang="en-US" sz="2000" b="1" dirty="0" smtClean="0">
                <a:solidFill>
                  <a:srgbClr val="002060"/>
                </a:solidFill>
              </a:rPr>
              <a:t>的修订工作。</a:t>
            </a:r>
            <a:endParaRPr lang="en-US" altLang="zh-CN" sz="2000" b="1" dirty="0" smtClean="0">
              <a:solidFill>
                <a:srgbClr val="002060"/>
              </a:solidFill>
            </a:endParaRPr>
          </a:p>
          <a:p>
            <a:pPr marL="361950" indent="-361950" algn="just">
              <a:lnSpc>
                <a:spcPts val="3600"/>
              </a:lnSpc>
              <a:buFont typeface="Wingdings" panose="05000000000000000000" pitchFamily="2" charset="2"/>
              <a:buChar char="u"/>
            </a:pP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14</a:t>
            </a:fld>
            <a:endParaRPr lang="zh-CN" altLang="en-US" sz="1350" smtClean="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85" y="-8890"/>
            <a:ext cx="9144000" cy="3456305"/>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nvGrpSpPr>
          <p:cNvPr id="4" name="组合 3"/>
          <p:cNvGrpSpPr/>
          <p:nvPr/>
        </p:nvGrpSpPr>
        <p:grpSpPr>
          <a:xfrm>
            <a:off x="2190750" y="2752407"/>
            <a:ext cx="4762500" cy="1407161"/>
            <a:chOff x="2496457" y="2673360"/>
            <a:chExt cx="7199086" cy="2038340"/>
          </a:xfrm>
        </p:grpSpPr>
        <p:sp>
          <p:nvSpPr>
            <p:cNvPr id="59" name="矩形: 圆角 58"/>
            <p:cNvSpPr/>
            <p:nvPr/>
          </p:nvSpPr>
          <p:spPr>
            <a:xfrm>
              <a:off x="2496457" y="2673360"/>
              <a:ext cx="7199086" cy="2038340"/>
            </a:xfrm>
            <a:prstGeom prst="roundRect">
              <a:avLst>
                <a:gd name="adj" fmla="val 50000"/>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35"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37" name="文本框 36"/>
          <p:cNvSpPr txBox="1"/>
          <p:nvPr/>
        </p:nvSpPr>
        <p:spPr>
          <a:xfrm>
            <a:off x="2757894" y="2868552"/>
            <a:ext cx="1310545" cy="1198880"/>
          </a:xfrm>
          <a:prstGeom prst="rect">
            <a:avLst/>
          </a:prstGeom>
          <a:noFill/>
        </p:spPr>
        <p:txBody>
          <a:bodyPr wrap="square" rtlCol="0">
            <a:spAutoFit/>
          </a:bodyPr>
          <a:lstStyle/>
          <a:p>
            <a:pPr defTabSz="913765"/>
            <a:r>
              <a:rPr lang="en-US" altLang="zh-CN" sz="7200" dirty="0">
                <a:solidFill>
                  <a:srgbClr val="003F7D"/>
                </a:solidFill>
                <a:latin typeface="Impact" panose="020B0806030902050204" pitchFamily="34" charset="0"/>
                <a:ea typeface="微软雅黑" panose="020B0503020204020204" pitchFamily="34" charset="-122"/>
              </a:rPr>
              <a:t>02</a:t>
            </a:r>
          </a:p>
        </p:txBody>
      </p:sp>
      <p:sp>
        <p:nvSpPr>
          <p:cNvPr id="9" name="TextBox 8"/>
          <p:cNvSpPr txBox="1"/>
          <p:nvPr/>
        </p:nvSpPr>
        <p:spPr>
          <a:xfrm>
            <a:off x="3975148" y="3048440"/>
            <a:ext cx="2468880" cy="783590"/>
          </a:xfrm>
          <a:prstGeom prst="rect">
            <a:avLst/>
          </a:prstGeom>
          <a:noFill/>
        </p:spPr>
        <p:txBody>
          <a:bodyPr wrap="none" rtlCol="0">
            <a:spAutoFit/>
          </a:bodyPr>
          <a:lstStyle/>
          <a:p>
            <a:r>
              <a:rPr lang="zh-CN" altLang="zh-CN" sz="4500" b="1" dirty="0" smtClean="0">
                <a:solidFill>
                  <a:srgbClr val="003F7D"/>
                </a:solidFill>
                <a:latin typeface="微软雅黑" panose="020B0503020204020204" pitchFamily="34" charset="-122"/>
                <a:ea typeface="微软雅黑" panose="020B0503020204020204" pitchFamily="34" charset="-122"/>
              </a:rPr>
              <a:t>政策依据</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15</a:t>
            </a:fld>
            <a:endParaRPr lang="zh-CN" altLang="en-US" sz="1350" smtClean="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4" y="1095811"/>
            <a:ext cx="7829227" cy="4493538"/>
          </a:xfrm>
          <a:prstGeom prst="rect">
            <a:avLst/>
          </a:prstGeom>
          <a:noFill/>
        </p:spPr>
        <p:txBody>
          <a:bodyPr wrap="square" rtlCol="0">
            <a:spAutoFit/>
          </a:bodyPr>
          <a:lstStyle/>
          <a:p>
            <a:pPr algn="l">
              <a:lnSpc>
                <a:spcPct val="1500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国家颁布的最新政策：</a:t>
            </a:r>
          </a:p>
          <a:p>
            <a:pPr lvl="1" indent="-371475" algn="l">
              <a:lnSpc>
                <a:spcPct val="150000"/>
              </a:lnSpc>
              <a:buFont typeface="Wingdings" panose="05000000000000000000" pitchFamily="2" charset="2"/>
              <a:buChar char="u"/>
            </a:pPr>
            <a:r>
              <a:rPr lang="zh-CN" altLang="en-US" sz="2000" b="1" dirty="0">
                <a:solidFill>
                  <a:srgbClr val="002060"/>
                </a:solidFill>
                <a:latin typeface="微软雅黑" panose="020B0503020204020204" pitchFamily="34" charset="-122"/>
                <a:ea typeface="微软雅黑" panose="020B0503020204020204" pitchFamily="34" charset="-122"/>
              </a:rPr>
              <a:t>《国务院关于全面加强基础科学研究的若干意见》（国发〔2018〕4号）</a:t>
            </a:r>
          </a:p>
          <a:p>
            <a:pPr lvl="1" indent="-371475" algn="l">
              <a:lnSpc>
                <a:spcPct val="150000"/>
              </a:lnSpc>
              <a:buFont typeface="Wingdings" panose="05000000000000000000" pitchFamily="2" charset="2"/>
              <a:buChar char="u"/>
            </a:pPr>
            <a:r>
              <a:rPr lang="zh-CN" altLang="en-US" sz="2000" b="1" dirty="0">
                <a:solidFill>
                  <a:srgbClr val="002060"/>
                </a:solidFill>
                <a:latin typeface="微软雅黑" panose="020B0503020204020204" pitchFamily="34" charset="-122"/>
                <a:ea typeface="微软雅黑" panose="020B0503020204020204" pitchFamily="34" charset="-122"/>
              </a:rPr>
              <a:t>《国务院关于优化科研管理提升科研绩效若干措施的通知》（国发〔2018〕25号）</a:t>
            </a:r>
          </a:p>
          <a:p>
            <a:pPr lvl="1" indent="-371475" algn="l">
              <a:lnSpc>
                <a:spcPct val="150000"/>
              </a:lnSpc>
              <a:buFont typeface="Wingdings" panose="05000000000000000000" pitchFamily="2" charset="2"/>
              <a:buChar char="u"/>
            </a:pPr>
            <a:r>
              <a:rPr lang="zh-CN" altLang="en-US" sz="2000" b="1" dirty="0">
                <a:solidFill>
                  <a:srgbClr val="002060"/>
                </a:solidFill>
                <a:latin typeface="微软雅黑" panose="020B0503020204020204" pitchFamily="34" charset="-122"/>
                <a:ea typeface="微软雅黑" panose="020B0503020204020204" pitchFamily="34" charset="-122"/>
              </a:rPr>
              <a:t>中共中央办公厅、国务院办公厅印发的《关于进一步加强科研诚信建设的若干意见》（厅字〔2018〕23号</a:t>
            </a:r>
            <a:r>
              <a:rPr lang="zh-CN" altLang="en-US" sz="2000" b="1" dirty="0" smtClean="0">
                <a:solidFill>
                  <a:srgbClr val="002060"/>
                </a:solidFill>
                <a:latin typeface="微软雅黑" panose="020B0503020204020204" pitchFamily="34" charset="-122"/>
                <a:ea typeface="微软雅黑" panose="020B0503020204020204" pitchFamily="34" charset="-122"/>
              </a:rPr>
              <a:t>）</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lvl="1" indent="-371475">
              <a:lnSpc>
                <a:spcPct val="1500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国务院关于“简政放权、放管结合、优化服务”改革（放管服）一系列文件精神要求</a:t>
            </a: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25"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7" name="文本框 26"/>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政策依据</a:t>
            </a:r>
          </a:p>
        </p:txBody>
      </p:sp>
      <p:sp>
        <p:nvSpPr>
          <p:cNvPr id="28" name="文本框 27"/>
          <p:cNvSpPr txBox="1"/>
          <p:nvPr/>
        </p:nvSpPr>
        <p:spPr>
          <a:xfrm>
            <a:off x="215031" y="230965"/>
            <a:ext cx="42037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02</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9" name="组合 28"/>
          <p:cNvGrpSpPr/>
          <p:nvPr/>
        </p:nvGrpSpPr>
        <p:grpSpPr>
          <a:xfrm>
            <a:off x="1" y="6455196"/>
            <a:ext cx="9144001" cy="398994"/>
            <a:chOff x="0" y="6037944"/>
            <a:chExt cx="12192001" cy="820056"/>
          </a:xfrm>
          <a:solidFill>
            <a:srgbClr val="003F7D"/>
          </a:solidFill>
        </p:grpSpPr>
        <p:sp>
          <p:nvSpPr>
            <p:cNvPr id="30"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1"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32"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16</a:t>
            </a:fld>
            <a:endParaRPr lang="zh-CN" altLang="en-US" sz="1350" smtClean="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1267136"/>
            <a:ext cx="7715250" cy="3108543"/>
          </a:xfrm>
          <a:prstGeom prst="rect">
            <a:avLst/>
          </a:prstGeom>
          <a:noFill/>
        </p:spPr>
        <p:txBody>
          <a:bodyPr wrap="square" rtlCol="0">
            <a:spAutoFit/>
          </a:bodyPr>
          <a:lstStyle/>
          <a:p>
            <a:pPr algn="l">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基金委</a:t>
            </a:r>
            <a:r>
              <a:rPr lang="zh-CN" altLang="en-US" sz="2400" b="1" dirty="0">
                <a:solidFill>
                  <a:srgbClr val="C00000"/>
                </a:solidFill>
                <a:latin typeface="微软雅黑" panose="020B0503020204020204" pitchFamily="34" charset="-122"/>
                <a:ea typeface="微软雅黑" panose="020B0503020204020204" pitchFamily="34" charset="-122"/>
              </a:rPr>
              <a:t>制定</a:t>
            </a:r>
            <a:r>
              <a:rPr lang="zh-CN" altLang="en-US" sz="2400" b="1" dirty="0" smtClean="0">
                <a:solidFill>
                  <a:srgbClr val="C00000"/>
                </a:solidFill>
                <a:latin typeface="微软雅黑" panose="020B0503020204020204" pitchFamily="34" charset="-122"/>
                <a:ea typeface="微软雅黑" panose="020B0503020204020204" pitchFamily="34" charset="-122"/>
              </a:rPr>
              <a:t>的法规及规范性文件：</a:t>
            </a:r>
            <a:endParaRPr lang="zh-CN" altLang="en-US" sz="2400" b="1" dirty="0">
              <a:solidFill>
                <a:srgbClr val="C00000"/>
              </a:solidFill>
              <a:latin typeface="微软雅黑" panose="020B0503020204020204" pitchFamily="34" charset="-122"/>
              <a:ea typeface="微软雅黑" panose="020B0503020204020204" pitchFamily="34" charset="-122"/>
            </a:endParaRPr>
          </a:p>
          <a:p>
            <a:pPr lvl="1" indent="-371475" algn="l">
              <a:lnSpc>
                <a:spcPct val="1500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《国家自然科学基金条例》</a:t>
            </a:r>
            <a:r>
              <a:rPr lang="zh-CN" altLang="en-US" sz="2000" b="1" dirty="0">
                <a:solidFill>
                  <a:srgbClr val="002060"/>
                </a:solidFill>
                <a:latin typeface="微软雅黑" panose="020B0503020204020204" pitchFamily="34" charset="-122"/>
                <a:ea typeface="微软雅黑" panose="020B0503020204020204" pitchFamily="34" charset="-122"/>
              </a:rPr>
              <a:t>2007年</a:t>
            </a:r>
          </a:p>
          <a:p>
            <a:pPr lvl="1" indent="-371475" algn="l">
              <a:lnSpc>
                <a:spcPct val="150000"/>
              </a:lnSpc>
              <a:buFont typeface="Wingdings" panose="05000000000000000000" pitchFamily="2" charset="2"/>
              <a:buChar char="u"/>
            </a:pPr>
            <a:r>
              <a:rPr lang="zh-CN" altLang="en-US" sz="2000" b="1" dirty="0">
                <a:solidFill>
                  <a:srgbClr val="002060"/>
                </a:solidFill>
                <a:latin typeface="微软雅黑" panose="020B0503020204020204" pitchFamily="34" charset="-122"/>
                <a:ea typeface="微软雅黑" panose="020B0503020204020204" pitchFamily="34" charset="-122"/>
              </a:rPr>
              <a:t>《关于加强依托单位对科学基金项目管理工作的意见》2007年</a:t>
            </a:r>
          </a:p>
          <a:p>
            <a:pPr lvl="1" indent="-371475" algn="l">
              <a:lnSpc>
                <a:spcPct val="150000"/>
              </a:lnSpc>
              <a:buFont typeface="Wingdings" panose="05000000000000000000" pitchFamily="2" charset="2"/>
              <a:buChar char="u"/>
            </a:pPr>
            <a:r>
              <a:rPr lang="zh-CN" altLang="en-US" sz="2000" b="1" dirty="0" smtClean="0">
                <a:solidFill>
                  <a:srgbClr val="002060"/>
                </a:solidFill>
                <a:latin typeface="微软雅黑" panose="020B0503020204020204" pitchFamily="34" charset="-122"/>
                <a:ea typeface="微软雅黑" panose="020B0503020204020204" pitchFamily="34" charset="-122"/>
              </a:rPr>
              <a:t>《国家自然科学基金依托单位基金工作管理办法》201</a:t>
            </a:r>
            <a:r>
              <a:rPr lang="en-US" altLang="zh-CN" sz="2000" b="1" dirty="0" smtClean="0">
                <a:solidFill>
                  <a:srgbClr val="002060"/>
                </a:solidFill>
                <a:latin typeface="微软雅黑" panose="020B0503020204020204" pitchFamily="34" charset="-122"/>
                <a:ea typeface="微软雅黑" panose="020B0503020204020204" pitchFamily="34" charset="-122"/>
              </a:rPr>
              <a:t>4</a:t>
            </a:r>
            <a:r>
              <a:rPr lang="zh-CN" altLang="en-US" sz="2000" b="1" dirty="0" smtClean="0">
                <a:solidFill>
                  <a:srgbClr val="002060"/>
                </a:solidFill>
                <a:latin typeface="微软雅黑" panose="020B0503020204020204" pitchFamily="34" charset="-122"/>
                <a:ea typeface="微软雅黑" panose="020B0503020204020204" pitchFamily="34" charset="-122"/>
              </a:rPr>
              <a:t>年</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lvl="1" indent="-371475">
              <a:lnSpc>
                <a:spcPct val="150000"/>
              </a:lnSpc>
              <a:buFont typeface="Wingdings" panose="05000000000000000000" pitchFamily="2" charset="2"/>
              <a:buChar char="u"/>
            </a:pP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国家自然科学基金资助项目资金管理办法</a:t>
            </a:r>
            <a:r>
              <a:rPr lang="en-US" altLang="zh-CN" sz="2000" b="1" dirty="0" smtClean="0">
                <a:solidFill>
                  <a:srgbClr val="002060"/>
                </a:solidFill>
                <a:latin typeface="微软雅黑" panose="020B0503020204020204" pitchFamily="34" charset="-122"/>
                <a:ea typeface="微软雅黑" panose="020B0503020204020204" pitchFamily="34" charset="-122"/>
              </a:rPr>
              <a:t>》2015</a:t>
            </a:r>
            <a:r>
              <a:rPr lang="zh-CN" altLang="en-US" sz="2000" b="1" dirty="0" smtClean="0">
                <a:solidFill>
                  <a:srgbClr val="002060"/>
                </a:solidFill>
                <a:latin typeface="微软雅黑" panose="020B0503020204020204" pitchFamily="34" charset="-122"/>
                <a:ea typeface="微软雅黑" panose="020B0503020204020204" pitchFamily="34" charset="-122"/>
              </a:rPr>
              <a:t>年</a:t>
            </a:r>
          </a:p>
          <a:p>
            <a:pPr lvl="1" indent="-371475" algn="l">
              <a:lnSpc>
                <a:spcPct val="150000"/>
              </a:lnSpc>
              <a:buFont typeface="Wingdings" panose="05000000000000000000" pitchFamily="2" charset="2"/>
              <a:buChar char="u"/>
            </a:pP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25"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7" name="文本框 26"/>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政策依据</a:t>
            </a:r>
          </a:p>
        </p:txBody>
      </p:sp>
      <p:sp>
        <p:nvSpPr>
          <p:cNvPr id="28" name="文本框 27"/>
          <p:cNvSpPr txBox="1"/>
          <p:nvPr/>
        </p:nvSpPr>
        <p:spPr>
          <a:xfrm>
            <a:off x="215031" y="230965"/>
            <a:ext cx="42037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02</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28"/>
          <p:cNvGrpSpPr/>
          <p:nvPr/>
        </p:nvGrpSpPr>
        <p:grpSpPr>
          <a:xfrm>
            <a:off x="1" y="6455196"/>
            <a:ext cx="9144001" cy="398994"/>
            <a:chOff x="0" y="6037944"/>
            <a:chExt cx="12192001" cy="820056"/>
          </a:xfrm>
          <a:solidFill>
            <a:srgbClr val="003F7D"/>
          </a:solidFill>
        </p:grpSpPr>
        <p:sp>
          <p:nvSpPr>
            <p:cNvPr id="30"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1"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32"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17</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85" y="-8890"/>
            <a:ext cx="9144000" cy="3456305"/>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nvGrpSpPr>
          <p:cNvPr id="4" name="组合 3"/>
          <p:cNvGrpSpPr/>
          <p:nvPr/>
        </p:nvGrpSpPr>
        <p:grpSpPr>
          <a:xfrm>
            <a:off x="2190750" y="2752407"/>
            <a:ext cx="4762500" cy="1407161"/>
            <a:chOff x="2496457" y="2673360"/>
            <a:chExt cx="7199086" cy="2038340"/>
          </a:xfrm>
        </p:grpSpPr>
        <p:sp>
          <p:nvSpPr>
            <p:cNvPr id="59" name="矩形: 圆角 58"/>
            <p:cNvSpPr/>
            <p:nvPr/>
          </p:nvSpPr>
          <p:spPr>
            <a:xfrm>
              <a:off x="2496457" y="2673360"/>
              <a:ext cx="7199086" cy="2038340"/>
            </a:xfrm>
            <a:prstGeom prst="roundRect">
              <a:avLst>
                <a:gd name="adj" fmla="val 50000"/>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35"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37" name="文本框 36"/>
          <p:cNvSpPr txBox="1"/>
          <p:nvPr/>
        </p:nvSpPr>
        <p:spPr>
          <a:xfrm>
            <a:off x="2757894" y="2868552"/>
            <a:ext cx="1310545" cy="1198880"/>
          </a:xfrm>
          <a:prstGeom prst="rect">
            <a:avLst/>
          </a:prstGeom>
          <a:noFill/>
        </p:spPr>
        <p:txBody>
          <a:bodyPr wrap="square" rtlCol="0">
            <a:spAutoFit/>
          </a:bodyPr>
          <a:lstStyle/>
          <a:p>
            <a:pPr defTabSz="913765"/>
            <a:r>
              <a:rPr lang="en-US" altLang="zh-CN" sz="7200" dirty="0">
                <a:solidFill>
                  <a:srgbClr val="003F7D"/>
                </a:solidFill>
                <a:latin typeface="Impact" panose="020B0806030902050204" pitchFamily="34" charset="0"/>
                <a:ea typeface="微软雅黑" panose="020B0503020204020204" pitchFamily="34" charset="-122"/>
              </a:rPr>
              <a:t>03</a:t>
            </a:r>
          </a:p>
        </p:txBody>
      </p:sp>
      <p:sp>
        <p:nvSpPr>
          <p:cNvPr id="9" name="TextBox 8"/>
          <p:cNvSpPr txBox="1"/>
          <p:nvPr/>
        </p:nvSpPr>
        <p:spPr>
          <a:xfrm>
            <a:off x="3975148" y="3048440"/>
            <a:ext cx="2468880" cy="783590"/>
          </a:xfrm>
          <a:prstGeom prst="rect">
            <a:avLst/>
          </a:prstGeom>
          <a:noFill/>
        </p:spPr>
        <p:txBody>
          <a:bodyPr wrap="none" rtlCol="0">
            <a:spAutoFit/>
          </a:bodyPr>
          <a:lstStyle/>
          <a:p>
            <a:r>
              <a:rPr lang="zh-CN" altLang="zh-CN" sz="4500" b="1" dirty="0" smtClean="0">
                <a:solidFill>
                  <a:srgbClr val="003F7D"/>
                </a:solidFill>
                <a:latin typeface="微软雅黑" panose="020B0503020204020204" pitchFamily="34" charset="-122"/>
                <a:ea typeface="微软雅黑" panose="020B0503020204020204" pitchFamily="34" charset="-122"/>
              </a:rPr>
              <a:t>核心理念</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18</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1022617"/>
            <a:ext cx="7715250" cy="4755148"/>
          </a:xfrm>
          <a:prstGeom prst="rect">
            <a:avLst/>
          </a:prstGeom>
          <a:noFill/>
        </p:spPr>
        <p:txBody>
          <a:bodyPr wrap="square" rtlCol="0">
            <a:spAutoFit/>
          </a:bodyPr>
          <a:lstStyle/>
          <a:p>
            <a:pPr algn="l">
              <a:lnSpc>
                <a:spcPct val="150000"/>
              </a:lnSpc>
            </a:pPr>
            <a:r>
              <a:rPr lang="zh-CN" altLang="en-US" sz="2400" b="1" dirty="0">
                <a:solidFill>
                  <a:srgbClr val="C00000"/>
                </a:solidFill>
                <a:latin typeface="微软雅黑" panose="020B0503020204020204" pitchFamily="34" charset="-122"/>
                <a:ea typeface="微软雅黑" panose="020B0503020204020204" pitchFamily="34" charset="-122"/>
              </a:rPr>
              <a:t>加强权责管理：</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厘清依托单位科学基金管理职责</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强化依托单位科学基金管理责任</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规范依托单位科学基金管理工作</a:t>
            </a:r>
          </a:p>
          <a:p>
            <a:pPr algn="l">
              <a:lnSpc>
                <a:spcPct val="150000"/>
              </a:lnSpc>
            </a:pPr>
            <a:r>
              <a:rPr lang="zh-CN" altLang="en-US" sz="2400" b="1" dirty="0">
                <a:solidFill>
                  <a:srgbClr val="C00000"/>
                </a:solidFill>
                <a:latin typeface="微软雅黑" panose="020B0503020204020204" pitchFamily="34" charset="-122"/>
                <a:ea typeface="微软雅黑" panose="020B0503020204020204" pitchFamily="34" charset="-122"/>
              </a:rPr>
              <a:t>改善科研氛围：</a:t>
            </a:r>
            <a:endParaRPr lang="zh-CN" altLang="en-US" sz="2400" dirty="0">
              <a:solidFill>
                <a:srgbClr val="C00000"/>
              </a:solidFill>
              <a:latin typeface="微软雅黑" panose="020B0503020204020204" pitchFamily="34" charset="-122"/>
              <a:ea typeface="微软雅黑" panose="020B0503020204020204" pitchFamily="34" charset="-122"/>
            </a:endParaRP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深化科技领域放管服改革</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优化科技创新治理机制</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形成充满活力的科技管理和运行机制</a:t>
            </a:r>
          </a:p>
          <a:p>
            <a:pPr marL="716280" lvl="1" indent="-354330" algn="l">
              <a:lnSpc>
                <a:spcPct val="150000"/>
              </a:lnSpc>
              <a:buFont typeface="Wingdings" panose="05000000000000000000" pitchFamily="2" charset="2"/>
              <a:buChar char="u"/>
            </a:pPr>
            <a:r>
              <a:rPr lang="zh-CN" altLang="en-US" sz="2200" b="1" dirty="0">
                <a:solidFill>
                  <a:srgbClr val="002060"/>
                </a:solidFill>
                <a:latin typeface="微软雅黑" panose="020B0503020204020204" pitchFamily="34" charset="-122"/>
                <a:ea typeface="微软雅黑" panose="020B0503020204020204" pitchFamily="34" charset="-122"/>
              </a:rPr>
              <a:t>营造诚实守信的良好科研环境</a:t>
            </a: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核心理念</a:t>
            </a:r>
          </a:p>
        </p:txBody>
      </p:sp>
      <p:sp>
        <p:nvSpPr>
          <p:cNvPr id="17" name="文本框 16"/>
          <p:cNvSpPr txBox="1"/>
          <p:nvPr/>
        </p:nvSpPr>
        <p:spPr>
          <a:xfrm>
            <a:off x="215031" y="230965"/>
            <a:ext cx="42672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03</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19</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4" name="图片 6"/>
          <p:cNvPicPr>
            <a:picLocks noGrp="1" noChangeAspect="1"/>
          </p:cNvPicPr>
          <p:nvPr/>
        </p:nvPicPr>
        <p:blipFill>
          <a:blip r:embed="rId3" cstate="print">
            <a:lum bright="70000" contrast="-70000"/>
            <a:extLst>
              <a:ext uri="{28A0092B-C50C-407E-A947-70E740481C1C}">
                <a14:useLocalDpi xmlns:a14="http://schemas.microsoft.com/office/drawing/2010/main" val="0"/>
              </a:ext>
            </a:extLst>
          </a:blip>
          <a:srcRect l="5571" r="5571"/>
          <a:stretch>
            <a:fillRect/>
          </a:stretch>
        </p:blipFill>
        <p:spPr>
          <a:xfrm>
            <a:off x="132874" y="922496"/>
            <a:ext cx="8910065" cy="5012360"/>
          </a:xfrm>
          <a:prstGeom prst="round2DiagRect">
            <a:avLst>
              <a:gd name="adj1" fmla="val 16667"/>
              <a:gd name="adj2" fmla="val 0"/>
            </a:avLst>
          </a:prstGeom>
          <a:noFill/>
          <a:ln w="889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Lst>
        </p:spPr>
      </p:pic>
      <p:sp>
        <p:nvSpPr>
          <p:cNvPr id="30" name="文本框 29"/>
          <p:cNvSpPr txBox="1"/>
          <p:nvPr/>
        </p:nvSpPr>
        <p:spPr>
          <a:xfrm>
            <a:off x="3986816" y="1419460"/>
            <a:ext cx="1259434" cy="580263"/>
          </a:xfrm>
          <a:custGeom>
            <a:avLst/>
            <a:gdLst/>
            <a:ahLst/>
            <a:cxnLst/>
            <a:rect l="l" t="t" r="r" b="b"/>
            <a:pathLst>
              <a:path w="1259434" h="580263">
                <a:moveTo>
                  <a:pt x="93269" y="366903"/>
                </a:moveTo>
                <a:lnTo>
                  <a:pt x="93269" y="502310"/>
                </a:lnTo>
                <a:lnTo>
                  <a:pt x="316992" y="502310"/>
                </a:lnTo>
                <a:lnTo>
                  <a:pt x="316992" y="366903"/>
                </a:lnTo>
                <a:close/>
                <a:moveTo>
                  <a:pt x="754685" y="257213"/>
                </a:moveTo>
                <a:cubicBezTo>
                  <a:pt x="802180" y="260847"/>
                  <a:pt x="835244" y="270457"/>
                  <a:pt x="853878" y="286045"/>
                </a:cubicBezTo>
                <a:cubicBezTo>
                  <a:pt x="872512" y="301633"/>
                  <a:pt x="880698" y="317854"/>
                  <a:pt x="878434" y="334708"/>
                </a:cubicBezTo>
                <a:cubicBezTo>
                  <a:pt x="876170" y="351563"/>
                  <a:pt x="867439" y="363707"/>
                  <a:pt x="852240" y="371141"/>
                </a:cubicBezTo>
                <a:cubicBezTo>
                  <a:pt x="837041" y="378576"/>
                  <a:pt x="819357" y="375956"/>
                  <a:pt x="799186" y="363283"/>
                </a:cubicBezTo>
                <a:cubicBezTo>
                  <a:pt x="796125" y="344322"/>
                  <a:pt x="790054" y="325704"/>
                  <a:pt x="780974" y="307429"/>
                </a:cubicBezTo>
                <a:cubicBezTo>
                  <a:pt x="771894" y="289153"/>
                  <a:pt x="761708" y="273431"/>
                  <a:pt x="750418" y="260261"/>
                </a:cubicBezTo>
                <a:close/>
                <a:moveTo>
                  <a:pt x="93269" y="218160"/>
                </a:moveTo>
                <a:lnTo>
                  <a:pt x="93269" y="349910"/>
                </a:lnTo>
                <a:lnTo>
                  <a:pt x="316992" y="349910"/>
                </a:lnTo>
                <a:lnTo>
                  <a:pt x="316992" y="218160"/>
                </a:lnTo>
                <a:close/>
                <a:moveTo>
                  <a:pt x="93269" y="71856"/>
                </a:moveTo>
                <a:lnTo>
                  <a:pt x="93269" y="201168"/>
                </a:lnTo>
                <a:lnTo>
                  <a:pt x="316992" y="201168"/>
                </a:lnTo>
                <a:lnTo>
                  <a:pt x="316992" y="71856"/>
                </a:lnTo>
                <a:close/>
                <a:moveTo>
                  <a:pt x="354787" y="5486"/>
                </a:moveTo>
                <a:lnTo>
                  <a:pt x="439522" y="73685"/>
                </a:lnTo>
                <a:cubicBezTo>
                  <a:pt x="437134" y="76773"/>
                  <a:pt x="433832" y="79595"/>
                  <a:pt x="429616" y="82149"/>
                </a:cubicBezTo>
                <a:cubicBezTo>
                  <a:pt x="425399" y="84703"/>
                  <a:pt x="419964" y="86762"/>
                  <a:pt x="413309" y="88325"/>
                </a:cubicBezTo>
                <a:lnTo>
                  <a:pt x="413309" y="544296"/>
                </a:lnTo>
                <a:cubicBezTo>
                  <a:pt x="412583" y="546754"/>
                  <a:pt x="408007" y="550170"/>
                  <a:pt x="399582" y="554547"/>
                </a:cubicBezTo>
                <a:cubicBezTo>
                  <a:pt x="391156" y="558923"/>
                  <a:pt x="380801" y="562927"/>
                  <a:pt x="368515" y="566558"/>
                </a:cubicBezTo>
                <a:cubicBezTo>
                  <a:pt x="356229" y="570189"/>
                  <a:pt x="343931" y="572116"/>
                  <a:pt x="331623" y="572338"/>
                </a:cubicBezTo>
                <a:lnTo>
                  <a:pt x="316992" y="572338"/>
                </a:lnTo>
                <a:lnTo>
                  <a:pt x="316992" y="519303"/>
                </a:lnTo>
                <a:lnTo>
                  <a:pt x="93269" y="519303"/>
                </a:lnTo>
                <a:lnTo>
                  <a:pt x="93269" y="546125"/>
                </a:lnTo>
                <a:cubicBezTo>
                  <a:pt x="92570" y="552615"/>
                  <a:pt x="84671" y="559752"/>
                  <a:pt x="69571" y="567537"/>
                </a:cubicBezTo>
                <a:cubicBezTo>
                  <a:pt x="54470" y="575322"/>
                  <a:pt x="36360" y="579564"/>
                  <a:pt x="15240" y="580263"/>
                </a:cubicBezTo>
                <a:lnTo>
                  <a:pt x="0" y="580263"/>
                </a:lnTo>
                <a:lnTo>
                  <a:pt x="0" y="15849"/>
                </a:lnTo>
                <a:lnTo>
                  <a:pt x="98755" y="54864"/>
                </a:lnTo>
                <a:lnTo>
                  <a:pt x="310287" y="54864"/>
                </a:lnTo>
                <a:close/>
                <a:moveTo>
                  <a:pt x="1072287" y="0"/>
                </a:moveTo>
                <a:lnTo>
                  <a:pt x="1157631" y="61496"/>
                </a:lnTo>
                <a:cubicBezTo>
                  <a:pt x="1155370" y="64484"/>
                  <a:pt x="1152576" y="66746"/>
                  <a:pt x="1149249" y="68285"/>
                </a:cubicBezTo>
                <a:cubicBezTo>
                  <a:pt x="1145921" y="69823"/>
                  <a:pt x="1140994" y="71018"/>
                  <a:pt x="1134466" y="71870"/>
                </a:cubicBezTo>
                <a:lnTo>
                  <a:pt x="1127151" y="215179"/>
                </a:lnTo>
                <a:lnTo>
                  <a:pt x="1169823" y="162698"/>
                </a:lnTo>
                <a:cubicBezTo>
                  <a:pt x="1170297" y="163022"/>
                  <a:pt x="1175512" y="166849"/>
                  <a:pt x="1185469" y="174178"/>
                </a:cubicBezTo>
                <a:cubicBezTo>
                  <a:pt x="1195426" y="181507"/>
                  <a:pt x="1207279" y="190394"/>
                  <a:pt x="1221029" y="200838"/>
                </a:cubicBezTo>
                <a:cubicBezTo>
                  <a:pt x="1234779" y="211282"/>
                  <a:pt x="1247580" y="221338"/>
                  <a:pt x="1259434" y="231006"/>
                </a:cubicBezTo>
                <a:cubicBezTo>
                  <a:pt x="1258443" y="234331"/>
                  <a:pt x="1256310" y="236784"/>
                  <a:pt x="1253033" y="238364"/>
                </a:cubicBezTo>
                <a:cubicBezTo>
                  <a:pt x="1249756" y="239944"/>
                  <a:pt x="1245794" y="240728"/>
                  <a:pt x="1241146" y="240716"/>
                </a:cubicBezTo>
                <a:lnTo>
                  <a:pt x="1008279" y="240716"/>
                </a:lnTo>
                <a:lnTo>
                  <a:pt x="1008279" y="246205"/>
                </a:lnTo>
                <a:cubicBezTo>
                  <a:pt x="1015365" y="268398"/>
                  <a:pt x="1024204" y="288343"/>
                  <a:pt x="1034796" y="306040"/>
                </a:cubicBezTo>
                <a:cubicBezTo>
                  <a:pt x="1045388" y="323736"/>
                  <a:pt x="1057275" y="339565"/>
                  <a:pt x="1070458" y="353527"/>
                </a:cubicBezTo>
                <a:cubicBezTo>
                  <a:pt x="1082688" y="335932"/>
                  <a:pt x="1094499" y="317766"/>
                  <a:pt x="1105891" y="299027"/>
                </a:cubicBezTo>
                <a:cubicBezTo>
                  <a:pt x="1117283" y="280289"/>
                  <a:pt x="1126198" y="264104"/>
                  <a:pt x="1132637" y="250473"/>
                </a:cubicBezTo>
                <a:lnTo>
                  <a:pt x="1220419" y="311452"/>
                </a:lnTo>
                <a:cubicBezTo>
                  <a:pt x="1219010" y="314297"/>
                  <a:pt x="1216495" y="316381"/>
                  <a:pt x="1212876" y="317702"/>
                </a:cubicBezTo>
                <a:cubicBezTo>
                  <a:pt x="1209256" y="319023"/>
                  <a:pt x="1203846" y="318972"/>
                  <a:pt x="1196645" y="317550"/>
                </a:cubicBezTo>
                <a:cubicBezTo>
                  <a:pt x="1181443" y="325655"/>
                  <a:pt x="1164146" y="334141"/>
                  <a:pt x="1144753" y="343008"/>
                </a:cubicBezTo>
                <a:cubicBezTo>
                  <a:pt x="1125360" y="351875"/>
                  <a:pt x="1105472" y="360057"/>
                  <a:pt x="1085088" y="367552"/>
                </a:cubicBezTo>
                <a:cubicBezTo>
                  <a:pt x="1109828" y="389873"/>
                  <a:pt x="1136701" y="407582"/>
                  <a:pt x="1165708" y="420680"/>
                </a:cubicBezTo>
                <a:cubicBezTo>
                  <a:pt x="1194715" y="433777"/>
                  <a:pt x="1223721" y="443712"/>
                  <a:pt x="1252728" y="450483"/>
                </a:cubicBezTo>
                <a:lnTo>
                  <a:pt x="1250899" y="456581"/>
                </a:lnTo>
                <a:cubicBezTo>
                  <a:pt x="1233742" y="461460"/>
                  <a:pt x="1219441" y="471212"/>
                  <a:pt x="1207999" y="485839"/>
                </a:cubicBezTo>
                <a:cubicBezTo>
                  <a:pt x="1196556" y="500466"/>
                  <a:pt x="1188504" y="518134"/>
                  <a:pt x="1183843" y="538844"/>
                </a:cubicBezTo>
                <a:cubicBezTo>
                  <a:pt x="1154425" y="521145"/>
                  <a:pt x="1128460" y="500765"/>
                  <a:pt x="1105950" y="477703"/>
                </a:cubicBezTo>
                <a:cubicBezTo>
                  <a:pt x="1083440" y="454641"/>
                  <a:pt x="1064113" y="426664"/>
                  <a:pt x="1047970" y="393771"/>
                </a:cubicBezTo>
                <a:cubicBezTo>
                  <a:pt x="1031827" y="360878"/>
                  <a:pt x="1018597" y="320836"/>
                  <a:pt x="1008279" y="273645"/>
                </a:cubicBezTo>
                <a:lnTo>
                  <a:pt x="1008279" y="478533"/>
                </a:lnTo>
                <a:cubicBezTo>
                  <a:pt x="1008692" y="497501"/>
                  <a:pt x="1006307" y="514190"/>
                  <a:pt x="1001121" y="528599"/>
                </a:cubicBezTo>
                <a:cubicBezTo>
                  <a:pt x="995936" y="543008"/>
                  <a:pt x="985467" y="554642"/>
                  <a:pt x="969716" y="563501"/>
                </a:cubicBezTo>
                <a:cubicBezTo>
                  <a:pt x="953964" y="572360"/>
                  <a:pt x="930445" y="577947"/>
                  <a:pt x="899160" y="580263"/>
                </a:cubicBezTo>
                <a:cubicBezTo>
                  <a:pt x="898639" y="566241"/>
                  <a:pt x="897242" y="554084"/>
                  <a:pt x="894969" y="543793"/>
                </a:cubicBezTo>
                <a:cubicBezTo>
                  <a:pt x="892696" y="533502"/>
                  <a:pt x="889013" y="525152"/>
                  <a:pt x="883920" y="518744"/>
                </a:cubicBezTo>
                <a:cubicBezTo>
                  <a:pt x="879412" y="512628"/>
                  <a:pt x="872884" y="507196"/>
                  <a:pt x="864337" y="502451"/>
                </a:cubicBezTo>
                <a:cubicBezTo>
                  <a:pt x="855790" y="497705"/>
                  <a:pt x="843014" y="493796"/>
                  <a:pt x="826008" y="490725"/>
                </a:cubicBezTo>
                <a:lnTo>
                  <a:pt x="826008" y="483411"/>
                </a:lnTo>
                <a:cubicBezTo>
                  <a:pt x="826757" y="483457"/>
                  <a:pt x="832778" y="483773"/>
                  <a:pt x="844070" y="484360"/>
                </a:cubicBezTo>
                <a:cubicBezTo>
                  <a:pt x="855363" y="484947"/>
                  <a:pt x="867435" y="485534"/>
                  <a:pt x="880285" y="486122"/>
                </a:cubicBezTo>
                <a:cubicBezTo>
                  <a:pt x="893136" y="486709"/>
                  <a:pt x="902272" y="487025"/>
                  <a:pt x="907695" y="487070"/>
                </a:cubicBezTo>
                <a:cubicBezTo>
                  <a:pt x="912203" y="487019"/>
                  <a:pt x="915378" y="486054"/>
                  <a:pt x="917220" y="484174"/>
                </a:cubicBezTo>
                <a:cubicBezTo>
                  <a:pt x="919061" y="482293"/>
                  <a:pt x="919950" y="479804"/>
                  <a:pt x="919887" y="476704"/>
                </a:cubicBezTo>
                <a:lnTo>
                  <a:pt x="919887" y="389504"/>
                </a:lnTo>
                <a:cubicBezTo>
                  <a:pt x="900760" y="406566"/>
                  <a:pt x="878205" y="425646"/>
                  <a:pt x="852221" y="446744"/>
                </a:cubicBezTo>
                <a:cubicBezTo>
                  <a:pt x="826237" y="467842"/>
                  <a:pt x="796366" y="491030"/>
                  <a:pt x="762610" y="516308"/>
                </a:cubicBezTo>
                <a:cubicBezTo>
                  <a:pt x="761975" y="520622"/>
                  <a:pt x="760502" y="524480"/>
                  <a:pt x="758190" y="527880"/>
                </a:cubicBezTo>
                <a:cubicBezTo>
                  <a:pt x="755879" y="531281"/>
                  <a:pt x="752882" y="533921"/>
                  <a:pt x="749199" y="535799"/>
                </a:cubicBezTo>
                <a:lnTo>
                  <a:pt x="685191" y="451703"/>
                </a:lnTo>
                <a:cubicBezTo>
                  <a:pt x="707124" y="444322"/>
                  <a:pt x="739001" y="432253"/>
                  <a:pt x="780822" y="415496"/>
                </a:cubicBezTo>
                <a:cubicBezTo>
                  <a:pt x="822643" y="398740"/>
                  <a:pt x="868998" y="379506"/>
                  <a:pt x="919887" y="357796"/>
                </a:cubicBezTo>
                <a:lnTo>
                  <a:pt x="919887" y="240716"/>
                </a:lnTo>
                <a:lnTo>
                  <a:pt x="688239" y="240716"/>
                </a:lnTo>
                <a:lnTo>
                  <a:pt x="683362" y="223723"/>
                </a:lnTo>
                <a:lnTo>
                  <a:pt x="1035101" y="223723"/>
                </a:lnTo>
                <a:lnTo>
                  <a:pt x="1038759" y="152324"/>
                </a:lnTo>
                <a:lnTo>
                  <a:pt x="770535" y="152324"/>
                </a:lnTo>
                <a:lnTo>
                  <a:pt x="765048" y="135331"/>
                </a:lnTo>
                <a:lnTo>
                  <a:pt x="1039083" y="135331"/>
                </a:lnTo>
                <a:lnTo>
                  <a:pt x="1043338" y="58445"/>
                </a:lnTo>
                <a:lnTo>
                  <a:pt x="751637" y="58445"/>
                </a:lnTo>
                <a:lnTo>
                  <a:pt x="746151" y="41453"/>
                </a:lnTo>
                <a:lnTo>
                  <a:pt x="1038149" y="41453"/>
                </a:lnTo>
                <a:close/>
              </a:path>
            </a:pathLst>
          </a:custGeom>
          <a:solidFill>
            <a:prstClr val="black"/>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defPPr>
              <a:defRPr lang="zh-CN"/>
            </a:defPPr>
            <a:lvl1pPr lvl="0" algn="ctr">
              <a:defRPr sz="4800">
                <a:latin typeface="思源宋体 CN Heavy" panose="02020900000000000000" pitchFamily="18" charset="-122"/>
                <a:ea typeface="思源宋体 CN Heavy" panose="02020900000000000000" pitchFamily="18" charset="-122"/>
              </a:defRPr>
            </a:lvl1pPr>
          </a:lstStyle>
          <a:p>
            <a:pPr defTabSz="913765"/>
            <a:endParaRPr lang="zh-CN" altLang="en-US" dirty="0">
              <a:solidFill>
                <a:prstClr val="black"/>
              </a:solidFill>
            </a:endParaRPr>
          </a:p>
        </p:txBody>
      </p:sp>
      <p:cxnSp>
        <p:nvCxnSpPr>
          <p:cNvPr id="52" name="直接连接符 51"/>
          <p:cNvCxnSpPr/>
          <p:nvPr/>
        </p:nvCxnSpPr>
        <p:spPr>
          <a:xfrm>
            <a:off x="2991711" y="1691990"/>
            <a:ext cx="594148"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5649186" y="1691990"/>
            <a:ext cx="594148"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nvGrpSpPr>
          <p:cNvPr id="10" name="组合 9"/>
          <p:cNvGrpSpPr/>
          <p:nvPr/>
        </p:nvGrpSpPr>
        <p:grpSpPr>
          <a:xfrm>
            <a:off x="2698298" y="2394831"/>
            <a:ext cx="3766457" cy="2915874"/>
            <a:chOff x="3585028" y="2075507"/>
            <a:chExt cx="5021943" cy="3887830"/>
          </a:xfrm>
        </p:grpSpPr>
        <p:sp>
          <p:nvSpPr>
            <p:cNvPr id="23" name="矩形: 圆角 22"/>
            <p:cNvSpPr/>
            <p:nvPr/>
          </p:nvSpPr>
          <p:spPr>
            <a:xfrm>
              <a:off x="3585028" y="2075507"/>
              <a:ext cx="5021943" cy="573424"/>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500" dirty="0">
                <a:solidFill>
                  <a:prstClr val="white"/>
                </a:solidFill>
                <a:latin typeface="等线" panose="020F0502020204030204"/>
                <a:ea typeface="等线" panose="02010600030101010101" pitchFamily="2" charset="-122"/>
              </a:endParaRPr>
            </a:p>
          </p:txBody>
        </p:sp>
        <p:sp>
          <p:nvSpPr>
            <p:cNvPr id="25" name="文本框 24"/>
            <p:cNvSpPr txBox="1"/>
            <p:nvPr/>
          </p:nvSpPr>
          <p:spPr>
            <a:xfrm>
              <a:off x="4384215" y="2082930"/>
              <a:ext cx="1682512" cy="553997"/>
            </a:xfrm>
            <a:prstGeom prst="rect">
              <a:avLst/>
            </a:prstGeom>
            <a:noFill/>
          </p:spPr>
          <p:txBody>
            <a:bodyPr wrap="none" rtlCol="0">
              <a:spAutoFit/>
            </a:bodyPr>
            <a:lstStyle/>
            <a:p>
              <a:pPr defTabSz="913765"/>
              <a:r>
                <a:rPr lang="zh-CN" altLang="en-US" sz="21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100" b="1" dirty="0">
                <a:solidFill>
                  <a:prstClr val="white"/>
                </a:solidFill>
                <a:latin typeface="微软雅黑" panose="020B0503020204020204" pitchFamily="34" charset="-122"/>
                <a:ea typeface="微软雅黑" panose="020B0503020204020204" pitchFamily="34" charset="-122"/>
              </a:endParaRPr>
            </a:p>
          </p:txBody>
        </p:sp>
        <p:sp>
          <p:nvSpPr>
            <p:cNvPr id="40" name="矩形: 圆角 39"/>
            <p:cNvSpPr/>
            <p:nvPr/>
          </p:nvSpPr>
          <p:spPr>
            <a:xfrm>
              <a:off x="3585028" y="2903984"/>
              <a:ext cx="5021943" cy="573424"/>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500" dirty="0">
                <a:solidFill>
                  <a:prstClr val="white"/>
                </a:solidFill>
                <a:latin typeface="等线" panose="020F0502020204030204"/>
                <a:ea typeface="等线" panose="02010600030101010101" pitchFamily="2" charset="-122"/>
              </a:endParaRPr>
            </a:p>
          </p:txBody>
        </p:sp>
        <p:sp>
          <p:nvSpPr>
            <p:cNvPr id="41" name="文本框 40"/>
            <p:cNvSpPr txBox="1"/>
            <p:nvPr/>
          </p:nvSpPr>
          <p:spPr>
            <a:xfrm>
              <a:off x="4384215" y="2910772"/>
              <a:ext cx="1666240" cy="552026"/>
            </a:xfrm>
            <a:prstGeom prst="rect">
              <a:avLst/>
            </a:prstGeom>
            <a:noFill/>
          </p:spPr>
          <p:txBody>
            <a:bodyPr wrap="none" rtlCol="0">
              <a:spAutoFit/>
            </a:bodyPr>
            <a:lstStyle/>
            <a:p>
              <a:pPr defTabSz="913765"/>
              <a:r>
                <a:rPr lang="zh-CN" altLang="en-US" sz="2100" b="1" dirty="0">
                  <a:solidFill>
                    <a:prstClr val="white"/>
                  </a:solidFill>
                  <a:latin typeface="微软雅黑" panose="020B0503020204020204" pitchFamily="34" charset="-122"/>
                  <a:ea typeface="微软雅黑" panose="020B0503020204020204" pitchFamily="34" charset="-122"/>
                </a:rPr>
                <a:t>政策依据</a:t>
              </a:r>
            </a:p>
          </p:txBody>
        </p:sp>
        <p:sp>
          <p:nvSpPr>
            <p:cNvPr id="43" name="矩形: 圆角 42"/>
            <p:cNvSpPr/>
            <p:nvPr/>
          </p:nvSpPr>
          <p:spPr>
            <a:xfrm>
              <a:off x="3585028" y="3732461"/>
              <a:ext cx="5021943" cy="573424"/>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500" dirty="0">
                <a:solidFill>
                  <a:prstClr val="white"/>
                </a:solidFill>
                <a:latin typeface="等线" panose="020F0502020204030204"/>
                <a:ea typeface="等线" panose="02010600030101010101" pitchFamily="2" charset="-122"/>
              </a:endParaRPr>
            </a:p>
          </p:txBody>
        </p:sp>
        <p:sp>
          <p:nvSpPr>
            <p:cNvPr id="44" name="文本框 43"/>
            <p:cNvSpPr txBox="1"/>
            <p:nvPr/>
          </p:nvSpPr>
          <p:spPr>
            <a:xfrm>
              <a:off x="4384215" y="3746744"/>
              <a:ext cx="1666240" cy="552026"/>
            </a:xfrm>
            <a:prstGeom prst="rect">
              <a:avLst/>
            </a:prstGeom>
            <a:noFill/>
          </p:spPr>
          <p:txBody>
            <a:bodyPr wrap="none" rtlCol="0">
              <a:spAutoFit/>
            </a:bodyPr>
            <a:lstStyle/>
            <a:p>
              <a:pPr defTabSz="913765"/>
              <a:r>
                <a:rPr lang="zh-CN" altLang="zh-CN" sz="2100" b="1" dirty="0">
                  <a:solidFill>
                    <a:prstClr val="white"/>
                  </a:solidFill>
                  <a:latin typeface="微软雅黑" panose="020B0503020204020204" pitchFamily="34" charset="-122"/>
                  <a:ea typeface="微软雅黑" panose="020B0503020204020204" pitchFamily="34" charset="-122"/>
                </a:rPr>
                <a:t>核心理念</a:t>
              </a:r>
            </a:p>
          </p:txBody>
        </p:sp>
        <p:sp>
          <p:nvSpPr>
            <p:cNvPr id="46" name="矩形: 圆角 45"/>
            <p:cNvSpPr/>
            <p:nvPr/>
          </p:nvSpPr>
          <p:spPr>
            <a:xfrm>
              <a:off x="3585028" y="4560938"/>
              <a:ext cx="5021943" cy="573424"/>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500" dirty="0">
                <a:solidFill>
                  <a:prstClr val="white"/>
                </a:solidFill>
                <a:latin typeface="等线" panose="020F0502020204030204"/>
                <a:ea typeface="等线" panose="02010600030101010101" pitchFamily="2" charset="-122"/>
              </a:endParaRPr>
            </a:p>
          </p:txBody>
        </p:sp>
        <p:sp>
          <p:nvSpPr>
            <p:cNvPr id="47" name="文本框 46"/>
            <p:cNvSpPr txBox="1"/>
            <p:nvPr/>
          </p:nvSpPr>
          <p:spPr>
            <a:xfrm>
              <a:off x="4384215" y="4570837"/>
              <a:ext cx="1666240" cy="552026"/>
            </a:xfrm>
            <a:prstGeom prst="rect">
              <a:avLst/>
            </a:prstGeom>
            <a:noFill/>
          </p:spPr>
          <p:txBody>
            <a:bodyPr wrap="none" rtlCol="0">
              <a:spAutoFit/>
            </a:bodyPr>
            <a:lstStyle/>
            <a:p>
              <a:pPr defTabSz="913765"/>
              <a:r>
                <a:rPr lang="zh-CN" altLang="en-US" sz="2100" b="1" dirty="0">
                  <a:solidFill>
                    <a:prstClr val="white"/>
                  </a:solidFill>
                  <a:latin typeface="微软雅黑" panose="020B0503020204020204" pitchFamily="34" charset="-122"/>
                  <a:ea typeface="微软雅黑" panose="020B0503020204020204" pitchFamily="34" charset="-122"/>
                </a:rPr>
                <a:t>框架结构</a:t>
              </a:r>
            </a:p>
          </p:txBody>
        </p:sp>
        <p:sp>
          <p:nvSpPr>
            <p:cNvPr id="49" name="矩形: 圆角 48"/>
            <p:cNvSpPr/>
            <p:nvPr/>
          </p:nvSpPr>
          <p:spPr>
            <a:xfrm>
              <a:off x="3585028" y="5389416"/>
              <a:ext cx="5021943" cy="573424"/>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500" dirty="0">
                <a:solidFill>
                  <a:prstClr val="white"/>
                </a:solidFill>
                <a:latin typeface="等线" panose="020F0502020204030204"/>
                <a:ea typeface="等线" panose="02010600030101010101" pitchFamily="2" charset="-122"/>
              </a:endParaRPr>
            </a:p>
          </p:txBody>
        </p:sp>
        <p:sp>
          <p:nvSpPr>
            <p:cNvPr id="50" name="文本框 49"/>
            <p:cNvSpPr txBox="1"/>
            <p:nvPr/>
          </p:nvSpPr>
          <p:spPr>
            <a:xfrm>
              <a:off x="4384215" y="5410278"/>
              <a:ext cx="1666240" cy="552026"/>
            </a:xfrm>
            <a:prstGeom prst="rect">
              <a:avLst/>
            </a:prstGeom>
            <a:noFill/>
          </p:spPr>
          <p:txBody>
            <a:bodyPr wrap="none" rtlCol="0">
              <a:spAutoFit/>
            </a:bodyPr>
            <a:lstStyle/>
            <a:p>
              <a:pPr defTabSz="913765"/>
              <a:r>
                <a:rPr lang="zh-CN" altLang="en-US" sz="2100" b="1" dirty="0">
                  <a:solidFill>
                    <a:prstClr val="white"/>
                  </a:solidFill>
                  <a:latin typeface="微软雅黑" panose="020B0503020204020204" pitchFamily="34" charset="-122"/>
                  <a:ea typeface="微软雅黑" panose="020B0503020204020204" pitchFamily="34" charset="-122"/>
                </a:rPr>
                <a:t>主要内容</a:t>
              </a:r>
            </a:p>
          </p:txBody>
        </p:sp>
        <p:sp>
          <p:nvSpPr>
            <p:cNvPr id="78" name="文本框 77"/>
            <p:cNvSpPr txBox="1"/>
            <p:nvPr/>
          </p:nvSpPr>
          <p:spPr>
            <a:xfrm>
              <a:off x="3738777" y="2096998"/>
              <a:ext cx="569807" cy="552026"/>
            </a:xfrm>
            <a:prstGeom prst="rect">
              <a:avLst/>
            </a:prstGeom>
            <a:noFill/>
          </p:spPr>
          <p:txBody>
            <a:bodyPr wrap="none" rtlCol="0">
              <a:spAutoFit/>
            </a:bodyPr>
            <a:lstStyle/>
            <a:p>
              <a:pPr defTabSz="913765"/>
              <a:r>
                <a:rPr lang="en-US" altLang="zh-CN" sz="2100" dirty="0">
                  <a:solidFill>
                    <a:prstClr val="white"/>
                  </a:solidFill>
                  <a:latin typeface="Impact" panose="020B0806030902050204" pitchFamily="34" charset="0"/>
                  <a:ea typeface="微软雅黑" panose="020B0503020204020204" pitchFamily="34" charset="-122"/>
                </a:rPr>
                <a:t>01</a:t>
              </a:r>
              <a:endParaRPr lang="zh-CN" altLang="en-US" sz="2100" dirty="0">
                <a:solidFill>
                  <a:prstClr val="white"/>
                </a:solidFill>
                <a:latin typeface="Impact" panose="020B0806030902050204" pitchFamily="34" charset="0"/>
                <a:ea typeface="微软雅黑" panose="020B0503020204020204" pitchFamily="34" charset="-122"/>
              </a:endParaRPr>
            </a:p>
          </p:txBody>
        </p:sp>
        <p:sp>
          <p:nvSpPr>
            <p:cNvPr id="79" name="文本框 78"/>
            <p:cNvSpPr txBox="1"/>
            <p:nvPr/>
          </p:nvSpPr>
          <p:spPr>
            <a:xfrm>
              <a:off x="3738777" y="2917220"/>
              <a:ext cx="612987" cy="552026"/>
            </a:xfrm>
            <a:prstGeom prst="rect">
              <a:avLst/>
            </a:prstGeom>
            <a:noFill/>
          </p:spPr>
          <p:txBody>
            <a:bodyPr wrap="none" rtlCol="0">
              <a:spAutoFit/>
            </a:bodyPr>
            <a:lstStyle/>
            <a:p>
              <a:pPr defTabSz="913765"/>
              <a:r>
                <a:rPr lang="en-US" altLang="zh-CN" sz="2100" dirty="0">
                  <a:solidFill>
                    <a:prstClr val="white"/>
                  </a:solidFill>
                  <a:latin typeface="Impact" panose="020B0806030902050204" pitchFamily="34" charset="0"/>
                  <a:ea typeface="微软雅黑" panose="020B0503020204020204" pitchFamily="34" charset="-122"/>
                </a:rPr>
                <a:t>02</a:t>
              </a:r>
              <a:endParaRPr lang="zh-CN" altLang="en-US" sz="2100" dirty="0">
                <a:solidFill>
                  <a:prstClr val="white"/>
                </a:solidFill>
                <a:latin typeface="Impact" panose="020B0806030902050204" pitchFamily="34" charset="0"/>
                <a:ea typeface="微软雅黑" panose="020B0503020204020204" pitchFamily="34" charset="-122"/>
              </a:endParaRPr>
            </a:p>
          </p:txBody>
        </p:sp>
        <p:sp>
          <p:nvSpPr>
            <p:cNvPr id="80" name="文本框 79"/>
            <p:cNvSpPr txBox="1"/>
            <p:nvPr/>
          </p:nvSpPr>
          <p:spPr>
            <a:xfrm>
              <a:off x="3738777" y="3755224"/>
              <a:ext cx="623147" cy="552026"/>
            </a:xfrm>
            <a:prstGeom prst="rect">
              <a:avLst/>
            </a:prstGeom>
            <a:noFill/>
          </p:spPr>
          <p:txBody>
            <a:bodyPr wrap="none" rtlCol="0">
              <a:spAutoFit/>
            </a:bodyPr>
            <a:lstStyle/>
            <a:p>
              <a:pPr defTabSz="913765"/>
              <a:r>
                <a:rPr lang="en-US" altLang="zh-CN" sz="2100" dirty="0">
                  <a:solidFill>
                    <a:prstClr val="white"/>
                  </a:solidFill>
                  <a:latin typeface="Impact" panose="020B0806030902050204" pitchFamily="34" charset="0"/>
                  <a:ea typeface="微软雅黑" panose="020B0503020204020204" pitchFamily="34" charset="-122"/>
                </a:rPr>
                <a:t>03</a:t>
              </a:r>
              <a:endParaRPr lang="zh-CN" altLang="en-US" sz="2100" dirty="0">
                <a:solidFill>
                  <a:prstClr val="white"/>
                </a:solidFill>
                <a:latin typeface="Impact" panose="020B0806030902050204" pitchFamily="34" charset="0"/>
                <a:ea typeface="微软雅黑" panose="020B0503020204020204" pitchFamily="34" charset="-122"/>
              </a:endParaRPr>
            </a:p>
          </p:txBody>
        </p:sp>
        <p:sp>
          <p:nvSpPr>
            <p:cNvPr id="81" name="文本框 80"/>
            <p:cNvSpPr txBox="1"/>
            <p:nvPr/>
          </p:nvSpPr>
          <p:spPr>
            <a:xfrm>
              <a:off x="3738777" y="4577985"/>
              <a:ext cx="612140" cy="552026"/>
            </a:xfrm>
            <a:prstGeom prst="rect">
              <a:avLst/>
            </a:prstGeom>
            <a:noFill/>
          </p:spPr>
          <p:txBody>
            <a:bodyPr wrap="none" rtlCol="0">
              <a:spAutoFit/>
            </a:bodyPr>
            <a:lstStyle/>
            <a:p>
              <a:pPr defTabSz="913765"/>
              <a:r>
                <a:rPr lang="en-US" altLang="zh-CN" sz="2100" dirty="0">
                  <a:solidFill>
                    <a:prstClr val="white"/>
                  </a:solidFill>
                  <a:latin typeface="Impact" panose="020B0806030902050204" pitchFamily="34" charset="0"/>
                  <a:ea typeface="微软雅黑" panose="020B0503020204020204" pitchFamily="34" charset="-122"/>
                </a:rPr>
                <a:t>04</a:t>
              </a:r>
              <a:endParaRPr lang="zh-CN" altLang="en-US" sz="2100" dirty="0">
                <a:solidFill>
                  <a:prstClr val="white"/>
                </a:solidFill>
                <a:latin typeface="Impact" panose="020B0806030902050204" pitchFamily="34" charset="0"/>
                <a:ea typeface="微软雅黑" panose="020B0503020204020204" pitchFamily="34" charset="-122"/>
              </a:endParaRPr>
            </a:p>
          </p:txBody>
        </p:sp>
        <p:sp>
          <p:nvSpPr>
            <p:cNvPr id="82" name="文本框 81"/>
            <p:cNvSpPr txBox="1"/>
            <p:nvPr/>
          </p:nvSpPr>
          <p:spPr>
            <a:xfrm>
              <a:off x="3738777" y="5411311"/>
              <a:ext cx="624840" cy="552026"/>
            </a:xfrm>
            <a:prstGeom prst="rect">
              <a:avLst/>
            </a:prstGeom>
            <a:noFill/>
          </p:spPr>
          <p:txBody>
            <a:bodyPr wrap="none" rtlCol="0">
              <a:spAutoFit/>
            </a:bodyPr>
            <a:lstStyle/>
            <a:p>
              <a:pPr defTabSz="913765"/>
              <a:r>
                <a:rPr lang="en-US" altLang="zh-CN" sz="2100" dirty="0">
                  <a:solidFill>
                    <a:prstClr val="white"/>
                  </a:solidFill>
                  <a:latin typeface="Impact" panose="020B0806030902050204" pitchFamily="34" charset="0"/>
                  <a:ea typeface="微软雅黑" panose="020B0503020204020204" pitchFamily="34" charset="-122"/>
                </a:rPr>
                <a:t>05</a:t>
              </a:r>
              <a:endParaRPr lang="zh-CN" altLang="en-US" sz="2100" dirty="0">
                <a:solidFill>
                  <a:prstClr val="white"/>
                </a:solidFill>
                <a:latin typeface="Impact" panose="020B0806030902050204" pitchFamily="34" charset="0"/>
                <a:ea typeface="微软雅黑" panose="020B0503020204020204" pitchFamily="34" charset="-122"/>
              </a:endParaRPr>
            </a:p>
          </p:txBody>
        </p:sp>
        <p:cxnSp>
          <p:nvCxnSpPr>
            <p:cNvPr id="7" name="直接连接符 6"/>
            <p:cNvCxnSpPr/>
            <p:nvPr/>
          </p:nvCxnSpPr>
          <p:spPr>
            <a:xfrm>
              <a:off x="4326046" y="2202999"/>
              <a:ext cx="0" cy="312111"/>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4326046" y="3025204"/>
              <a:ext cx="0" cy="312111"/>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4326046" y="3861090"/>
              <a:ext cx="0" cy="312111"/>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4326046" y="4688184"/>
              <a:ext cx="0" cy="312111"/>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4326046" y="5523090"/>
              <a:ext cx="0" cy="312111"/>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grpSp>
      <p:sp>
        <p:nvSpPr>
          <p:cNvPr id="2"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85" y="-8890"/>
            <a:ext cx="9144000" cy="3456305"/>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nvGrpSpPr>
          <p:cNvPr id="4" name="组合 3"/>
          <p:cNvGrpSpPr/>
          <p:nvPr/>
        </p:nvGrpSpPr>
        <p:grpSpPr>
          <a:xfrm>
            <a:off x="2190750" y="2752407"/>
            <a:ext cx="4762500" cy="1407161"/>
            <a:chOff x="2496457" y="2673360"/>
            <a:chExt cx="7199086" cy="2038340"/>
          </a:xfrm>
        </p:grpSpPr>
        <p:sp>
          <p:nvSpPr>
            <p:cNvPr id="59" name="矩形: 圆角 58"/>
            <p:cNvSpPr/>
            <p:nvPr/>
          </p:nvSpPr>
          <p:spPr>
            <a:xfrm>
              <a:off x="2496457" y="2673360"/>
              <a:ext cx="7199086" cy="2038340"/>
            </a:xfrm>
            <a:prstGeom prst="roundRect">
              <a:avLst>
                <a:gd name="adj" fmla="val 50000"/>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35"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37" name="文本框 36"/>
          <p:cNvSpPr txBox="1"/>
          <p:nvPr/>
        </p:nvSpPr>
        <p:spPr>
          <a:xfrm>
            <a:off x="2757894" y="2868552"/>
            <a:ext cx="1310545" cy="1198880"/>
          </a:xfrm>
          <a:prstGeom prst="rect">
            <a:avLst/>
          </a:prstGeom>
          <a:noFill/>
        </p:spPr>
        <p:txBody>
          <a:bodyPr wrap="square" rtlCol="0">
            <a:spAutoFit/>
          </a:bodyPr>
          <a:lstStyle/>
          <a:p>
            <a:pPr defTabSz="913765"/>
            <a:r>
              <a:rPr lang="en-US" altLang="zh-CN" sz="7200" dirty="0">
                <a:solidFill>
                  <a:srgbClr val="003F7D"/>
                </a:solidFill>
                <a:latin typeface="Impact" panose="020B0806030902050204" pitchFamily="34" charset="0"/>
                <a:ea typeface="微软雅黑" panose="020B0503020204020204" pitchFamily="34" charset="-122"/>
              </a:rPr>
              <a:t>04</a:t>
            </a:r>
          </a:p>
        </p:txBody>
      </p:sp>
      <p:sp>
        <p:nvSpPr>
          <p:cNvPr id="9" name="TextBox 8"/>
          <p:cNvSpPr txBox="1"/>
          <p:nvPr/>
        </p:nvSpPr>
        <p:spPr>
          <a:xfrm>
            <a:off x="3975148" y="3048440"/>
            <a:ext cx="2468880" cy="783590"/>
          </a:xfrm>
          <a:prstGeom prst="rect">
            <a:avLst/>
          </a:prstGeom>
          <a:noFill/>
        </p:spPr>
        <p:txBody>
          <a:bodyPr wrap="none" rtlCol="0">
            <a:spAutoFit/>
          </a:bodyPr>
          <a:lstStyle/>
          <a:p>
            <a:r>
              <a:rPr lang="zh-CN" altLang="zh-CN" sz="4500" b="1" dirty="0" smtClean="0">
                <a:solidFill>
                  <a:srgbClr val="003F7D"/>
                </a:solidFill>
                <a:latin typeface="微软雅黑" panose="020B0503020204020204" pitchFamily="34" charset="-122"/>
                <a:ea typeface="微软雅黑" panose="020B0503020204020204" pitchFamily="34" charset="-122"/>
              </a:rPr>
              <a:t>框架结构</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20</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681"/>
          <p:cNvSpPr/>
          <p:nvPr>
            <p:custDataLst>
              <p:tags r:id="rId1"/>
            </p:custDataLst>
          </p:nvPr>
        </p:nvSpPr>
        <p:spPr>
          <a:xfrm>
            <a:off x="741872" y="2700068"/>
            <a:ext cx="1712007" cy="1837426"/>
          </a:xfrm>
          <a:prstGeom prst="ellipse">
            <a:avLst/>
          </a:prstGeom>
          <a:solidFill>
            <a:srgbClr val="003F7D"/>
          </a:solidFill>
          <a:ln>
            <a:noFill/>
          </a:ln>
        </p:spPr>
        <p:style>
          <a:lnRef idx="2">
            <a:srgbClr val="46597E">
              <a:shade val="50000"/>
            </a:srgbClr>
          </a:lnRef>
          <a:fillRef idx="1">
            <a:srgbClr val="46597E"/>
          </a:fillRef>
          <a:effectRef idx="0">
            <a:srgbClr val="46597E"/>
          </a:effectRef>
          <a:fontRef idx="minor">
            <a:sysClr val="window" lastClr="FFFFFF"/>
          </a:fontRef>
        </p:style>
        <p:txBody>
          <a:bodyPr anchor="ctr">
            <a:normAutofit/>
          </a:bodyPr>
          <a:lstStyle/>
          <a:p>
            <a:pPr algn="ctr">
              <a:defRPr/>
            </a:pPr>
            <a:r>
              <a:rPr lang="en-US" sz="2400" b="1" dirty="0">
                <a:solidFill>
                  <a:srgbClr val="FFFFFF"/>
                </a:solidFill>
                <a:latin typeface="Arial" panose="020B0604020202020204" pitchFamily="34" charset="0"/>
                <a:ea typeface="黑体" panose="02010609060101010101" charset="-122"/>
                <a:cs typeface="+mn-ea"/>
                <a:sym typeface="Arial" panose="020B0604020202020204" pitchFamily="34" charset="0"/>
              </a:rPr>
              <a:t>“</a:t>
            </a:r>
            <a:r>
              <a:rPr lang="zh-CN" altLang="en-US" sz="2400" b="1" dirty="0">
                <a:solidFill>
                  <a:srgbClr val="FFFFFF"/>
                </a:solidFill>
                <a:latin typeface="Arial" panose="020B0604020202020204" pitchFamily="34" charset="0"/>
                <a:ea typeface="黑体" panose="02010609060101010101" charset="-122"/>
                <a:cs typeface="+mn-ea"/>
                <a:sym typeface="Arial" panose="020B0604020202020204" pitchFamily="34" charset="0"/>
              </a:rPr>
              <a:t>若干</a:t>
            </a:r>
          </a:p>
          <a:p>
            <a:pPr algn="ctr">
              <a:defRPr/>
            </a:pPr>
            <a:r>
              <a:rPr lang="zh-CN" altLang="en-US" sz="2400" b="1" dirty="0">
                <a:solidFill>
                  <a:srgbClr val="FFFFFF"/>
                </a:solidFill>
                <a:latin typeface="Arial" panose="020B0604020202020204" pitchFamily="34" charset="0"/>
                <a:ea typeface="黑体" panose="02010609060101010101" charset="-122"/>
                <a:cs typeface="+mn-ea"/>
                <a:sym typeface="Arial" panose="020B0604020202020204" pitchFamily="34" charset="0"/>
              </a:rPr>
              <a:t>意见</a:t>
            </a:r>
            <a:r>
              <a:rPr lang="en-US" sz="2400" b="1" dirty="0">
                <a:solidFill>
                  <a:srgbClr val="FFFFFF"/>
                </a:solidFill>
                <a:latin typeface="Arial" panose="020B0604020202020204" pitchFamily="34" charset="0"/>
                <a:ea typeface="黑体" panose="02010609060101010101" charset="-122"/>
                <a:cs typeface="+mn-ea"/>
                <a:sym typeface="Arial" panose="020B0604020202020204" pitchFamily="34" charset="0"/>
              </a:rPr>
              <a:t>”</a:t>
            </a:r>
          </a:p>
        </p:txBody>
      </p:sp>
      <p:sp>
        <p:nvSpPr>
          <p:cNvPr id="6" name="Shape 682"/>
          <p:cNvSpPr/>
          <p:nvPr>
            <p:custDataLst>
              <p:tags r:id="rId2"/>
            </p:custDataLst>
          </p:nvPr>
        </p:nvSpPr>
        <p:spPr>
          <a:xfrm>
            <a:off x="3001992" y="1984080"/>
            <a:ext cx="1121434" cy="1199070"/>
          </a:xfrm>
          <a:prstGeom prst="ellipse">
            <a:avLst/>
          </a:prstGeom>
          <a:solidFill>
            <a:srgbClr val="003F7D"/>
          </a:solidFill>
          <a:ln>
            <a:noFill/>
          </a:ln>
        </p:spPr>
        <p:style>
          <a:lnRef idx="2">
            <a:srgbClr val="46597E">
              <a:shade val="50000"/>
            </a:srgbClr>
          </a:lnRef>
          <a:fillRef idx="1">
            <a:srgbClr val="46597E"/>
          </a:fillRef>
          <a:effectRef idx="0">
            <a:srgbClr val="46597E"/>
          </a:effectRef>
          <a:fontRef idx="minor">
            <a:sysClr val="window" lastClr="FFFFFF"/>
          </a:fontRef>
        </p:style>
        <p:txBody>
          <a:bodyPr wrap="none" anchor="ctr">
            <a:normAutofit/>
          </a:bodyPr>
          <a:lstStyle/>
          <a:p>
            <a:pPr algn="ctr">
              <a:defRPr/>
            </a:pPr>
            <a:r>
              <a:rPr lang="zh-CN" sz="2000" b="1" dirty="0">
                <a:solidFill>
                  <a:srgbClr val="FFFFFF"/>
                </a:solidFill>
                <a:latin typeface="微软雅黑" panose="020B0503020204020204" pitchFamily="34" charset="-122"/>
                <a:ea typeface="微软雅黑" panose="020B0503020204020204" pitchFamily="34" charset="-122"/>
                <a:sym typeface="Arial" panose="020B0604020202020204" pitchFamily="34" charset="0"/>
              </a:rPr>
              <a:t>序言</a:t>
            </a:r>
          </a:p>
        </p:txBody>
      </p:sp>
      <p:sp>
        <p:nvSpPr>
          <p:cNvPr id="7" name="Shape 683"/>
          <p:cNvSpPr/>
          <p:nvPr>
            <p:custDataLst>
              <p:tags r:id="rId3"/>
            </p:custDataLst>
          </p:nvPr>
        </p:nvSpPr>
        <p:spPr>
          <a:xfrm>
            <a:off x="3001992" y="3260786"/>
            <a:ext cx="1155940" cy="1069674"/>
          </a:xfrm>
          <a:prstGeom prst="ellipse">
            <a:avLst/>
          </a:prstGeom>
          <a:solidFill>
            <a:srgbClr val="003F7D"/>
          </a:solidFill>
          <a:ln>
            <a:noFill/>
          </a:ln>
        </p:spPr>
        <p:style>
          <a:lnRef idx="2">
            <a:srgbClr val="46597E">
              <a:shade val="50000"/>
            </a:srgbClr>
          </a:lnRef>
          <a:fillRef idx="1">
            <a:srgbClr val="46597E"/>
          </a:fillRef>
          <a:effectRef idx="0">
            <a:srgbClr val="46597E"/>
          </a:effectRef>
          <a:fontRef idx="minor">
            <a:sysClr val="window" lastClr="FFFFFF"/>
          </a:fontRef>
        </p:style>
        <p:txBody>
          <a:bodyPr wrap="none" anchor="ctr">
            <a:normAutofit/>
          </a:bodyPr>
          <a:lstStyle/>
          <a:p>
            <a:pPr algn="ctr">
              <a:defRPr/>
            </a:pPr>
            <a:r>
              <a:rPr lang="zh-CN" sz="2000" b="1" dirty="0">
                <a:solidFill>
                  <a:srgbClr val="FFFFFF"/>
                </a:solidFill>
                <a:latin typeface="微软雅黑" panose="020B0503020204020204" pitchFamily="34" charset="-122"/>
                <a:ea typeface="微软雅黑" panose="020B0503020204020204" pitchFamily="34" charset="-122"/>
                <a:sym typeface="Arial" panose="020B0604020202020204" pitchFamily="34" charset="0"/>
              </a:rPr>
              <a:t>主文</a:t>
            </a:r>
          </a:p>
        </p:txBody>
      </p:sp>
      <p:sp>
        <p:nvSpPr>
          <p:cNvPr id="9" name="Shape 684"/>
          <p:cNvSpPr/>
          <p:nvPr>
            <p:custDataLst>
              <p:tags r:id="rId4"/>
            </p:custDataLst>
          </p:nvPr>
        </p:nvSpPr>
        <p:spPr>
          <a:xfrm>
            <a:off x="3048364" y="4406504"/>
            <a:ext cx="1109573" cy="1123028"/>
          </a:xfrm>
          <a:prstGeom prst="ellipse">
            <a:avLst/>
          </a:prstGeom>
          <a:solidFill>
            <a:srgbClr val="003F7D"/>
          </a:solidFill>
          <a:ln>
            <a:noFill/>
          </a:ln>
        </p:spPr>
        <p:style>
          <a:lnRef idx="2">
            <a:srgbClr val="46597E">
              <a:shade val="50000"/>
            </a:srgbClr>
          </a:lnRef>
          <a:fillRef idx="1">
            <a:srgbClr val="46597E"/>
          </a:fillRef>
          <a:effectRef idx="0">
            <a:srgbClr val="46597E"/>
          </a:effectRef>
          <a:fontRef idx="minor">
            <a:sysClr val="window" lastClr="FFFFFF"/>
          </a:fontRef>
        </p:style>
        <p:txBody>
          <a:bodyPr wrap="none" anchor="ctr">
            <a:normAutofit/>
          </a:bodyPr>
          <a:lstStyle/>
          <a:p>
            <a:pPr algn="ctr">
              <a:defRPr/>
            </a:pPr>
            <a:r>
              <a:rPr lang="zh-CN" sz="2000" b="1" dirty="0">
                <a:solidFill>
                  <a:srgbClr val="FFFFFF"/>
                </a:solidFill>
                <a:latin typeface="微软雅黑" panose="020B0503020204020204" pitchFamily="34" charset="-122"/>
                <a:ea typeface="微软雅黑" panose="020B0503020204020204" pitchFamily="34" charset="-122"/>
                <a:sym typeface="Arial" panose="020B0604020202020204" pitchFamily="34" charset="0"/>
              </a:rPr>
              <a:t>结语</a:t>
            </a:r>
          </a:p>
        </p:txBody>
      </p:sp>
      <p:sp>
        <p:nvSpPr>
          <p:cNvPr id="10" name="Shape 686"/>
          <p:cNvSpPr/>
          <p:nvPr>
            <p:custDataLst>
              <p:tags r:id="rId5"/>
            </p:custDataLst>
          </p:nvPr>
        </p:nvSpPr>
        <p:spPr bwMode="auto">
          <a:xfrm flipH="1" flipV="1">
            <a:off x="2469381" y="3800475"/>
            <a:ext cx="575072" cy="0"/>
          </a:xfrm>
          <a:prstGeom prst="line">
            <a:avLst/>
          </a:prstGeom>
          <a:noFill/>
          <a:ln w="38100" cap="flat">
            <a:solidFill>
              <a:srgbClr val="5F5F5F">
                <a:lumMod val="50000"/>
                <a:lumOff val="50000"/>
              </a:srgbClr>
            </a:solidFill>
            <a:prstDash val="solid"/>
            <a:miter lim="400000"/>
            <a:headEnd type="triangle" w="med" len="med"/>
          </a:ln>
          <a:effectLst/>
        </p:spPr>
        <p:txBody>
          <a:bodyPr lIns="19050" tIns="19050" rIns="19050" bIns="19050" anchor="ctr">
            <a:normAutofit fontScale="25000" lnSpcReduction="20000"/>
          </a:bodyPr>
          <a:lstStyle/>
          <a:p>
            <a:pPr algn="ctr" eaLnBrk="1" hangingPunct="1">
              <a:spcBef>
                <a:spcPts val="0"/>
              </a:spcBef>
              <a:spcAft>
                <a:spcPts val="0"/>
              </a:spcAft>
              <a:defRPr sz="1200">
                <a:solidFill>
                  <a:srgbClr val="000000"/>
                </a:solidFill>
                <a:latin typeface="Helvetica"/>
                <a:ea typeface="Helvetica"/>
                <a:cs typeface="Helvetica"/>
                <a:sym typeface="Helvetica"/>
              </a:defRPr>
            </a:pPr>
            <a:endParaRPr sz="600">
              <a:solidFill>
                <a:srgbClr val="FFFFFF"/>
              </a:solidFill>
              <a:sym typeface="Arial" panose="020B0604020202020204" pitchFamily="34" charset="0"/>
            </a:endParaRPr>
          </a:p>
        </p:txBody>
      </p:sp>
      <p:sp>
        <p:nvSpPr>
          <p:cNvPr id="11" name="Shape 687"/>
          <p:cNvSpPr/>
          <p:nvPr>
            <p:custDataLst>
              <p:tags r:id="rId6"/>
            </p:custDataLst>
          </p:nvPr>
        </p:nvSpPr>
        <p:spPr bwMode="auto">
          <a:xfrm>
            <a:off x="2260997" y="2749154"/>
            <a:ext cx="819150" cy="370284"/>
          </a:xfrm>
          <a:custGeom>
            <a:avLst/>
            <a:gdLst/>
            <a:ahLst/>
            <a:cxnLst>
              <a:cxn ang="0">
                <a:pos x="wd2" y="hd2"/>
              </a:cxn>
              <a:cxn ang="5400000">
                <a:pos x="wd2" y="hd2"/>
              </a:cxn>
              <a:cxn ang="10800000">
                <a:pos x="wd2" y="hd2"/>
              </a:cxn>
              <a:cxn ang="16200000">
                <a:pos x="wd2" y="hd2"/>
              </a:cxn>
            </a:cxnLst>
            <a:rect l="0" t="0" r="r" b="b"/>
            <a:pathLst>
              <a:path w="21600" h="16987" extrusionOk="0">
                <a:moveTo>
                  <a:pt x="21600" y="901"/>
                </a:moveTo>
                <a:cubicBezTo>
                  <a:pt x="7274" y="-4613"/>
                  <a:pt x="0" y="16987"/>
                  <a:pt x="0" y="16987"/>
                </a:cubicBezTo>
              </a:path>
            </a:pathLst>
          </a:custGeom>
          <a:noFill/>
          <a:ln w="38100" cap="flat">
            <a:solidFill>
              <a:srgbClr val="5F5F5F">
                <a:lumMod val="50000"/>
                <a:lumOff val="50000"/>
              </a:srgbClr>
            </a:solidFill>
            <a:prstDash val="solid"/>
            <a:miter lim="400000"/>
            <a:headEnd type="triangle" w="med" len="med"/>
          </a:ln>
          <a:effectLst/>
        </p:spPr>
        <p:txBody>
          <a:bodyPr lIns="19050" tIns="19050" rIns="19050" bIns="19050" anchor="ctr">
            <a:normAutofit/>
          </a:bodyPr>
          <a:lstStyle/>
          <a:p>
            <a:pPr algn="ctr" defTabSz="292100" eaLnBrk="1" hangingPunct="1">
              <a:lnSpc>
                <a:spcPct val="110000"/>
              </a:lnSpc>
              <a:spcBef>
                <a:spcPts val="1500"/>
              </a:spcBef>
              <a:spcAft>
                <a:spcPts val="0"/>
              </a:spcAft>
              <a:defRPr sz="2000">
                <a:solidFill>
                  <a:srgbClr val="4C4C4C"/>
                </a:solidFill>
                <a:latin typeface="Helvetica Neue Light"/>
                <a:ea typeface="Helvetica Neue Light"/>
                <a:cs typeface="Helvetica Neue Light"/>
                <a:sym typeface="Helvetica Neue Light"/>
              </a:defRPr>
            </a:pPr>
            <a:endParaRPr sz="1050">
              <a:solidFill>
                <a:srgbClr val="FFFFFF"/>
              </a:solidFill>
              <a:sym typeface="Arial" panose="020B0604020202020204" pitchFamily="34" charset="0"/>
            </a:endParaRPr>
          </a:p>
        </p:txBody>
      </p:sp>
      <p:sp>
        <p:nvSpPr>
          <p:cNvPr id="12" name="Shape 688"/>
          <p:cNvSpPr/>
          <p:nvPr>
            <p:custDataLst>
              <p:tags r:id="rId7"/>
            </p:custDataLst>
          </p:nvPr>
        </p:nvSpPr>
        <p:spPr bwMode="auto">
          <a:xfrm rot="10800000" flipH="1">
            <a:off x="2260997" y="4481513"/>
            <a:ext cx="819150" cy="370285"/>
          </a:xfrm>
          <a:custGeom>
            <a:avLst/>
            <a:gdLst/>
            <a:ahLst/>
            <a:cxnLst>
              <a:cxn ang="0">
                <a:pos x="wd2" y="hd2"/>
              </a:cxn>
              <a:cxn ang="5400000">
                <a:pos x="wd2" y="hd2"/>
              </a:cxn>
              <a:cxn ang="10800000">
                <a:pos x="wd2" y="hd2"/>
              </a:cxn>
              <a:cxn ang="16200000">
                <a:pos x="wd2" y="hd2"/>
              </a:cxn>
            </a:cxnLst>
            <a:rect l="0" t="0" r="r" b="b"/>
            <a:pathLst>
              <a:path w="21600" h="16987" extrusionOk="0">
                <a:moveTo>
                  <a:pt x="21600" y="901"/>
                </a:moveTo>
                <a:cubicBezTo>
                  <a:pt x="7274" y="-4613"/>
                  <a:pt x="0" y="16987"/>
                  <a:pt x="0" y="16987"/>
                </a:cubicBezTo>
              </a:path>
            </a:pathLst>
          </a:custGeom>
          <a:noFill/>
          <a:ln w="38100" cap="flat">
            <a:solidFill>
              <a:srgbClr val="5F5F5F">
                <a:lumMod val="50000"/>
                <a:lumOff val="50000"/>
              </a:srgbClr>
            </a:solidFill>
            <a:prstDash val="solid"/>
            <a:miter lim="400000"/>
            <a:headEnd type="triangle" w="med" len="med"/>
          </a:ln>
          <a:effectLst/>
        </p:spPr>
        <p:txBody>
          <a:bodyPr lIns="19050" tIns="19050" rIns="19050" bIns="19050" anchor="ctr">
            <a:normAutofit/>
          </a:bodyPr>
          <a:lstStyle/>
          <a:p>
            <a:pPr algn="ctr" defTabSz="292100" eaLnBrk="1" hangingPunct="1">
              <a:lnSpc>
                <a:spcPct val="110000"/>
              </a:lnSpc>
              <a:spcBef>
                <a:spcPts val="1500"/>
              </a:spcBef>
              <a:spcAft>
                <a:spcPts val="0"/>
              </a:spcAft>
              <a:defRPr sz="2000">
                <a:solidFill>
                  <a:srgbClr val="4C4C4C"/>
                </a:solidFill>
                <a:latin typeface="Helvetica Neue Light"/>
                <a:ea typeface="Helvetica Neue Light"/>
                <a:cs typeface="Helvetica Neue Light"/>
                <a:sym typeface="Helvetica Neue Light"/>
              </a:defRPr>
            </a:pPr>
            <a:endParaRPr sz="1050">
              <a:solidFill>
                <a:srgbClr val="FFFFFF"/>
              </a:solidFill>
              <a:sym typeface="Arial" panose="020B0604020202020204" pitchFamily="34" charset="0"/>
            </a:endParaRPr>
          </a:p>
        </p:txBody>
      </p:sp>
      <p:sp>
        <p:nvSpPr>
          <p:cNvPr id="16" name="文本框 15"/>
          <p:cNvSpPr txBox="1"/>
          <p:nvPr>
            <p:custDataLst>
              <p:tags r:id="rId8"/>
            </p:custDataLst>
          </p:nvPr>
        </p:nvSpPr>
        <p:spPr>
          <a:xfrm>
            <a:off x="4218317" y="2596551"/>
            <a:ext cx="4632638" cy="1477328"/>
          </a:xfrm>
          <a:prstGeom prst="rect">
            <a:avLst/>
          </a:prstGeom>
          <a:noFill/>
        </p:spPr>
        <p:txBody>
          <a:bodyPr wrap="square" rtlCol="0">
            <a:spAutoFit/>
          </a:bodyPr>
          <a:lstStyle/>
          <a:p>
            <a:pPr>
              <a:lnSpc>
                <a:spcPct val="150000"/>
              </a:lnSpc>
            </a:pPr>
            <a:r>
              <a:rPr lang="zh-CN" altLang="en-US" sz="2400" b="1" dirty="0">
                <a:solidFill>
                  <a:srgbClr val="C00000"/>
                </a:solidFill>
                <a:latin typeface="微软雅黑" panose="020B0503020204020204" pitchFamily="34" charset="-122"/>
                <a:ea typeface="微软雅黑" panose="020B0503020204020204" pitchFamily="34" charset="-122"/>
                <a:cs typeface="+mn-ea"/>
              </a:rPr>
              <a:t>八个部分共二十九条：</a:t>
            </a:r>
          </a:p>
          <a:p>
            <a:pPr marL="266700" lvl="1" indent="-180975">
              <a:lnSpc>
                <a:spcPct val="150000"/>
              </a:lnSpc>
            </a:pPr>
            <a:r>
              <a:rPr lang="zh-CN" altLang="en-US" b="1" dirty="0">
                <a:solidFill>
                  <a:srgbClr val="003F7D"/>
                </a:solidFill>
                <a:latin typeface="微软雅黑" panose="020B0503020204020204" pitchFamily="34" charset="-122"/>
                <a:ea typeface="微软雅黑" panose="020B0503020204020204" pitchFamily="34" charset="-122"/>
                <a:cs typeface="+mn-ea"/>
              </a:rPr>
              <a:t>重要意义、主体责任、组织制度、项目管理、</a:t>
            </a:r>
          </a:p>
          <a:p>
            <a:pPr marL="266700" lvl="1" indent="-180975">
              <a:lnSpc>
                <a:spcPct val="150000"/>
              </a:lnSpc>
            </a:pPr>
            <a:r>
              <a:rPr lang="zh-CN" altLang="en-US" b="1" dirty="0">
                <a:solidFill>
                  <a:srgbClr val="003F7D"/>
                </a:solidFill>
                <a:latin typeface="微软雅黑" panose="020B0503020204020204" pitchFamily="34" charset="-122"/>
                <a:ea typeface="微软雅黑" panose="020B0503020204020204" pitchFamily="34" charset="-122"/>
                <a:cs typeface="+mn-ea"/>
              </a:rPr>
              <a:t>资金管理、成果管理、科研诚信、监督管理</a:t>
            </a:r>
          </a:p>
        </p:txBody>
      </p:sp>
      <p:sp>
        <p:nvSpPr>
          <p:cNvPr id="2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文本框 2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框架结构</a:t>
            </a:r>
          </a:p>
        </p:txBody>
      </p:sp>
      <p:sp>
        <p:nvSpPr>
          <p:cNvPr id="27" name="文本框 26"/>
          <p:cNvSpPr txBox="1"/>
          <p:nvPr/>
        </p:nvSpPr>
        <p:spPr>
          <a:xfrm>
            <a:off x="215031" y="230965"/>
            <a:ext cx="419735"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04</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8" name="组合 27"/>
          <p:cNvGrpSpPr/>
          <p:nvPr/>
        </p:nvGrpSpPr>
        <p:grpSpPr>
          <a:xfrm>
            <a:off x="1" y="6455196"/>
            <a:ext cx="9144001" cy="398994"/>
            <a:chOff x="0" y="6037944"/>
            <a:chExt cx="12192001" cy="820056"/>
          </a:xfrm>
          <a:solidFill>
            <a:srgbClr val="003F7D"/>
          </a:solidFill>
        </p:grpSpPr>
        <p:sp>
          <p:nvSpPr>
            <p:cNvPr id="29"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0"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31"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21</a:t>
            </a:fld>
            <a:endParaRPr lang="zh-CN" altLang="en-US" sz="1350" smtClean="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85" y="-8890"/>
            <a:ext cx="9144000" cy="3456305"/>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nvGrpSpPr>
          <p:cNvPr id="4" name="组合 3"/>
          <p:cNvGrpSpPr/>
          <p:nvPr/>
        </p:nvGrpSpPr>
        <p:grpSpPr>
          <a:xfrm>
            <a:off x="2190750" y="2752407"/>
            <a:ext cx="4762500" cy="1407161"/>
            <a:chOff x="2496457" y="2673360"/>
            <a:chExt cx="7199086" cy="2038340"/>
          </a:xfrm>
        </p:grpSpPr>
        <p:sp>
          <p:nvSpPr>
            <p:cNvPr id="59" name="矩形: 圆角 58"/>
            <p:cNvSpPr/>
            <p:nvPr/>
          </p:nvSpPr>
          <p:spPr>
            <a:xfrm>
              <a:off x="2496457" y="2673360"/>
              <a:ext cx="7199086" cy="2038340"/>
            </a:xfrm>
            <a:prstGeom prst="roundRect">
              <a:avLst>
                <a:gd name="adj" fmla="val 50000"/>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35"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37" name="文本框 36"/>
          <p:cNvSpPr txBox="1"/>
          <p:nvPr/>
        </p:nvSpPr>
        <p:spPr>
          <a:xfrm>
            <a:off x="2757894" y="2868552"/>
            <a:ext cx="1310545" cy="1198880"/>
          </a:xfrm>
          <a:prstGeom prst="rect">
            <a:avLst/>
          </a:prstGeom>
          <a:noFill/>
        </p:spPr>
        <p:txBody>
          <a:bodyPr wrap="square" rtlCol="0">
            <a:spAutoFit/>
          </a:bodyPr>
          <a:lstStyle/>
          <a:p>
            <a:pPr defTabSz="913765"/>
            <a:r>
              <a:rPr lang="en-US" altLang="zh-CN" sz="7200" dirty="0">
                <a:solidFill>
                  <a:srgbClr val="003F7D"/>
                </a:solidFill>
                <a:latin typeface="Impact" panose="020B0806030902050204" pitchFamily="34" charset="0"/>
                <a:ea typeface="微软雅黑" panose="020B0503020204020204" pitchFamily="34" charset="-122"/>
              </a:rPr>
              <a:t>05</a:t>
            </a:r>
          </a:p>
        </p:txBody>
      </p:sp>
      <p:sp>
        <p:nvSpPr>
          <p:cNvPr id="9" name="TextBox 8"/>
          <p:cNvSpPr txBox="1"/>
          <p:nvPr/>
        </p:nvSpPr>
        <p:spPr>
          <a:xfrm>
            <a:off x="3975148" y="3048440"/>
            <a:ext cx="2468880" cy="783590"/>
          </a:xfrm>
          <a:prstGeom prst="rect">
            <a:avLst/>
          </a:prstGeom>
          <a:noFill/>
        </p:spPr>
        <p:txBody>
          <a:bodyPr wrap="none" rtlCol="0">
            <a:spAutoFit/>
          </a:bodyPr>
          <a:lstStyle/>
          <a:p>
            <a:r>
              <a:rPr lang="zh-CN" altLang="zh-CN" sz="4500" b="1" dirty="0" smtClean="0">
                <a:solidFill>
                  <a:srgbClr val="003F7D"/>
                </a:solidFill>
                <a:latin typeface="微软雅黑" panose="020B0503020204020204" pitchFamily="34" charset="-122"/>
                <a:ea typeface="微软雅黑" panose="020B0503020204020204" pitchFamily="34" charset="-122"/>
              </a:rPr>
              <a:t>主要内容</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22</a:t>
            </a:fld>
            <a:endParaRPr lang="zh-CN" altLang="en-US" sz="1350" smtClean="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45433" y="1105623"/>
            <a:ext cx="7715250" cy="4493538"/>
          </a:xfrm>
          <a:prstGeom prst="rect">
            <a:avLst/>
          </a:prstGeom>
          <a:noFill/>
        </p:spPr>
        <p:txBody>
          <a:bodyPr wrap="square" rtlCol="0">
            <a:spAutoFit/>
          </a:bodyPr>
          <a:lstStyle/>
          <a:p>
            <a:pPr algn="just">
              <a:lnSpc>
                <a:spcPts val="36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一、充分认识加强依托单位科学基金管理工作重要意义</a:t>
            </a:r>
          </a:p>
          <a:p>
            <a:pPr algn="just">
              <a:lnSpc>
                <a:spcPts val="36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一）重视和加强依托单位科学基金管理工作，</a:t>
            </a:r>
            <a:r>
              <a:rPr lang="zh-CN" altLang="en-US" sz="2000" b="1" dirty="0">
                <a:solidFill>
                  <a:srgbClr val="002060"/>
                </a:solidFill>
                <a:latin typeface="微软雅黑" panose="020B0503020204020204" pitchFamily="34" charset="-122"/>
                <a:ea typeface="微软雅黑" panose="020B0503020204020204" pitchFamily="34" charset="-122"/>
              </a:rPr>
              <a:t>是坚定实施创新驱动发展战略，全面加强基础科学研究，深入落实科技领域“放管服”改革，加强自然科学基金委对依托单位的科学有效管理，适应科学基金事业发展的必然要求。</a:t>
            </a:r>
          </a:p>
          <a:p>
            <a:pPr algn="just">
              <a:lnSpc>
                <a:spcPts val="36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二）依托单位是科学基金管理体系的重要组成部分，</a:t>
            </a:r>
            <a:r>
              <a:rPr lang="zh-CN" altLang="en-US" sz="2000" b="1" dirty="0">
                <a:solidFill>
                  <a:srgbClr val="002060"/>
                </a:solidFill>
                <a:latin typeface="微软雅黑" panose="020B0503020204020204" pitchFamily="34" charset="-122"/>
                <a:ea typeface="微软雅黑" panose="020B0503020204020204" pitchFamily="34" charset="-122"/>
              </a:rPr>
              <a:t>在科学基金资助管理工作中承担着重要的主体责任。依托单位应当按照《条例》和自然科学基金委规范性文件的有关规定，负责任地管理本单位科学基金工作。</a:t>
            </a: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23</a:t>
            </a:fld>
            <a:endParaRPr lang="zh-CN" altLang="en-US" sz="1350" smtClean="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1157379"/>
            <a:ext cx="7715250" cy="4478149"/>
          </a:xfrm>
          <a:prstGeom prst="rect">
            <a:avLst/>
          </a:prstGeom>
          <a:noFill/>
        </p:spPr>
        <p:txBody>
          <a:bodyPr wrap="square" rtlCol="0">
            <a:spAutoFit/>
          </a:bodyPr>
          <a:lstStyle/>
          <a:p>
            <a:pPr algn="just">
              <a:lnSpc>
                <a:spcPts val="33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二、认真履行管理主体责任， 积极优化对科研人员的管理和服务</a:t>
            </a:r>
          </a:p>
          <a:p>
            <a:pPr algn="just">
              <a:lnSpc>
                <a:spcPts val="33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三）强化法人主体责任意识，切实履行科学基金管理职责。</a:t>
            </a:r>
          </a:p>
          <a:p>
            <a:pPr algn="just">
              <a:lnSpc>
                <a:spcPts val="3300"/>
              </a:lnSpc>
            </a:pPr>
            <a:r>
              <a:rPr lang="zh-CN" altLang="en-US" sz="2000" b="1" dirty="0">
                <a:solidFill>
                  <a:srgbClr val="002060"/>
                </a:solidFill>
                <a:latin typeface="微软雅黑" panose="020B0503020204020204" pitchFamily="34" charset="-122"/>
                <a:ea typeface="微软雅黑" panose="020B0503020204020204" pitchFamily="34" charset="-122"/>
              </a:rPr>
              <a:t>依托单位是本单位科学基金管理的责任主体，要按照权责一致的要求，强化自我约束和自我规范，确保下放的管理权限“接得住、管得好”。</a:t>
            </a:r>
          </a:p>
          <a:p>
            <a:pPr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四）充分尊重科研自主权，保护、调动和发挥科研人员积极性</a:t>
            </a:r>
            <a:r>
              <a:rPr lang="zh-CN" altLang="en-US" sz="2000" b="1" dirty="0">
                <a:solidFill>
                  <a:srgbClr val="7030A0"/>
                </a:solidFill>
                <a:latin typeface="微软雅黑" panose="020B0503020204020204" pitchFamily="34" charset="-122"/>
                <a:ea typeface="微软雅黑" panose="020B0503020204020204" pitchFamily="34" charset="-122"/>
              </a:rPr>
              <a:t>。</a:t>
            </a:r>
          </a:p>
          <a:p>
            <a:pPr algn="just">
              <a:lnSpc>
                <a:spcPts val="3300"/>
              </a:lnSpc>
            </a:pPr>
            <a:r>
              <a:rPr lang="zh-CN" altLang="en-US" sz="2000" b="1" dirty="0">
                <a:solidFill>
                  <a:srgbClr val="002060"/>
                </a:solidFill>
                <a:latin typeface="微软雅黑" panose="020B0503020204020204" pitchFamily="34" charset="-122"/>
                <a:ea typeface="微软雅黑" panose="020B0503020204020204" pitchFamily="34" charset="-122"/>
              </a:rPr>
              <a:t>依据国家科技政策和管理规定以及科学基金工作的有关要求，赋予科研人员更大的人财物自主支配权；减轻科研人员不必要的负担；充分释放科研人员创新活力。</a:t>
            </a: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24</a:t>
            </a:fld>
            <a:endParaRPr lang="zh-CN" altLang="en-US" sz="1350" smtClean="0">
              <a:solidFill>
                <a:schemeClr val="tx1"/>
              </a:solidFill>
            </a:endParaRPr>
          </a:p>
        </p:txBody>
      </p:sp>
      <p:sp>
        <p:nvSpPr>
          <p:cNvPr id="25"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7" name="文本框 26"/>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28" name="文本框 27"/>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1133649"/>
            <a:ext cx="7715250" cy="2200602"/>
          </a:xfrm>
          <a:prstGeom prst="rect">
            <a:avLst/>
          </a:prstGeom>
          <a:noFill/>
        </p:spPr>
        <p:txBody>
          <a:bodyPr wrap="square" rtlCol="0">
            <a:spAutoFit/>
          </a:bodyPr>
          <a:lstStyle/>
          <a:p>
            <a:pPr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（五</a:t>
            </a:r>
            <a:r>
              <a:rPr lang="zh-CN" altLang="en-US" sz="2000" b="1" dirty="0">
                <a:solidFill>
                  <a:srgbClr val="FF0000"/>
                </a:solidFill>
                <a:latin typeface="微软雅黑" panose="020B0503020204020204" pitchFamily="34" charset="-122"/>
                <a:ea typeface="微软雅黑" panose="020B0503020204020204" pitchFamily="34" charset="-122"/>
              </a:rPr>
              <a:t>）建立完善科研伦理和科技安全审查机制，防范伦理和安全</a:t>
            </a:r>
            <a:r>
              <a:rPr lang="zh-CN" altLang="en-US" sz="2000" b="1" dirty="0" smtClean="0">
                <a:solidFill>
                  <a:srgbClr val="FF0000"/>
                </a:solidFill>
                <a:latin typeface="微软雅黑" panose="020B0503020204020204" pitchFamily="34" charset="-122"/>
                <a:ea typeface="微软雅黑" panose="020B0503020204020204" pitchFamily="34" charset="-122"/>
              </a:rPr>
              <a:t>风险。</a:t>
            </a:r>
            <a:r>
              <a:rPr lang="zh-CN" altLang="en-US" sz="2000" b="1" dirty="0" smtClean="0">
                <a:solidFill>
                  <a:srgbClr val="002060"/>
                </a:solidFill>
                <a:latin typeface="微软雅黑" panose="020B0503020204020204" pitchFamily="34" charset="-122"/>
                <a:ea typeface="微软雅黑" panose="020B0503020204020204" pitchFamily="34" charset="-122"/>
              </a:rPr>
              <a:t>按照</a:t>
            </a:r>
            <a:r>
              <a:rPr lang="zh-CN" altLang="en-US" sz="2000" b="1" dirty="0">
                <a:solidFill>
                  <a:srgbClr val="002060"/>
                </a:solidFill>
                <a:latin typeface="微软雅黑" panose="020B0503020204020204" pitchFamily="34" charset="-122"/>
                <a:ea typeface="微软雅黑" panose="020B0503020204020204" pitchFamily="34" charset="-122"/>
              </a:rPr>
              <a:t>有关法律法规和伦理准则，建立健全科研伦理和科技安全管理制度；加强伦理审查机制和过程监管，加强生物安全、信息安全等科技安全责任制；强化宣传教育和培训工作。</a:t>
            </a:r>
          </a:p>
          <a:p>
            <a:pPr algn="just">
              <a:lnSpc>
                <a:spcPct val="150000"/>
              </a:lnSpc>
            </a:pPr>
            <a:r>
              <a:rPr lang="zh-CN" altLang="en-US" dirty="0">
                <a:latin typeface="微软雅黑" panose="020B0503020204020204" pitchFamily="34" charset="-122"/>
                <a:ea typeface="微软雅黑" panose="020B0503020204020204" pitchFamily="34" charset="-122"/>
              </a:rPr>
              <a:t>        </a:t>
            </a:r>
          </a:p>
        </p:txBody>
      </p:sp>
      <p:pic>
        <p:nvPicPr>
          <p:cNvPr id="4" name="图片 3"/>
          <p:cNvPicPr>
            <a:picLocks noChangeAspect="1"/>
          </p:cNvPicPr>
          <p:nvPr/>
        </p:nvPicPr>
        <p:blipFill>
          <a:blip r:embed="rId3" cstate="print"/>
          <a:stretch>
            <a:fillRect/>
          </a:stretch>
        </p:blipFill>
        <p:spPr>
          <a:xfrm>
            <a:off x="560546" y="3365426"/>
            <a:ext cx="4228148" cy="2208371"/>
          </a:xfrm>
          <a:prstGeom prst="rect">
            <a:avLst/>
          </a:prstGeom>
        </p:spPr>
      </p:pic>
      <p:sp>
        <p:nvSpPr>
          <p:cNvPr id="7" name="文本框 6"/>
          <p:cNvSpPr txBox="1"/>
          <p:nvPr/>
        </p:nvSpPr>
        <p:spPr>
          <a:xfrm>
            <a:off x="4996815" y="3267099"/>
            <a:ext cx="3573780" cy="242630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l">
              <a:lnSpc>
                <a:spcPts val="2600"/>
              </a:lnSpc>
            </a:pPr>
            <a:r>
              <a:rPr lang="zh-CN" altLang="en-US" b="1" dirty="0">
                <a:latin typeface="楷体_GB2312" pitchFamily="49" charset="-122"/>
                <a:ea typeface="楷体_GB2312" pitchFamily="49" charset="-122"/>
              </a:rPr>
              <a:t>    </a:t>
            </a:r>
            <a:r>
              <a:rPr lang="zh-CN" altLang="en-US" b="1" dirty="0" smtClean="0">
                <a:latin typeface="楷体_GB2312" pitchFamily="49" charset="-122"/>
                <a:ea typeface="楷体_GB2312" pitchFamily="49" charset="-122"/>
              </a:rPr>
              <a:t>近日</a:t>
            </a:r>
            <a:r>
              <a:rPr lang="zh-CN" altLang="en-US" b="1" dirty="0">
                <a:latin typeface="楷体_GB2312" pitchFamily="49" charset="-122"/>
                <a:ea typeface="楷体_GB2312" pitchFamily="49" charset="-122"/>
              </a:rPr>
              <a:t>，媒体报道的关于贺建奎副教授“人类胚胎基因编辑婴儿”的工作</a:t>
            </a:r>
            <a:r>
              <a:rPr lang="zh-CN" altLang="en-US" b="1" dirty="0" smtClean="0">
                <a:latin typeface="楷体_GB2312" pitchFamily="49" charset="-122"/>
                <a:ea typeface="楷体_GB2312" pitchFamily="49" charset="-122"/>
              </a:rPr>
              <a:t>，基金委</a:t>
            </a:r>
            <a:r>
              <a:rPr lang="zh-CN" altLang="en-US" b="1" dirty="0">
                <a:latin typeface="楷体_GB2312" pitchFamily="49" charset="-122"/>
                <a:ea typeface="楷体_GB2312" pitchFamily="49" charset="-122"/>
              </a:rPr>
              <a:t>发表公开信呼吁：广大科研人员在各类科研活动中必须严格遵守科学伦理相关法律法规，弘扬科学精神，规范科研行为</a:t>
            </a:r>
            <a:r>
              <a:rPr lang="zh-CN" altLang="en-US" b="1" dirty="0" smtClean="0">
                <a:latin typeface="楷体_GB2312" pitchFamily="49" charset="-122"/>
                <a:ea typeface="楷体_GB2312" pitchFamily="49" charset="-122"/>
              </a:rPr>
              <a:t>。</a:t>
            </a:r>
            <a:r>
              <a:rPr lang="zh-CN" altLang="en-US" b="1" dirty="0" smtClean="0">
                <a:latin typeface="微软雅黑" panose="020B0503020204020204" pitchFamily="34" charset="-122"/>
                <a:ea typeface="微软雅黑" panose="020B0503020204020204" pitchFamily="34" charset="-122"/>
              </a:rPr>
              <a:t>        </a:t>
            </a:r>
            <a:endParaRPr lang="zh-CN" altLang="en-US" b="1" dirty="0">
              <a:latin typeface="微软雅黑" panose="020B0503020204020204" pitchFamily="34" charset="-122"/>
              <a:ea typeface="微软雅黑" panose="020B0503020204020204" pitchFamily="34" charset="-122"/>
            </a:endParaRPr>
          </a:p>
        </p:txBody>
      </p:sp>
      <p:grpSp>
        <p:nvGrpSpPr>
          <p:cNvPr id="24" name="组合 23"/>
          <p:cNvGrpSpPr/>
          <p:nvPr/>
        </p:nvGrpSpPr>
        <p:grpSpPr>
          <a:xfrm>
            <a:off x="1" y="6455196"/>
            <a:ext cx="9144001" cy="398994"/>
            <a:chOff x="0" y="6037944"/>
            <a:chExt cx="12192001" cy="820056"/>
          </a:xfrm>
          <a:solidFill>
            <a:srgbClr val="003F7D"/>
          </a:solidFill>
        </p:grpSpPr>
        <p:sp>
          <p:nvSpPr>
            <p:cNvPr id="25"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6"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7"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25</a:t>
            </a:fld>
            <a:endParaRPr lang="zh-CN" altLang="en-US" sz="1350" smtClean="0">
              <a:solidFill>
                <a:schemeClr val="tx1"/>
              </a:solidFill>
            </a:endParaRPr>
          </a:p>
        </p:txBody>
      </p:sp>
      <p:sp>
        <p:nvSpPr>
          <p:cNvPr id="28"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9"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0" name="文本框 29"/>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31" name="文本框 30"/>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2199799"/>
            <a:ext cx="7715250" cy="1938992"/>
          </a:xfrm>
          <a:prstGeom prst="rect">
            <a:avLst/>
          </a:prstGeom>
          <a:noFill/>
        </p:spPr>
        <p:txBody>
          <a:bodyPr wrap="square" rtlCol="0">
            <a:spAutoFit/>
          </a:bodyPr>
          <a:lstStyle/>
          <a:p>
            <a:pPr algn="just">
              <a:lnSpc>
                <a:spcPct val="1500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六）建立常态化的自查自纠机制，坚持服务、管理与监督并重</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latin typeface="微软雅黑" panose="020B0503020204020204" pitchFamily="34" charset="-122"/>
                <a:ea typeface="微软雅黑" panose="020B0503020204020204" pitchFamily="34" charset="-122"/>
              </a:rPr>
              <a:t>强化</a:t>
            </a:r>
            <a:r>
              <a:rPr lang="zh-CN" altLang="en-US" sz="2000" b="1" dirty="0">
                <a:latin typeface="微软雅黑" panose="020B0503020204020204" pitchFamily="34" charset="-122"/>
                <a:ea typeface="微软雅黑" panose="020B0503020204020204" pitchFamily="34" charset="-122"/>
              </a:rPr>
              <a:t>服务意识，创新服务方式；积极开展科研人员遵规守纪方面的宣传和培训；通过常态化的自查自纠机制，跟踪资助项目实施，监督资助资金使用，避免本单位出现违法违规行为。</a:t>
            </a: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26</a:t>
            </a:fld>
            <a:endParaRPr lang="zh-CN" altLang="en-US" sz="1350" smtClean="0">
              <a:solidFill>
                <a:schemeClr val="tx1"/>
              </a:solidFill>
            </a:endParaRPr>
          </a:p>
        </p:txBody>
      </p:sp>
      <p:sp>
        <p:nvSpPr>
          <p:cNvPr id="25"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7" name="文本框 26"/>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28" name="文本框 27"/>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993221"/>
            <a:ext cx="7715250" cy="4978414"/>
          </a:xfrm>
          <a:prstGeom prst="rect">
            <a:avLst/>
          </a:prstGeom>
          <a:noFill/>
        </p:spPr>
        <p:txBody>
          <a:bodyPr wrap="square" rtlCol="0">
            <a:spAutoFit/>
          </a:bodyPr>
          <a:lstStyle/>
          <a:p>
            <a:pPr algn="just">
              <a:lnSpc>
                <a:spcPts val="31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三、加强科学基金组织管理和制度建设，完善组织制度保障体系</a:t>
            </a:r>
          </a:p>
          <a:p>
            <a:pPr algn="just">
              <a:lnSpc>
                <a:spcPts val="31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七）完善科学基金工作管理体制，明确工作职责</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建立</a:t>
            </a:r>
            <a:r>
              <a:rPr lang="zh-CN" altLang="en-US" sz="2000" b="1" dirty="0">
                <a:solidFill>
                  <a:srgbClr val="002060"/>
                </a:solidFill>
                <a:latin typeface="微软雅黑" panose="020B0503020204020204" pitchFamily="34" charset="-122"/>
                <a:ea typeface="微软雅黑" panose="020B0503020204020204" pitchFamily="34" charset="-122"/>
              </a:rPr>
              <a:t>健全本单位科学基金管理体制，明确本单位与科学基金资助管理相关的工作职责，加强内部统筹协调，确保科学基金项目顺利实施。</a:t>
            </a:r>
          </a:p>
          <a:p>
            <a:pPr algn="just">
              <a:lnSpc>
                <a:spcPts val="31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八）完善科学基金管理制度，规范科学基金管理工作</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按照</a:t>
            </a:r>
            <a:r>
              <a:rPr lang="zh-CN" altLang="en-US" sz="2000" b="1" dirty="0">
                <a:solidFill>
                  <a:srgbClr val="002060"/>
                </a:solidFill>
                <a:latin typeface="微软雅黑" panose="020B0503020204020204" pitchFamily="34" charset="-122"/>
                <a:ea typeface="微软雅黑" panose="020B0503020204020204" pitchFamily="34" charset="-122"/>
              </a:rPr>
              <a:t>科学基金工作有关要求与规定，结合本单位实际，完善规章制度建设及内控机制，规范工作流程，明确依托单位科学基金管理的问责问效机制。</a:t>
            </a:r>
          </a:p>
          <a:p>
            <a:pPr algn="just">
              <a:lnSpc>
                <a:spcPts val="31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九）加强科学基金管理队伍建设，提升管理能力与服务效能</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保障</a:t>
            </a:r>
            <a:r>
              <a:rPr lang="zh-CN" altLang="en-US" sz="2000" b="1" dirty="0">
                <a:solidFill>
                  <a:srgbClr val="002060"/>
                </a:solidFill>
                <a:latin typeface="微软雅黑" panose="020B0503020204020204" pitchFamily="34" charset="-122"/>
                <a:ea typeface="微软雅黑" panose="020B0503020204020204" pitchFamily="34" charset="-122"/>
              </a:rPr>
              <a:t>管理人员相对稳定和人员变动时的工作衔接；积极参加各类培训。</a:t>
            </a: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27</a:t>
            </a:fld>
            <a:endParaRPr lang="zh-CN" altLang="en-US" sz="1350" smtClean="0">
              <a:solidFill>
                <a:schemeClr val="tx1"/>
              </a:solidFill>
            </a:endParaRPr>
          </a:p>
        </p:txBody>
      </p:sp>
      <p:sp>
        <p:nvSpPr>
          <p:cNvPr id="25"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6"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27" name="文本框 26"/>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28" name="文本框 27"/>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63285" y="1381919"/>
            <a:ext cx="7715250" cy="3939540"/>
          </a:xfrm>
          <a:prstGeom prst="rect">
            <a:avLst/>
          </a:prstGeom>
          <a:noFill/>
        </p:spPr>
        <p:txBody>
          <a:bodyPr wrap="square" rtlCol="0">
            <a:spAutoFit/>
          </a:bodyPr>
          <a:lstStyle/>
          <a:p>
            <a:pPr algn="just">
              <a:lnSpc>
                <a:spcPts val="36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四、加强和优化科学基金项目管理，保障基金项目顺利实施</a:t>
            </a:r>
          </a:p>
          <a:p>
            <a:pPr algn="just">
              <a:lnSpc>
                <a:spcPts val="36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十）加强基金项目申请阶段组织和管理，提高项目申请质量。</a:t>
            </a:r>
          </a:p>
          <a:p>
            <a:pPr lvl="0" algn="just">
              <a:lnSpc>
                <a:spcPts val="3600"/>
              </a:lnSpc>
            </a:pPr>
            <a:r>
              <a:rPr lang="zh-CN" altLang="en-US" sz="2000" b="1" dirty="0">
                <a:solidFill>
                  <a:srgbClr val="002060"/>
                </a:solidFill>
                <a:latin typeface="微软雅黑" panose="020B0503020204020204" pitchFamily="34" charset="-122"/>
                <a:ea typeface="微软雅黑" panose="020B0503020204020204" pitchFamily="34" charset="-122"/>
              </a:rPr>
              <a:t>精心组织、统筹协调，对申请书质量认真审核把关，避免出现项目申请</a:t>
            </a:r>
            <a:r>
              <a:rPr lang="zh-CN" altLang="en-US" sz="2000" b="1" u="sng" dirty="0">
                <a:solidFill>
                  <a:srgbClr val="FF0000"/>
                </a:solidFill>
                <a:latin typeface="微软雅黑" panose="020B0503020204020204" pitchFamily="34" charset="-122"/>
                <a:ea typeface="微软雅黑" panose="020B0503020204020204" pitchFamily="34" charset="-122"/>
              </a:rPr>
              <a:t>“重数量、轻质量”</a:t>
            </a:r>
            <a:r>
              <a:rPr lang="zh-CN" altLang="en-US" sz="2000" b="1" dirty="0">
                <a:solidFill>
                  <a:srgbClr val="002060"/>
                </a:solidFill>
                <a:latin typeface="微软雅黑" panose="020B0503020204020204" pitchFamily="34" charset="-122"/>
                <a:ea typeface="微软雅黑" panose="020B0503020204020204" pitchFamily="34" charset="-122"/>
              </a:rPr>
              <a:t>状况。</a:t>
            </a:r>
          </a:p>
          <a:p>
            <a:pPr lvl="0" algn="just">
              <a:lnSpc>
                <a:spcPts val="36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十一）加强项目实施管理，促进研究工作顺利开展</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加强</a:t>
            </a:r>
            <a:r>
              <a:rPr lang="zh-CN" altLang="en-US" sz="2000" b="1" dirty="0">
                <a:solidFill>
                  <a:srgbClr val="002060"/>
                </a:solidFill>
                <a:latin typeface="微软雅黑" panose="020B0503020204020204" pitchFamily="34" charset="-122"/>
                <a:ea typeface="微软雅黑" panose="020B0503020204020204" pitchFamily="34" charset="-122"/>
              </a:rPr>
              <a:t>对项目实施的管理和监督，避免存在</a:t>
            </a:r>
            <a:r>
              <a:rPr lang="zh-CN" altLang="en-US" sz="2000" b="1" u="sng" dirty="0">
                <a:solidFill>
                  <a:srgbClr val="FF0000"/>
                </a:solidFill>
                <a:latin typeface="微软雅黑" panose="020B0503020204020204" pitchFamily="34" charset="-122"/>
                <a:ea typeface="微软雅黑" panose="020B0503020204020204" pitchFamily="34" charset="-122"/>
              </a:rPr>
              <a:t>“重申请、轻管理”</a:t>
            </a:r>
            <a:r>
              <a:rPr lang="zh-CN" altLang="en-US" sz="2000" b="1" dirty="0">
                <a:solidFill>
                  <a:srgbClr val="002060"/>
                </a:solidFill>
                <a:latin typeface="微软雅黑" panose="020B0503020204020204" pitchFamily="34" charset="-122"/>
                <a:ea typeface="微软雅黑" panose="020B0503020204020204" pitchFamily="34" charset="-122"/>
              </a:rPr>
              <a:t>现象。</a:t>
            </a:r>
          </a:p>
          <a:p>
            <a:pPr lvl="1" algn="just">
              <a:lnSpc>
                <a:spcPts val="3600"/>
              </a:lnSpc>
            </a:pPr>
            <a:endParaRPr lang="zh-CN" altLang="en-US" dirty="0">
              <a:latin typeface="微软雅黑" panose="020B0503020204020204" pitchFamily="34" charset="-122"/>
              <a:ea typeface="微软雅黑" panose="020B0503020204020204" pitchFamily="34" charset="-122"/>
            </a:endParaRP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28</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16447" y="240770"/>
            <a:ext cx="7715250" cy="5032147"/>
          </a:xfrm>
          <a:prstGeom prst="rect">
            <a:avLst/>
          </a:prstGeom>
          <a:noFill/>
        </p:spPr>
        <p:txBody>
          <a:bodyPr wrap="square" rtlCol="0">
            <a:spAutoFit/>
          </a:bodyPr>
          <a:lstStyle/>
          <a:p>
            <a:pPr algn="just">
              <a:lnSpc>
                <a:spcPct val="150000"/>
              </a:lnSpc>
            </a:pPr>
            <a:endParaRPr lang="zh-CN" altLang="en-US" b="1" dirty="0">
              <a:latin typeface="微软雅黑" panose="020B0503020204020204" pitchFamily="34" charset="-122"/>
              <a:ea typeface="微软雅黑" panose="020B0503020204020204" pitchFamily="34" charset="-122"/>
            </a:endParaRPr>
          </a:p>
          <a:p>
            <a:pPr algn="just">
              <a:lnSpc>
                <a:spcPct val="150000"/>
              </a:lnSpc>
            </a:pPr>
            <a:endParaRPr lang="zh-CN" altLang="en-US" dirty="0">
              <a:solidFill>
                <a:srgbClr val="FF0000"/>
              </a:solidFill>
              <a:latin typeface="微软雅黑" panose="020B0503020204020204" pitchFamily="34" charset="-122"/>
              <a:ea typeface="微软雅黑" panose="020B0503020204020204" pitchFamily="34" charset="-122"/>
            </a:endParaRPr>
          </a:p>
          <a:p>
            <a:pPr lvl="0" algn="just">
              <a:lnSpc>
                <a:spcPct val="1500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十二）加强项目结题管理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组织</a:t>
            </a:r>
            <a:r>
              <a:rPr lang="zh-CN" altLang="en-US" sz="2000" b="1" dirty="0">
                <a:solidFill>
                  <a:srgbClr val="002060"/>
                </a:solidFill>
                <a:latin typeface="微软雅黑" panose="020B0503020204020204" pitchFamily="34" charset="-122"/>
                <a:ea typeface="微软雅黑" panose="020B0503020204020204" pitchFamily="34" charset="-122"/>
              </a:rPr>
              <a:t>协助项目承担人完成结题、验收等工作，认真审核验收材料，保证信息真实准确，避免产生</a:t>
            </a:r>
            <a:r>
              <a:rPr lang="zh-CN" altLang="en-US" sz="2000" b="1" u="sng" dirty="0">
                <a:solidFill>
                  <a:srgbClr val="FF0000"/>
                </a:solidFill>
                <a:latin typeface="微软雅黑" panose="020B0503020204020204" pitchFamily="34" charset="-122"/>
                <a:ea typeface="微软雅黑" panose="020B0503020204020204" pitchFamily="34" charset="-122"/>
              </a:rPr>
              <a:t>“重立项，轻结题”</a:t>
            </a:r>
            <a:r>
              <a:rPr lang="zh-CN" altLang="en-US" sz="2000" b="1" dirty="0">
                <a:solidFill>
                  <a:srgbClr val="002060"/>
                </a:solidFill>
                <a:latin typeface="微软雅黑" panose="020B0503020204020204" pitchFamily="34" charset="-122"/>
                <a:ea typeface="微软雅黑" panose="020B0503020204020204" pitchFamily="34" charset="-122"/>
              </a:rPr>
              <a:t>情形。</a:t>
            </a: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十三）强化依托单位年度管理报告制度</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依托</a:t>
            </a:r>
            <a:r>
              <a:rPr lang="zh-CN" altLang="en-US" sz="2000" b="1" dirty="0">
                <a:solidFill>
                  <a:srgbClr val="002060"/>
                </a:solidFill>
                <a:latin typeface="微软雅黑" panose="020B0503020204020204" pitchFamily="34" charset="-122"/>
                <a:ea typeface="微软雅黑" panose="020B0503020204020204" pitchFamily="34" charset="-122"/>
              </a:rPr>
              <a:t>单位应当认真总结本单位科学基金项目管理、资金管理、成果管理等情况，分析存在的问题；按时报送年度科学基金资助项目管理报告</a:t>
            </a:r>
            <a:r>
              <a:rPr lang="zh-CN" altLang="en-US" sz="2000" b="1" dirty="0" smtClean="0">
                <a:solidFill>
                  <a:srgbClr val="002060"/>
                </a:solidFill>
                <a:latin typeface="微软雅黑" panose="020B0503020204020204" pitchFamily="34" charset="-122"/>
                <a:ea typeface="微软雅黑" panose="020B0503020204020204" pitchFamily="34" charset="-122"/>
              </a:rPr>
              <a:t>。</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algn="just">
              <a:lnSpc>
                <a:spcPct val="150000"/>
              </a:lnSpc>
            </a:pPr>
            <a:r>
              <a:rPr lang="zh-CN" altLang="en-US" sz="2000" b="1" dirty="0" smtClean="0">
                <a:latin typeface="楷体_GB2312" pitchFamily="49" charset="-122"/>
                <a:ea typeface="楷体_GB2312" pitchFamily="49" charset="-122"/>
              </a:rPr>
              <a:t>     </a:t>
            </a:r>
            <a:endParaRPr lang="en-US" altLang="zh-CN" sz="2000" b="1" dirty="0" smtClean="0">
              <a:latin typeface="楷体_GB2312" pitchFamily="49" charset="-122"/>
              <a:ea typeface="楷体_GB2312" pitchFamily="49" charset="-122"/>
            </a:endParaRPr>
          </a:p>
          <a:p>
            <a:pPr lvl="0" algn="just">
              <a:lnSpc>
                <a:spcPct val="150000"/>
              </a:lnSpc>
            </a:pPr>
            <a:endParaRPr lang="zh-CN" altLang="en-US" sz="2000" b="1" dirty="0">
              <a:solidFill>
                <a:srgbClr val="002060"/>
              </a:solidFill>
              <a:latin typeface="微软雅黑" panose="020B0503020204020204" pitchFamily="34" charset="-122"/>
              <a:ea typeface="微软雅黑" panose="020B0503020204020204" pitchFamily="34" charset="-122"/>
            </a:endParaRPr>
          </a:p>
          <a:p>
            <a:pPr lvl="0" algn="just">
              <a:lnSpc>
                <a:spcPct val="150000"/>
              </a:lnSpc>
            </a:pPr>
            <a:endParaRPr lang="zh-CN" altLang="en-US" dirty="0">
              <a:latin typeface="微软雅黑" panose="020B0503020204020204" pitchFamily="34" charset="-122"/>
              <a:ea typeface="微软雅黑" panose="020B0503020204020204" pitchFamily="34" charset="-122"/>
            </a:endParaRP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29</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
        <p:nvSpPr>
          <p:cNvPr id="18" name="TextBox 17"/>
          <p:cNvSpPr txBox="1"/>
          <p:nvPr/>
        </p:nvSpPr>
        <p:spPr>
          <a:xfrm>
            <a:off x="882495" y="4104157"/>
            <a:ext cx="7368363" cy="163121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zh-CN" altLang="en-US" sz="2000" b="1" dirty="0" smtClean="0">
                <a:latin typeface="楷体_GB2312" pitchFamily="49" charset="-122"/>
                <a:ea typeface="楷体_GB2312" pitchFamily="49" charset="-122"/>
              </a:rPr>
              <a:t>    今年我们加强了对依托单位提交年度管理报告执行情况的监督和管理，应提交年度管理报告的</a:t>
            </a:r>
            <a:r>
              <a:rPr lang="en-US" altLang="zh-CN" sz="2000" b="1" dirty="0" smtClean="0">
                <a:latin typeface="楷体_GB2312" pitchFamily="49" charset="-122"/>
                <a:ea typeface="楷体_GB2312" pitchFamily="49" charset="-122"/>
              </a:rPr>
              <a:t>2116</a:t>
            </a:r>
            <a:r>
              <a:rPr lang="zh-CN" altLang="en-US" sz="2000" b="1" dirty="0" smtClean="0">
                <a:latin typeface="楷体_GB2312" pitchFamily="49" charset="-122"/>
                <a:ea typeface="楷体_GB2312" pitchFamily="49" charset="-122"/>
              </a:rPr>
              <a:t>个依托单位，有</a:t>
            </a:r>
            <a:r>
              <a:rPr lang="en-US" altLang="zh-CN" sz="2000" b="1" dirty="0" smtClean="0">
                <a:latin typeface="楷体_GB2312" pitchFamily="49" charset="-122"/>
                <a:ea typeface="楷体_GB2312" pitchFamily="49" charset="-122"/>
              </a:rPr>
              <a:t>1842</a:t>
            </a:r>
            <a:r>
              <a:rPr lang="zh-CN" altLang="en-US" sz="2000" b="1" dirty="0" smtClean="0">
                <a:latin typeface="楷体_GB2312" pitchFamily="49" charset="-122"/>
                <a:ea typeface="楷体_GB2312" pitchFamily="49" charset="-122"/>
              </a:rPr>
              <a:t>个单位按时提交，占</a:t>
            </a:r>
            <a:r>
              <a:rPr lang="en-US" altLang="zh-CN" sz="2000" b="1" dirty="0" smtClean="0">
                <a:latin typeface="楷体_GB2312" pitchFamily="49" charset="-122"/>
                <a:ea typeface="楷体_GB2312" pitchFamily="49" charset="-122"/>
              </a:rPr>
              <a:t>87%</a:t>
            </a:r>
            <a:r>
              <a:rPr lang="zh-CN" altLang="en-US" sz="2000" b="1" dirty="0" smtClean="0">
                <a:latin typeface="楷体_GB2312" pitchFamily="49" charset="-122"/>
                <a:ea typeface="楷体_GB2312" pitchFamily="49" charset="-122"/>
              </a:rPr>
              <a:t>，其他</a:t>
            </a:r>
            <a:r>
              <a:rPr lang="en-US" altLang="zh-CN" sz="2000" b="1" dirty="0" smtClean="0">
                <a:latin typeface="楷体_GB2312" pitchFamily="49" charset="-122"/>
                <a:ea typeface="楷体_GB2312" pitchFamily="49" charset="-122"/>
              </a:rPr>
              <a:t>274</a:t>
            </a:r>
            <a:r>
              <a:rPr lang="zh-CN" altLang="en-US" sz="2000" b="1" dirty="0" smtClean="0">
                <a:latin typeface="楷体_GB2312" pitchFamily="49" charset="-122"/>
                <a:ea typeface="楷体_GB2312" pitchFamily="49" charset="-122"/>
              </a:rPr>
              <a:t>个单位，经提醒后及时改正提交。依托单位提出的</a:t>
            </a:r>
            <a:r>
              <a:rPr lang="en-US" altLang="zh-CN" sz="2000" b="1" dirty="0" smtClean="0">
                <a:latin typeface="楷体_GB2312" pitchFamily="49" charset="-122"/>
                <a:ea typeface="楷体_GB2312" pitchFamily="49" charset="-122"/>
              </a:rPr>
              <a:t>3877</a:t>
            </a:r>
            <a:r>
              <a:rPr lang="zh-CN" altLang="en-US" sz="2000" b="1" dirty="0" smtClean="0">
                <a:latin typeface="楷体_GB2312" pitchFamily="49" charset="-122"/>
                <a:ea typeface="楷体_GB2312" pitchFamily="49" charset="-122"/>
              </a:rPr>
              <a:t>条建议，为改进完善科学基金工作提供了良好基础和借鉴。</a:t>
            </a:r>
            <a:endParaRPr lang="zh-CN" alt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985" y="-8890"/>
            <a:ext cx="9144000" cy="3456305"/>
          </a:xfrm>
          <a:prstGeom prst="rect">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nvGrpSpPr>
          <p:cNvPr id="4" name="组合 3"/>
          <p:cNvGrpSpPr/>
          <p:nvPr/>
        </p:nvGrpSpPr>
        <p:grpSpPr>
          <a:xfrm>
            <a:off x="2190750" y="2752407"/>
            <a:ext cx="4762500" cy="1407161"/>
            <a:chOff x="2496457" y="2673360"/>
            <a:chExt cx="7199086" cy="2038340"/>
          </a:xfrm>
        </p:grpSpPr>
        <p:sp>
          <p:nvSpPr>
            <p:cNvPr id="59" name="矩形: 圆角 58"/>
            <p:cNvSpPr/>
            <p:nvPr/>
          </p:nvSpPr>
          <p:spPr>
            <a:xfrm>
              <a:off x="2496457" y="2673360"/>
              <a:ext cx="7199086" cy="2038340"/>
            </a:xfrm>
            <a:prstGeom prst="roundRect">
              <a:avLst>
                <a:gd name="adj" fmla="val 50000"/>
              </a:avLst>
            </a:prstGeom>
            <a:solidFill>
              <a:srgbClr val="003F7D"/>
            </a:solidFill>
            <a:ln>
              <a:solidFill>
                <a:srgbClr val="003F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35"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37" name="文本框 36"/>
          <p:cNvSpPr txBox="1"/>
          <p:nvPr/>
        </p:nvSpPr>
        <p:spPr>
          <a:xfrm>
            <a:off x="2757894" y="2868552"/>
            <a:ext cx="1310545" cy="1198880"/>
          </a:xfrm>
          <a:prstGeom prst="rect">
            <a:avLst/>
          </a:prstGeom>
          <a:noFill/>
        </p:spPr>
        <p:txBody>
          <a:bodyPr wrap="square" rtlCol="0">
            <a:spAutoFit/>
          </a:bodyPr>
          <a:lstStyle/>
          <a:p>
            <a:pPr defTabSz="913765"/>
            <a:r>
              <a:rPr lang="en-US" altLang="zh-CN" sz="7200" dirty="0">
                <a:solidFill>
                  <a:srgbClr val="003F7D"/>
                </a:solidFill>
                <a:latin typeface="Impact" panose="020B0806030902050204" pitchFamily="34" charset="0"/>
                <a:ea typeface="微软雅黑" panose="020B0503020204020204" pitchFamily="34" charset="-122"/>
              </a:rPr>
              <a:t>01</a:t>
            </a:r>
          </a:p>
        </p:txBody>
      </p:sp>
      <p:sp>
        <p:nvSpPr>
          <p:cNvPr id="9" name="TextBox 8"/>
          <p:cNvSpPr txBox="1"/>
          <p:nvPr/>
        </p:nvSpPr>
        <p:spPr>
          <a:xfrm>
            <a:off x="3975148" y="3048440"/>
            <a:ext cx="2492990" cy="784830"/>
          </a:xfrm>
          <a:prstGeom prst="rect">
            <a:avLst/>
          </a:prstGeom>
          <a:noFill/>
        </p:spPr>
        <p:txBody>
          <a:bodyPr wrap="none" rtlCol="0">
            <a:spAutoFit/>
          </a:bodyPr>
          <a:lstStyle/>
          <a:p>
            <a:r>
              <a:rPr lang="zh-CN" altLang="en-US" sz="4500" b="1" dirty="0" smtClean="0">
                <a:solidFill>
                  <a:srgbClr val="003F7D"/>
                </a:solidFill>
                <a:latin typeface="微软雅黑" panose="020B0503020204020204" pitchFamily="34" charset="-122"/>
                <a:ea typeface="微软雅黑" panose="020B0503020204020204" pitchFamily="34" charset="-122"/>
              </a:rPr>
              <a:t>出台背景</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045505"/>
            <a:ext cx="7715250" cy="4478149"/>
          </a:xfrm>
          <a:prstGeom prst="rect">
            <a:avLst/>
          </a:prstGeom>
          <a:noFill/>
        </p:spPr>
        <p:txBody>
          <a:bodyPr wrap="square" rtlCol="0">
            <a:spAutoFit/>
          </a:bodyPr>
          <a:lstStyle/>
          <a:p>
            <a:pPr algn="just">
              <a:lnSpc>
                <a:spcPts val="33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五、加强和优化资助项目资金管理，保障科学基金安全高效使用</a:t>
            </a:r>
          </a:p>
          <a:p>
            <a:pPr lvl="0"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十四）建立健全项目资金管理制度</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建立</a:t>
            </a:r>
            <a:r>
              <a:rPr lang="zh-CN" altLang="en-US" sz="2000" b="1" dirty="0">
                <a:solidFill>
                  <a:srgbClr val="002060"/>
                </a:solidFill>
                <a:latin typeface="微软雅黑" panose="020B0503020204020204" pitchFamily="34" charset="-122"/>
                <a:ea typeface="微软雅黑" panose="020B0503020204020204" pitchFamily="34" charset="-122"/>
              </a:rPr>
              <a:t>健全“统一领导、分级管理、责任到人”的项目资金管理体制，完善内部控制和监督约束机制。</a:t>
            </a:r>
          </a:p>
          <a:p>
            <a:pPr lvl="0"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十五）加强项目资金全面管理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加强</a:t>
            </a:r>
            <a:r>
              <a:rPr lang="zh-CN" altLang="en-US" sz="2000" b="1" dirty="0">
                <a:solidFill>
                  <a:srgbClr val="002060"/>
                </a:solidFill>
                <a:latin typeface="微软雅黑" panose="020B0503020204020204" pitchFamily="34" charset="-122"/>
                <a:ea typeface="微软雅黑" panose="020B0503020204020204" pitchFamily="34" charset="-122"/>
              </a:rPr>
              <a:t>对项目预算审核把关；规范科学基金财务支出行为，强化资金使用绩效评价；加强决算审核把关。</a:t>
            </a:r>
          </a:p>
          <a:p>
            <a:pPr lvl="0"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十六）加强终止撤销项目退款管理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终止</a:t>
            </a:r>
            <a:r>
              <a:rPr lang="zh-CN" altLang="en-US" sz="2000" b="1" dirty="0">
                <a:solidFill>
                  <a:srgbClr val="002060"/>
                </a:solidFill>
                <a:latin typeface="微软雅黑" panose="020B0503020204020204" pitchFamily="34" charset="-122"/>
                <a:ea typeface="微软雅黑" panose="020B0503020204020204" pitchFamily="34" charset="-122"/>
              </a:rPr>
              <a:t>撤销项目及时清理账目，按要求主动向自然科学基金委退回相关款项。</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30</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235816"/>
            <a:ext cx="7715250" cy="3693319"/>
          </a:xfrm>
          <a:prstGeom prst="rect">
            <a:avLst/>
          </a:prstGeom>
          <a:noFill/>
        </p:spPr>
        <p:txBody>
          <a:bodyPr wrap="square" rtlCol="0">
            <a:spAutoFit/>
          </a:bodyPr>
          <a:lstStyle/>
          <a:p>
            <a:pPr algn="just">
              <a:lnSpc>
                <a:spcPct val="150000"/>
              </a:lnSpc>
            </a:pPr>
            <a:r>
              <a:rPr lang="zh-CN" altLang="en-US" b="1" dirty="0">
                <a:latin typeface="微软雅黑" panose="020B0503020204020204" pitchFamily="34" charset="-122"/>
                <a:ea typeface="微软雅黑" panose="020B0503020204020204" pitchFamily="34" charset="-122"/>
              </a:rPr>
              <a:t> </a:t>
            </a:r>
          </a:p>
          <a:p>
            <a:pPr lvl="1" algn="just">
              <a:lnSpc>
                <a:spcPct val="150000"/>
              </a:lnSpc>
            </a:pPr>
            <a:endParaRPr lang="zh-CN" altLang="en-US" b="1" dirty="0">
              <a:latin typeface="微软雅黑" panose="020B0503020204020204" pitchFamily="34" charset="-122"/>
              <a:ea typeface="微软雅黑" panose="020B0503020204020204" pitchFamily="34" charset="-122"/>
            </a:endParaRP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十七）加强结余资金留用和退回管理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制定</a:t>
            </a:r>
            <a:r>
              <a:rPr lang="zh-CN" altLang="en-US" sz="2000" b="1" dirty="0">
                <a:solidFill>
                  <a:srgbClr val="002060"/>
                </a:solidFill>
                <a:latin typeface="微软雅黑" panose="020B0503020204020204" pitchFamily="34" charset="-122"/>
                <a:ea typeface="微软雅黑" panose="020B0503020204020204" pitchFamily="34" charset="-122"/>
              </a:rPr>
              <a:t>结余资金管理办法，加强结余资金使用管理。</a:t>
            </a:r>
          </a:p>
          <a:p>
            <a:pPr lvl="0" algn="just">
              <a:lnSpc>
                <a:spcPct val="1500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十八）加强合作研究转拨资金管理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认真</a:t>
            </a:r>
            <a:r>
              <a:rPr lang="zh-CN" altLang="en-US" sz="2000" b="1" dirty="0">
                <a:solidFill>
                  <a:srgbClr val="002060"/>
                </a:solidFill>
                <a:latin typeface="微软雅黑" panose="020B0503020204020204" pitchFamily="34" charset="-122"/>
                <a:ea typeface="微软雅黑" panose="020B0503020204020204" pitchFamily="34" charset="-122"/>
              </a:rPr>
              <a:t>审核有合作研究单位参与的项目预算，及时转拨合作研究单位资金。</a:t>
            </a: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十九）加强间接费用统筹管理使用</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制定</a:t>
            </a:r>
            <a:r>
              <a:rPr lang="zh-CN" altLang="en-US" sz="2000" b="1" dirty="0">
                <a:solidFill>
                  <a:srgbClr val="002060"/>
                </a:solidFill>
                <a:latin typeface="微软雅黑" panose="020B0503020204020204" pitchFamily="34" charset="-122"/>
                <a:ea typeface="微软雅黑" panose="020B0503020204020204" pitchFamily="34" charset="-122"/>
              </a:rPr>
              <a:t>间接费用管理办法，合规合理使用间接费用。</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31</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
        <p:nvSpPr>
          <p:cNvPr id="18" name="TextBox 17"/>
          <p:cNvSpPr txBox="1"/>
          <p:nvPr/>
        </p:nvSpPr>
        <p:spPr>
          <a:xfrm>
            <a:off x="808074" y="3912781"/>
            <a:ext cx="7697973" cy="193512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altLang="zh-CN" sz="2000" b="1" dirty="0" smtClean="0">
                <a:latin typeface="楷体_GB2312" pitchFamily="49" charset="-122"/>
                <a:ea typeface="楷体_GB2312" pitchFamily="49" charset="-122"/>
              </a:rPr>
              <a:t>    10</a:t>
            </a:r>
            <a:r>
              <a:rPr lang="zh-CN" altLang="en-US" sz="2000" b="1" dirty="0" smtClean="0">
                <a:latin typeface="楷体_GB2312" pitchFamily="49" charset="-122"/>
                <a:ea typeface="楷体_GB2312" pitchFamily="49" charset="-122"/>
              </a:rPr>
              <a:t>月</a:t>
            </a:r>
            <a:r>
              <a:rPr lang="en-US" altLang="zh-CN" sz="2000" b="1" dirty="0" smtClean="0">
                <a:latin typeface="楷体_GB2312" pitchFamily="49" charset="-122"/>
                <a:ea typeface="楷体_GB2312" pitchFamily="49" charset="-122"/>
              </a:rPr>
              <a:t>15</a:t>
            </a:r>
            <a:r>
              <a:rPr lang="zh-CN" altLang="en-US" sz="2000" b="1" dirty="0" smtClean="0">
                <a:latin typeface="楷体_GB2312" pitchFamily="49" charset="-122"/>
                <a:ea typeface="楷体_GB2312" pitchFamily="49" charset="-122"/>
              </a:rPr>
              <a:t>日，基金委发布“关于收回</a:t>
            </a:r>
            <a:r>
              <a:rPr lang="en-US" altLang="zh-CN" sz="2000" b="1" dirty="0" smtClean="0">
                <a:latin typeface="楷体_GB2312" pitchFamily="49" charset="-122"/>
                <a:ea typeface="楷体_GB2312" pitchFamily="49" charset="-122"/>
              </a:rPr>
              <a:t>2015</a:t>
            </a:r>
            <a:r>
              <a:rPr lang="zh-CN" altLang="en-US" sz="2000" b="1" dirty="0" smtClean="0">
                <a:latin typeface="楷体_GB2312" pitchFamily="49" charset="-122"/>
                <a:ea typeface="楷体_GB2312" pitchFamily="49" charset="-122"/>
              </a:rPr>
              <a:t>年度结题项目结余资金的通知”，要求依托单位承担清理收回结余资金的直接责任，按照有关要求将本单位所有的</a:t>
            </a:r>
            <a:r>
              <a:rPr lang="en-US" altLang="zh-CN" sz="2000" b="1" dirty="0" smtClean="0">
                <a:latin typeface="楷体_GB2312" pitchFamily="49" charset="-122"/>
                <a:ea typeface="楷体_GB2312" pitchFamily="49" charset="-122"/>
              </a:rPr>
              <a:t>2015</a:t>
            </a:r>
            <a:r>
              <a:rPr lang="zh-CN" altLang="en-US" sz="2000" b="1" dirty="0" smtClean="0">
                <a:latin typeface="楷体_GB2312" pitchFamily="49" charset="-122"/>
                <a:ea typeface="楷体_GB2312" pitchFamily="49" charset="-122"/>
              </a:rPr>
              <a:t>年度结题项目结余资金纳入清理范围。依托单位要加强对转拨资金的监督管理，对相关资金进行催缴。依托单位需积极组织协调，按时、真实、准确、全面报送数据，及时足额上缴结余。</a:t>
            </a:r>
            <a:endParaRPr lang="zh-CN" altLang="en-US" sz="2000" b="1" dirty="0">
              <a:latin typeface="楷体_GB2312" pitchFamily="49" charset="-122"/>
              <a:ea typeface="楷体_GB2312" pitchFamily="49"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166269"/>
            <a:ext cx="7715250" cy="4478149"/>
          </a:xfrm>
          <a:prstGeom prst="rect">
            <a:avLst/>
          </a:prstGeom>
          <a:noFill/>
        </p:spPr>
        <p:txBody>
          <a:bodyPr wrap="square" rtlCol="0">
            <a:spAutoFit/>
          </a:bodyPr>
          <a:lstStyle/>
          <a:p>
            <a:pPr algn="just">
              <a:lnSpc>
                <a:spcPts val="33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六、加强科学基金成果管理，促进科技成果转移转化</a:t>
            </a:r>
          </a:p>
          <a:p>
            <a:pPr lvl="0" algn="just">
              <a:lnSpc>
                <a:spcPts val="33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二十）加强科学基金项目研究成果管理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督促</a:t>
            </a:r>
            <a:r>
              <a:rPr lang="zh-CN" altLang="en-US" sz="2000" b="1" dirty="0">
                <a:solidFill>
                  <a:srgbClr val="002060"/>
                </a:solidFill>
                <a:latin typeface="微软雅黑" panose="020B0503020204020204" pitchFamily="34" charset="-122"/>
                <a:ea typeface="微软雅黑" panose="020B0503020204020204" pitchFamily="34" charset="-122"/>
              </a:rPr>
              <a:t>登记研究成果；按规定标注资助信息；完善结题后期跟踪；抓好成果的集成和宣传工作。</a:t>
            </a:r>
          </a:p>
          <a:p>
            <a:pPr lvl="0"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二十一）加强知识产权保护与成果共享</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鼓励</a:t>
            </a:r>
            <a:r>
              <a:rPr lang="zh-CN" altLang="en-US" sz="2000" b="1" dirty="0">
                <a:solidFill>
                  <a:srgbClr val="002060"/>
                </a:solidFill>
                <a:latin typeface="微软雅黑" panose="020B0503020204020204" pitchFamily="34" charset="-122"/>
                <a:ea typeface="微软雅黑" panose="020B0503020204020204" pitchFamily="34" charset="-122"/>
              </a:rPr>
              <a:t>利用专利等手段，加强项目研究成果的知识产权保护；加强与国家其他科技计划项目的衔接，促进科技资源和成果共享。</a:t>
            </a:r>
          </a:p>
          <a:p>
            <a:pPr lvl="0" algn="just">
              <a:lnSpc>
                <a:spcPts val="33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二十二）积极促进科研成果科学普及与转移转化</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建立</a:t>
            </a:r>
            <a:r>
              <a:rPr lang="zh-CN" altLang="en-US" sz="2000" b="1" dirty="0">
                <a:solidFill>
                  <a:srgbClr val="002060"/>
                </a:solidFill>
                <a:latin typeface="微软雅黑" panose="020B0503020204020204" pitchFamily="34" charset="-122"/>
                <a:ea typeface="微软雅黑" panose="020B0503020204020204" pitchFamily="34" charset="-122"/>
              </a:rPr>
              <a:t>健全科研成果推广普及和转移转化机制，推动科学基金项目研究成果转化为现实生产力。</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32</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027989"/>
            <a:ext cx="7715250" cy="4585871"/>
          </a:xfrm>
          <a:prstGeom prst="rect">
            <a:avLst/>
          </a:prstGeom>
          <a:noFill/>
        </p:spPr>
        <p:txBody>
          <a:bodyPr wrap="square" rtlCol="0">
            <a:spAutoFit/>
          </a:bodyPr>
          <a:lstStyle/>
          <a:p>
            <a:pPr algn="just">
              <a:lnSpc>
                <a:spcPct val="1500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七、加强科学基金科研诚信管理，有效防范和严肃惩戒科研不端行为</a:t>
            </a: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二十三）建立和完善科研诚信管理监督制度</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建立</a:t>
            </a:r>
            <a:r>
              <a:rPr lang="zh-CN" altLang="en-US" sz="2000" b="1" dirty="0">
                <a:solidFill>
                  <a:srgbClr val="002060"/>
                </a:solidFill>
                <a:latin typeface="微软雅黑" panose="020B0503020204020204" pitchFamily="34" charset="-122"/>
                <a:ea typeface="微软雅黑" panose="020B0503020204020204" pitchFamily="34" charset="-122"/>
              </a:rPr>
              <a:t>和完善科研诚信管理制度，涵盖教育、预防、科研活动记录、科研档案保存等各环节；建立健全以学术委员会为基础的科研诚信监督机制。</a:t>
            </a:r>
          </a:p>
          <a:p>
            <a:pPr lvl="0" algn="just">
              <a:lnSpc>
                <a:spcPct val="1500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二十四）切实履行科研诚信建设第一主体责任</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将</a:t>
            </a:r>
            <a:r>
              <a:rPr lang="zh-CN" altLang="en-US" sz="2000" b="1" dirty="0">
                <a:solidFill>
                  <a:srgbClr val="002060"/>
                </a:solidFill>
                <a:latin typeface="微软雅黑" panose="020B0503020204020204" pitchFamily="34" charset="-122"/>
                <a:ea typeface="微软雅黑" panose="020B0503020204020204" pitchFamily="34" charset="-122"/>
              </a:rPr>
              <a:t>科研诚信纳入常态化管理；遵守相关科研诚信承诺，禁止处于失信惩罚期的科研人员申请或者参与申请科学基金项目；积极配合调查，</a:t>
            </a:r>
            <a:r>
              <a:rPr lang="zh-CN" altLang="en-US" sz="2000" b="1" dirty="0" smtClean="0">
                <a:solidFill>
                  <a:srgbClr val="002060"/>
                </a:solidFill>
                <a:latin typeface="微软雅黑" panose="020B0503020204020204" pitchFamily="34" charset="-122"/>
                <a:ea typeface="微软雅黑" panose="020B0503020204020204" pitchFamily="34" charset="-122"/>
              </a:rPr>
              <a:t>及时通报科研</a:t>
            </a:r>
            <a:r>
              <a:rPr lang="zh-CN" altLang="en-US" sz="2000" b="1" dirty="0">
                <a:solidFill>
                  <a:srgbClr val="002060"/>
                </a:solidFill>
                <a:latin typeface="微软雅黑" panose="020B0503020204020204" pitchFamily="34" charset="-122"/>
                <a:ea typeface="微软雅黑" panose="020B0503020204020204" pitchFamily="34" charset="-122"/>
              </a:rPr>
              <a:t>不端行为。</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33</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028253"/>
            <a:ext cx="7715250" cy="3693319"/>
          </a:xfrm>
          <a:prstGeom prst="rect">
            <a:avLst/>
          </a:prstGeom>
          <a:noFill/>
        </p:spPr>
        <p:txBody>
          <a:bodyPr wrap="square" rtlCol="0">
            <a:spAutoFit/>
          </a:bodyPr>
          <a:lstStyle/>
          <a:p>
            <a:pPr algn="just">
              <a:lnSpc>
                <a:spcPct val="150000"/>
              </a:lnSpc>
            </a:pPr>
            <a:r>
              <a:rPr lang="zh-CN" altLang="en-US" b="1" dirty="0">
                <a:latin typeface="微软雅黑" panose="020B0503020204020204" pitchFamily="34" charset="-122"/>
                <a:ea typeface="微软雅黑" panose="020B0503020204020204" pitchFamily="34" charset="-122"/>
              </a:rPr>
              <a:t> </a:t>
            </a:r>
          </a:p>
          <a:p>
            <a:pPr lvl="1" algn="just">
              <a:lnSpc>
                <a:spcPct val="150000"/>
              </a:lnSpc>
            </a:pPr>
            <a:endParaRPr lang="zh-CN" altLang="en-US" dirty="0">
              <a:latin typeface="微软雅黑" panose="020B0503020204020204" pitchFamily="34" charset="-122"/>
              <a:ea typeface="微软雅黑" panose="020B0503020204020204" pitchFamily="34" charset="-122"/>
            </a:endParaRP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二十五）加强项目评审阶段诚信管理，维护评审公平公正。</a:t>
            </a:r>
          </a:p>
          <a:p>
            <a:pPr lvl="0" algn="just">
              <a:lnSpc>
                <a:spcPct val="150000"/>
              </a:lnSpc>
            </a:pPr>
            <a:r>
              <a:rPr lang="zh-CN" altLang="en-US" sz="2000" b="1" dirty="0">
                <a:solidFill>
                  <a:srgbClr val="002060"/>
                </a:solidFill>
                <a:latin typeface="微软雅黑" panose="020B0503020204020204" pitchFamily="34" charset="-122"/>
                <a:ea typeface="微软雅黑" panose="020B0503020204020204" pitchFamily="34" charset="-122"/>
              </a:rPr>
              <a:t>不得从事或者参与任何影响科学基金项目评审公正性的行为，并应教育管理本单位科学基金项目申请人、负责人及参与者、评审专家、管理人员以及向自然科学基金委派出的流动编制和兼聘工作人员严格遵守自然科学基金委的回避和保密等有关规定，坚决防范和遏制干扰及影响评审公正性的不良行为，认真查处相关责任人。</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34</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613941"/>
            <a:ext cx="7715250" cy="4570482"/>
          </a:xfrm>
          <a:prstGeom prst="rect">
            <a:avLst/>
          </a:prstGeom>
          <a:noFill/>
        </p:spPr>
        <p:txBody>
          <a:bodyPr wrap="square" rtlCol="0">
            <a:spAutoFit/>
          </a:bodyPr>
          <a:lstStyle/>
          <a:p>
            <a:pPr algn="just">
              <a:lnSpc>
                <a:spcPct val="150000"/>
              </a:lnSpc>
            </a:pPr>
            <a:r>
              <a:rPr lang="zh-CN" altLang="en-US" b="1" dirty="0">
                <a:latin typeface="微软雅黑" panose="020B0503020204020204" pitchFamily="34" charset="-122"/>
                <a:ea typeface="微软雅黑" panose="020B0503020204020204" pitchFamily="34" charset="-122"/>
              </a:rPr>
              <a:t> </a:t>
            </a:r>
          </a:p>
          <a:p>
            <a:pPr lvl="1" algn="just">
              <a:lnSpc>
                <a:spcPct val="150000"/>
              </a:lnSpc>
            </a:pPr>
            <a:endParaRPr lang="zh-CN" altLang="en-US" dirty="0">
              <a:latin typeface="微软雅黑" panose="020B0503020204020204" pitchFamily="34" charset="-122"/>
              <a:ea typeface="微软雅黑" panose="020B0503020204020204" pitchFamily="34" charset="-122"/>
            </a:endParaRPr>
          </a:p>
          <a:p>
            <a:pPr lvl="0"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二十六）完善科研不端行为调查处理规则，切实履行调查处理责任</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制</a:t>
            </a:r>
            <a:r>
              <a:rPr lang="zh-CN" altLang="en-US" sz="2000" b="1" dirty="0">
                <a:solidFill>
                  <a:srgbClr val="002060"/>
                </a:solidFill>
                <a:latin typeface="微软雅黑" panose="020B0503020204020204" pitchFamily="34" charset="-122"/>
                <a:ea typeface="微软雅黑" panose="020B0503020204020204" pitchFamily="34" charset="-122"/>
              </a:rPr>
              <a:t>定本单位针对科研不端行为的调查处理办法，明确本单位科研诚信机构、人事管理机构及监察审计机构的调查处理职责分工，积极主动、公正公平开展调查处理。</a:t>
            </a:r>
          </a:p>
          <a:p>
            <a:pPr lvl="0" algn="just">
              <a:lnSpc>
                <a:spcPct val="1500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二十七）加强科研诚信宣传教育，大力弘扬科学精神</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坚持</a:t>
            </a:r>
            <a:r>
              <a:rPr lang="zh-CN" altLang="en-US" sz="2000" b="1" dirty="0">
                <a:solidFill>
                  <a:srgbClr val="002060"/>
                </a:solidFill>
                <a:latin typeface="微软雅黑" panose="020B0503020204020204" pitchFamily="34" charset="-122"/>
                <a:ea typeface="微软雅黑" panose="020B0503020204020204" pitchFamily="34" charset="-122"/>
              </a:rPr>
              <a:t>预防与惩治并举，自律与监督并重；坚持对科学基金项目申请和执行全过程覆盖监督，以零容忍的态度惩治各种科研不端行为。</a:t>
            </a:r>
          </a:p>
          <a:p>
            <a:pPr lvl="1" algn="just">
              <a:lnSpc>
                <a:spcPct val="150000"/>
              </a:lnSpc>
            </a:pPr>
            <a:endParaRPr lang="zh-CN" altLang="en-US" dirty="0">
              <a:latin typeface="微软雅黑" panose="020B0503020204020204" pitchFamily="34" charset="-122"/>
              <a:ea typeface="微软雅黑" panose="020B0503020204020204" pitchFamily="34" charset="-122"/>
            </a:endParaRP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35</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054131"/>
            <a:ext cx="7715250" cy="2554545"/>
          </a:xfrm>
          <a:prstGeom prst="rect">
            <a:avLst/>
          </a:prstGeom>
          <a:noFill/>
        </p:spPr>
        <p:txBody>
          <a:bodyPr wrap="square" rtlCol="0">
            <a:spAutoFit/>
          </a:bodyPr>
          <a:lstStyle/>
          <a:p>
            <a:pPr algn="just">
              <a:lnSpc>
                <a:spcPts val="36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八、加强科学基金资助监督管理，加大违规行为惩处力度</a:t>
            </a:r>
          </a:p>
          <a:p>
            <a:pPr lvl="0" algn="just">
              <a:lnSpc>
                <a:spcPts val="3600"/>
              </a:lnSpc>
            </a:pPr>
            <a:r>
              <a:rPr lang="zh-CN" altLang="en-US" sz="2000" b="1" dirty="0" smtClean="0">
                <a:solidFill>
                  <a:srgbClr val="FF0000"/>
                </a:solidFill>
                <a:latin typeface="微软雅黑" panose="020B0503020204020204" pitchFamily="34" charset="-122"/>
                <a:ea typeface="微软雅黑" panose="020B0503020204020204" pitchFamily="34" charset="-122"/>
              </a:rPr>
              <a:t>      （</a:t>
            </a:r>
            <a:r>
              <a:rPr lang="zh-CN" altLang="en-US" sz="2000" b="1" dirty="0">
                <a:solidFill>
                  <a:srgbClr val="FF0000"/>
                </a:solidFill>
                <a:latin typeface="微软雅黑" panose="020B0503020204020204" pitchFamily="34" charset="-122"/>
                <a:ea typeface="微软雅黑" panose="020B0503020204020204" pitchFamily="34" charset="-122"/>
              </a:rPr>
              <a:t>二十八）完善定期抽查制度，建立依托单位信用管理机制</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自然科学</a:t>
            </a:r>
            <a:r>
              <a:rPr lang="zh-CN" altLang="en-US" sz="2000" b="1" dirty="0">
                <a:solidFill>
                  <a:srgbClr val="002060"/>
                </a:solidFill>
                <a:latin typeface="微软雅黑" panose="020B0503020204020204" pitchFamily="34" charset="-122"/>
                <a:ea typeface="微软雅黑" panose="020B0503020204020204" pitchFamily="34" charset="-122"/>
              </a:rPr>
              <a:t>基金委定期抽查依托单位履行职责情况，抽查结果纳入依托单位信用记录，将信用评价结果与间接费用核定及奖惩挂钩</a:t>
            </a:r>
            <a:r>
              <a:rPr lang="zh-CN" altLang="en-US" sz="2000" b="1" dirty="0" smtClean="0">
                <a:solidFill>
                  <a:srgbClr val="002060"/>
                </a:solidFill>
                <a:latin typeface="微软雅黑" panose="020B0503020204020204" pitchFamily="34" charset="-122"/>
                <a:ea typeface="微软雅黑" panose="020B0503020204020204" pitchFamily="34" charset="-122"/>
              </a:rPr>
              <a:t>。</a:t>
            </a:r>
            <a:endParaRPr lang="zh-CN" altLang="en-US" sz="2000" b="1" dirty="0">
              <a:solidFill>
                <a:srgbClr val="002060"/>
              </a:solidFill>
              <a:latin typeface="微软雅黑" panose="020B0503020204020204" pitchFamily="34" charset="-122"/>
              <a:ea typeface="微软雅黑" panose="020B0503020204020204" pitchFamily="34" charset="-122"/>
            </a:endParaRPr>
          </a:p>
        </p:txBody>
      </p:sp>
      <p:grpSp>
        <p:nvGrpSpPr>
          <p:cNvPr id="2"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36</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
        <p:nvSpPr>
          <p:cNvPr id="18" name="TextBox 17"/>
          <p:cNvSpPr txBox="1"/>
          <p:nvPr/>
        </p:nvSpPr>
        <p:spPr>
          <a:xfrm>
            <a:off x="935665" y="3753293"/>
            <a:ext cx="7485321"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r>
              <a:rPr lang="en-US" altLang="zh-CN" sz="2000" b="1" dirty="0" smtClean="0">
                <a:latin typeface="楷体_GB2312" pitchFamily="49" charset="-122"/>
                <a:ea typeface="楷体_GB2312" pitchFamily="49" charset="-122"/>
              </a:rPr>
              <a:t>    </a:t>
            </a:r>
            <a:r>
              <a:rPr lang="zh-CN" altLang="zh-CN" sz="2000" b="1" dirty="0" smtClean="0">
                <a:latin typeface="楷体_GB2312" pitchFamily="49" charset="-122"/>
                <a:ea typeface="楷体_GB2312" pitchFamily="49" charset="-122"/>
              </a:rPr>
              <a:t>目前已经以委托任务形式部署了研究工作，开展依托单位的信誉评价指标体系和分类研究，正在进行信誉评价的机制研究，探索建立依托单位在项目、资金管理规范运行和</a:t>
            </a:r>
            <a:r>
              <a:rPr lang="zh-CN" altLang="en-US" sz="2000" b="1" dirty="0" smtClean="0">
                <a:latin typeface="楷体_GB2312" pitchFamily="49" charset="-122"/>
                <a:ea typeface="楷体_GB2312" pitchFamily="49" charset="-122"/>
              </a:rPr>
              <a:t>科研</a:t>
            </a:r>
            <a:r>
              <a:rPr lang="zh-CN" altLang="zh-CN" sz="2000" b="1" dirty="0" smtClean="0">
                <a:latin typeface="楷体_GB2312" pitchFamily="49" charset="-122"/>
                <a:ea typeface="楷体_GB2312" pitchFamily="49" charset="-122"/>
              </a:rPr>
              <a:t>诚信等方面的信用评价体系。</a:t>
            </a:r>
            <a:endParaRPr lang="zh-CN" altLang="en-US"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805815" y="1256158"/>
            <a:ext cx="7715250" cy="1938992"/>
          </a:xfrm>
          <a:prstGeom prst="rect">
            <a:avLst/>
          </a:prstGeom>
          <a:noFill/>
        </p:spPr>
        <p:txBody>
          <a:bodyPr wrap="square" rtlCol="0">
            <a:spAutoFit/>
          </a:bodyPr>
          <a:lstStyle/>
          <a:p>
            <a:pPr algn="just">
              <a:lnSpc>
                <a:spcPts val="3600"/>
              </a:lnSpc>
              <a:spcAft>
                <a:spcPts val="1200"/>
              </a:spcAft>
            </a:pPr>
            <a:r>
              <a:rPr lang="zh-CN" altLang="en-US" sz="2000" b="1" dirty="0" smtClean="0">
                <a:solidFill>
                  <a:srgbClr val="002060"/>
                </a:solidFill>
                <a:latin typeface="微软雅黑" panose="020B0503020204020204" pitchFamily="34" charset="-122"/>
                <a:ea typeface="微软雅黑" panose="020B0503020204020204" pitchFamily="34" charset="-122"/>
              </a:rPr>
              <a:t>      </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a:solidFill>
                  <a:srgbClr val="FF0000"/>
                </a:solidFill>
                <a:latin typeface="微软雅黑" panose="020B0503020204020204" pitchFamily="34" charset="-122"/>
                <a:ea typeface="微软雅黑" panose="020B0503020204020204" pitchFamily="34" charset="-122"/>
              </a:rPr>
              <a:t>二十九）严厉惩处违规行为，加强依托单位退出管理</a:t>
            </a:r>
            <a:r>
              <a:rPr lang="zh-CN" altLang="en-US" sz="2000" b="1" dirty="0" smtClean="0">
                <a:solidFill>
                  <a:srgbClr val="FF000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依托</a:t>
            </a:r>
            <a:r>
              <a:rPr lang="zh-CN" altLang="en-US" sz="2000" b="1" dirty="0">
                <a:solidFill>
                  <a:srgbClr val="002060"/>
                </a:solidFill>
                <a:latin typeface="微软雅黑" panose="020B0503020204020204" pitchFamily="34" charset="-122"/>
                <a:ea typeface="微软雅黑" panose="020B0503020204020204" pitchFamily="34" charset="-122"/>
              </a:rPr>
              <a:t>单位存在《条例》规定情形，不依法履行科学基金管理职责，情节严重的，自然科学基金委将给予通报批评，3至5年内不得作为依托单位。</a:t>
            </a:r>
          </a:p>
        </p:txBody>
      </p:sp>
      <p:grpSp>
        <p:nvGrpSpPr>
          <p:cNvPr id="10"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37</a:t>
            </a:fld>
            <a:endParaRPr lang="zh-CN" altLang="en-US" sz="1350" smtClean="0">
              <a:solidFill>
                <a:schemeClr val="tx1"/>
              </a:solidFill>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a:solidFill>
                  <a:prstClr val="white"/>
                </a:solidFill>
                <a:latin typeface="微软雅黑" panose="020B0503020204020204" pitchFamily="34" charset="-122"/>
                <a:ea typeface="微软雅黑" panose="020B0503020204020204" pitchFamily="34" charset="-122"/>
              </a:rPr>
              <a:t>主要内容</a:t>
            </a:r>
          </a:p>
        </p:txBody>
      </p:sp>
      <p:sp>
        <p:nvSpPr>
          <p:cNvPr id="17" name="文本框 16"/>
          <p:cNvSpPr txBox="1"/>
          <p:nvPr/>
        </p:nvSpPr>
        <p:spPr>
          <a:xfrm>
            <a:off x="215031" y="230965"/>
            <a:ext cx="42799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05</a:t>
            </a:r>
            <a:endParaRPr lang="zh-CN" altLang="en-US" dirty="0">
              <a:solidFill>
                <a:prstClr val="white"/>
              </a:solidFill>
              <a:latin typeface="Impact" panose="020B0806030902050204" pitchFamily="34" charset="0"/>
              <a:ea typeface="微软雅黑" panose="020B0503020204020204" pitchFamily="34"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67751" y="864359"/>
            <a:ext cx="7858664" cy="5170646"/>
          </a:xfrm>
          <a:prstGeom prst="rect">
            <a:avLst/>
          </a:prstGeom>
          <a:noFill/>
        </p:spPr>
        <p:txBody>
          <a:bodyPr wrap="square" rtlCol="0">
            <a:spAutoFit/>
          </a:bodyPr>
          <a:lstStyle/>
          <a:p>
            <a:pPr algn="just">
              <a:lnSpc>
                <a:spcPts val="3600"/>
              </a:lnSpc>
              <a:spcAft>
                <a:spcPts val="1200"/>
              </a:spcAft>
            </a:pPr>
            <a:r>
              <a:rPr lang="en-US" altLang="zh-CN" sz="2100" b="1" dirty="0" smtClean="0">
                <a:solidFill>
                  <a:srgbClr val="002060"/>
                </a:solidFill>
              </a:rPr>
              <a:t>       </a:t>
            </a:r>
            <a:r>
              <a:rPr lang="zh-CN" altLang="zh-CN" sz="2100" b="1" dirty="0" smtClean="0">
                <a:solidFill>
                  <a:srgbClr val="002060"/>
                </a:solidFill>
              </a:rPr>
              <a:t>坚定贯彻实施国家创新驱动发展战略，深入落实科技领域</a:t>
            </a:r>
            <a:r>
              <a:rPr lang="zh-CN" altLang="zh-CN" sz="2100" b="1" dirty="0" smtClean="0">
                <a:solidFill>
                  <a:srgbClr val="FF0000"/>
                </a:solidFill>
              </a:rPr>
              <a:t>“放管服”改革</a:t>
            </a:r>
            <a:r>
              <a:rPr lang="zh-CN" altLang="zh-CN" sz="2100" b="1" dirty="0" smtClean="0">
                <a:solidFill>
                  <a:srgbClr val="002060"/>
                </a:solidFill>
              </a:rPr>
              <a:t>，是包括依托单位在内的科学基金共同体义不容辞的责任。依托单位应</a:t>
            </a:r>
            <a:r>
              <a:rPr lang="zh-CN" altLang="en-US" sz="2100" b="1" dirty="0" smtClean="0">
                <a:solidFill>
                  <a:srgbClr val="002060"/>
                </a:solidFill>
              </a:rPr>
              <a:t>当</a:t>
            </a:r>
            <a:r>
              <a:rPr lang="zh-CN" altLang="zh-CN" sz="2100" b="1" dirty="0" smtClean="0">
                <a:solidFill>
                  <a:srgbClr val="002060"/>
                </a:solidFill>
              </a:rPr>
              <a:t>学习领会国家科技领域“放管服”改革的精神实质，贯彻执行基金委“放管服”改革的具体措施，辨证处理</a:t>
            </a:r>
            <a:r>
              <a:rPr lang="zh-CN" altLang="zh-CN" sz="2100" b="1" dirty="0" smtClean="0">
                <a:solidFill>
                  <a:srgbClr val="FF0000"/>
                </a:solidFill>
              </a:rPr>
              <a:t>“简政放权、放管结合、优化服务”</a:t>
            </a:r>
            <a:r>
              <a:rPr lang="zh-CN" altLang="zh-CN" sz="2100" b="1" dirty="0" smtClean="0">
                <a:solidFill>
                  <a:srgbClr val="002060"/>
                </a:solidFill>
              </a:rPr>
              <a:t>三者的关系，强化责任担当。要广泛听取和反映科研人员与管理人员的意见，及时向基金委提出加强和改进科学基金管理工作的建议。基金委将以习近平新时代中国特色社会主义思想为指引，加强对依托单位的统一指导和统筹协调，与依托单位一道共同为全面加强我国基础研究，大幅提升原始创新能力，全力建设创新型国家和世界科技强国作出更大的贡献。</a:t>
            </a:r>
            <a:endParaRPr lang="zh-CN" altLang="en-US" sz="2100" b="1" dirty="0">
              <a:solidFill>
                <a:srgbClr val="002060"/>
              </a:solidFill>
              <a:latin typeface="微软雅黑" panose="020B0503020204020204" pitchFamily="34" charset="-122"/>
              <a:ea typeface="微软雅黑" panose="020B0503020204020204" pitchFamily="34" charset="-122"/>
            </a:endParaRPr>
          </a:p>
        </p:txBody>
      </p:sp>
      <p:grpSp>
        <p:nvGrpSpPr>
          <p:cNvPr id="2" name="组合 9"/>
          <p:cNvGrpSpPr/>
          <p:nvPr/>
        </p:nvGrpSpPr>
        <p:grpSpPr>
          <a:xfrm>
            <a:off x="1" y="6455196"/>
            <a:ext cx="9144001" cy="398994"/>
            <a:chOff x="0" y="6037944"/>
            <a:chExt cx="12192001" cy="820056"/>
          </a:xfrm>
          <a:solidFill>
            <a:srgbClr val="003F7D"/>
          </a:solidFill>
        </p:grpSpPr>
        <p:sp>
          <p:nvSpPr>
            <p:cNvPr id="1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3"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38</a:t>
            </a:fld>
            <a:endParaRPr lang="zh-CN" altLang="en-US" sz="1350" smtClean="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6"/>
          <p:cNvPicPr>
            <a:picLocks noGrp="1" noChangeAspect="1"/>
          </p:cNvPicPr>
          <p:nvPr/>
        </p:nvPicPr>
        <p:blipFill>
          <a:blip r:embed="rId3" cstate="print">
            <a:lum bright="70000" contrast="-70000"/>
            <a:extLst>
              <a:ext uri="{28A0092B-C50C-407E-A947-70E740481C1C}">
                <a14:useLocalDpi xmlns:a14="http://schemas.microsoft.com/office/drawing/2010/main" val="0"/>
              </a:ext>
            </a:extLst>
          </a:blip>
          <a:srcRect l="5571" r="5571"/>
          <a:stretch>
            <a:fillRect/>
          </a:stretch>
        </p:blipFill>
        <p:spPr>
          <a:xfrm>
            <a:off x="132874" y="922496"/>
            <a:ext cx="8910065" cy="5012360"/>
          </a:xfrm>
          <a:prstGeom prst="round2DiagRect">
            <a:avLst>
              <a:gd name="adj1" fmla="val 16667"/>
              <a:gd name="adj2" fmla="val 0"/>
            </a:avLst>
          </a:prstGeom>
          <a:noFill/>
          <a:ln w="889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Lst>
        </p:spPr>
      </p:pic>
      <p:grpSp>
        <p:nvGrpSpPr>
          <p:cNvPr id="5" name="组合 4"/>
          <p:cNvGrpSpPr/>
          <p:nvPr/>
        </p:nvGrpSpPr>
        <p:grpSpPr>
          <a:xfrm>
            <a:off x="1199071" y="2027208"/>
            <a:ext cx="6970144" cy="2380890"/>
            <a:chOff x="2496457" y="2657644"/>
            <a:chExt cx="7199086" cy="2038340"/>
          </a:xfrm>
        </p:grpSpPr>
        <p:sp>
          <p:nvSpPr>
            <p:cNvPr id="59" name="矩形: 圆角 58"/>
            <p:cNvSpPr/>
            <p:nvPr/>
          </p:nvSpPr>
          <p:spPr>
            <a:xfrm>
              <a:off x="2496457" y="2657644"/>
              <a:ext cx="7199086" cy="2038340"/>
            </a:xfrm>
            <a:prstGeom prst="roundRect">
              <a:avLst>
                <a:gd name="adj" fmla="val 50000"/>
              </a:avLst>
            </a:pr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sp>
          <p:nvSpPr>
            <p:cNvPr id="6" name="矩形: 圆角 34"/>
            <p:cNvSpPr/>
            <p:nvPr/>
          </p:nvSpPr>
          <p:spPr>
            <a:xfrm>
              <a:off x="2666538" y="2699211"/>
              <a:ext cx="6858924" cy="1909056"/>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srgbClr val="DA251C"/>
                </a:solidFill>
                <a:latin typeface="等线" panose="020F0502020204030204"/>
                <a:ea typeface="等线" panose="02010600030101010101" pitchFamily="2" charset="-122"/>
              </a:endParaRPr>
            </a:p>
          </p:txBody>
        </p:sp>
      </p:grpSp>
      <p:sp>
        <p:nvSpPr>
          <p:cNvPr id="9" name="TextBox 8"/>
          <p:cNvSpPr txBox="1"/>
          <p:nvPr/>
        </p:nvSpPr>
        <p:spPr>
          <a:xfrm>
            <a:off x="2212376" y="2303248"/>
            <a:ext cx="4796286" cy="1754326"/>
          </a:xfrm>
          <a:prstGeom prst="rect">
            <a:avLst/>
          </a:prstGeom>
          <a:noFill/>
        </p:spPr>
        <p:txBody>
          <a:bodyPr wrap="square" rtlCol="0">
            <a:spAutoFit/>
          </a:bodyPr>
          <a:lstStyle/>
          <a:p>
            <a:r>
              <a:rPr lang="zh-CN" altLang="en-US" sz="3600" b="1" dirty="0" smtClean="0">
                <a:solidFill>
                  <a:srgbClr val="003F7D"/>
                </a:solidFill>
                <a:latin typeface="微软雅黑" panose="020B0503020204020204" pitchFamily="34" charset="-122"/>
                <a:ea typeface="微软雅黑" panose="020B0503020204020204" pitchFamily="34" charset="-122"/>
              </a:rPr>
              <a:t>衷心感谢依托单位长期以来对国家自然科学基金工作的大力支持！</a:t>
            </a:r>
          </a:p>
        </p:txBody>
      </p:sp>
      <p:grpSp>
        <p:nvGrpSpPr>
          <p:cNvPr id="2" name="组合 1"/>
          <p:cNvGrpSpPr/>
          <p:nvPr/>
        </p:nvGrpSpPr>
        <p:grpSpPr>
          <a:xfrm>
            <a:off x="1" y="6455196"/>
            <a:ext cx="9144001" cy="398994"/>
            <a:chOff x="0" y="6037944"/>
            <a:chExt cx="12192001" cy="820056"/>
          </a:xfrm>
          <a:solidFill>
            <a:srgbClr val="003F7D"/>
          </a:solidFill>
        </p:grpSpPr>
        <p:sp>
          <p:nvSpPr>
            <p:cNvPr id="4"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10"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11"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39</a:t>
            </a:fld>
            <a:endParaRPr lang="zh-CN" altLang="en-US" sz="1350"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8"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672860" y="1052434"/>
            <a:ext cx="7848205" cy="4493538"/>
          </a:xfrm>
          <a:prstGeom prst="rect">
            <a:avLst/>
          </a:prstGeom>
          <a:noFill/>
        </p:spPr>
        <p:txBody>
          <a:bodyPr wrap="square" rtlCol="0">
            <a:spAutoFit/>
          </a:bodyPr>
          <a:lstStyle/>
          <a:p>
            <a:pPr algn="just">
              <a:lnSpc>
                <a:spcPct val="1500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依托单位概况：</a:t>
            </a:r>
            <a:endParaRPr lang="zh-CN" altLang="en-US" sz="2400" dirty="0">
              <a:solidFill>
                <a:srgbClr val="C00000"/>
              </a:solidFill>
              <a:latin typeface="微软雅黑" panose="020B0503020204020204" pitchFamily="34" charset="-122"/>
              <a:ea typeface="微软雅黑" panose="020B0503020204020204" pitchFamily="34" charset="-122"/>
            </a:endParaRPr>
          </a:p>
          <a:p>
            <a:pPr algn="just">
              <a:lnSpc>
                <a:spcPct val="150000"/>
              </a:lnSpc>
            </a:pPr>
            <a:r>
              <a:rPr lang="zh-CN" altLang="en-US" sz="2000" dirty="0">
                <a:solidFill>
                  <a:srgbClr val="002060"/>
                </a:solidFill>
                <a:latin typeface="微软雅黑" panose="020B0503020204020204" pitchFamily="34" charset="-122"/>
                <a:ea typeface="微软雅黑" panose="020B0503020204020204" pitchFamily="34" charset="-122"/>
              </a:rPr>
              <a:t>       </a:t>
            </a:r>
            <a:r>
              <a:rPr lang="zh-CN" altLang="en-US" sz="2000" b="1" dirty="0">
                <a:solidFill>
                  <a:srgbClr val="002060"/>
                </a:solidFill>
                <a:latin typeface="微软雅黑" panose="020B0503020204020204" pitchFamily="34" charset="-122"/>
                <a:ea typeface="微软雅黑" panose="020B0503020204020204" pitchFamily="34" charset="-122"/>
              </a:rPr>
              <a:t>国家自然科学基金依托单位，是指</a:t>
            </a:r>
            <a:r>
              <a:rPr lang="zh-CN" altLang="en-US" sz="2000" b="1" dirty="0" smtClean="0">
                <a:solidFill>
                  <a:srgbClr val="002060"/>
                </a:solidFill>
                <a:latin typeface="微软雅黑" panose="020B0503020204020204" pitchFamily="34" charset="-122"/>
                <a:ea typeface="微软雅黑" panose="020B0503020204020204" pitchFamily="34" charset="-122"/>
              </a:rPr>
              <a:t>经基金委</a:t>
            </a:r>
            <a:r>
              <a:rPr lang="zh-CN" altLang="en-US" sz="2000" b="1" dirty="0">
                <a:solidFill>
                  <a:srgbClr val="002060"/>
                </a:solidFill>
                <a:latin typeface="微软雅黑" panose="020B0503020204020204" pitchFamily="34" charset="-122"/>
                <a:ea typeface="微软雅黑" panose="020B0503020204020204" pitchFamily="34" charset="-122"/>
              </a:rPr>
              <a:t>审核，具有科学基金管理资格并予以注册的单位</a:t>
            </a:r>
            <a:r>
              <a:rPr lang="zh-CN" altLang="en-US" sz="2000" b="1" dirty="0" smtClean="0">
                <a:solidFill>
                  <a:srgbClr val="002060"/>
                </a:solidFill>
                <a:latin typeface="微软雅黑" panose="020B0503020204020204" pitchFamily="34" charset="-122"/>
                <a:ea typeface="微软雅黑" panose="020B0503020204020204" pitchFamily="34" charset="-122"/>
              </a:rPr>
              <a:t>。</a:t>
            </a:r>
            <a:endParaRPr lang="en-US" altLang="zh-CN" sz="2000" b="1" dirty="0" smtClean="0">
              <a:solidFill>
                <a:srgbClr val="002060"/>
              </a:solidFill>
              <a:latin typeface="微软雅黑" panose="020B0503020204020204" pitchFamily="34" charset="-122"/>
              <a:ea typeface="微软雅黑" panose="020B0503020204020204" pitchFamily="34" charset="-122"/>
            </a:endParaRPr>
          </a:p>
          <a:p>
            <a:pPr algn="just">
              <a:lnSpc>
                <a:spcPct val="150000"/>
              </a:lnSpc>
            </a:pPr>
            <a:r>
              <a:rPr lang="en-US" altLang="zh-CN" sz="2000" b="1" dirty="0" smtClean="0">
                <a:solidFill>
                  <a:srgbClr val="002060"/>
                </a:solidFill>
                <a:latin typeface="微软雅黑" panose="020B0503020204020204" pitchFamily="34" charset="-122"/>
                <a:ea typeface="微软雅黑" panose="020B0503020204020204" pitchFamily="34" charset="-122"/>
              </a:rPr>
              <a:t>      </a:t>
            </a:r>
            <a:r>
              <a:rPr lang="zh-CN" altLang="zh-CN" sz="2000" b="1" dirty="0" smtClean="0">
                <a:solidFill>
                  <a:srgbClr val="002060"/>
                </a:solidFill>
                <a:latin typeface="微软雅黑" panose="020B0503020204020204" pitchFamily="34" charset="-122"/>
                <a:ea typeface="微软雅黑" panose="020B0503020204020204" pitchFamily="34" charset="-122"/>
              </a:rPr>
              <a:t>依托单位是科学基金管理体系的重要组成部分，是组织实施科学基金工作的</a:t>
            </a:r>
            <a:r>
              <a:rPr lang="zh-CN" altLang="zh-CN" sz="2000" b="1" dirty="0" smtClean="0">
                <a:solidFill>
                  <a:srgbClr val="FF0000"/>
                </a:solidFill>
                <a:latin typeface="微软雅黑" panose="020B0503020204020204" pitchFamily="34" charset="-122"/>
                <a:ea typeface="微软雅黑" panose="020B0503020204020204" pitchFamily="34" charset="-122"/>
              </a:rPr>
              <a:t>重要基础和保障</a:t>
            </a:r>
            <a:r>
              <a:rPr lang="zh-CN" altLang="zh-CN" sz="2000" b="1" dirty="0" smtClean="0">
                <a:solidFill>
                  <a:srgbClr val="002060"/>
                </a:solidFill>
                <a:latin typeface="微软雅黑" panose="020B0503020204020204" pitchFamily="34" charset="-122"/>
                <a:ea typeface="微软雅黑" panose="020B0503020204020204" pitchFamily="34" charset="-122"/>
              </a:rPr>
              <a:t>，是联系基金委与</a:t>
            </a:r>
            <a:r>
              <a:rPr lang="zh-CN" altLang="en-US" sz="2000" b="1" dirty="0" smtClean="0">
                <a:solidFill>
                  <a:srgbClr val="002060"/>
                </a:solidFill>
                <a:latin typeface="微软雅黑" panose="020B0503020204020204" pitchFamily="34" charset="-122"/>
                <a:ea typeface="微软雅黑" panose="020B0503020204020204" pitchFamily="34" charset="-122"/>
              </a:rPr>
              <a:t>项目</a:t>
            </a:r>
            <a:r>
              <a:rPr lang="zh-CN" altLang="zh-CN" sz="2000" b="1" dirty="0" smtClean="0">
                <a:solidFill>
                  <a:srgbClr val="002060"/>
                </a:solidFill>
                <a:latin typeface="微软雅黑" panose="020B0503020204020204" pitchFamily="34" charset="-122"/>
                <a:ea typeface="微软雅黑" panose="020B0503020204020204" pitchFamily="34" charset="-122"/>
              </a:rPr>
              <a:t>申请</a:t>
            </a:r>
            <a:r>
              <a:rPr lang="zh-CN" altLang="en-US" sz="2000" b="1" dirty="0" smtClean="0">
                <a:solidFill>
                  <a:srgbClr val="002060"/>
                </a:solidFill>
                <a:latin typeface="微软雅黑" panose="020B0503020204020204" pitchFamily="34" charset="-122"/>
                <a:ea typeface="微软雅黑" panose="020B0503020204020204" pitchFamily="34" charset="-122"/>
              </a:rPr>
              <a:t>人</a:t>
            </a:r>
            <a:r>
              <a:rPr lang="zh-CN" altLang="zh-CN" sz="2000" b="1" dirty="0" smtClean="0">
                <a:solidFill>
                  <a:srgbClr val="002060"/>
                </a:solidFill>
                <a:latin typeface="微软雅黑" panose="020B0503020204020204" pitchFamily="34" charset="-122"/>
                <a:ea typeface="微软雅黑" panose="020B0503020204020204" pitchFamily="34" charset="-122"/>
              </a:rPr>
              <a:t>、评审</a:t>
            </a:r>
            <a:r>
              <a:rPr lang="zh-CN" altLang="en-US" sz="2000" b="1" dirty="0" smtClean="0">
                <a:solidFill>
                  <a:srgbClr val="002060"/>
                </a:solidFill>
                <a:latin typeface="微软雅黑" panose="020B0503020204020204" pitchFamily="34" charset="-122"/>
                <a:ea typeface="微软雅黑" panose="020B0503020204020204" pitchFamily="34" charset="-122"/>
              </a:rPr>
              <a:t>专家</a:t>
            </a:r>
            <a:r>
              <a:rPr lang="zh-CN" altLang="zh-CN" sz="2000" b="1" dirty="0" smtClean="0">
                <a:solidFill>
                  <a:srgbClr val="002060"/>
                </a:solidFill>
                <a:latin typeface="微软雅黑" panose="020B0503020204020204" pitchFamily="34" charset="-122"/>
                <a:ea typeface="微软雅黑" panose="020B0503020204020204" pitchFamily="34" charset="-122"/>
              </a:rPr>
              <a:t>和</a:t>
            </a:r>
            <a:r>
              <a:rPr lang="zh-CN" altLang="en-US" sz="2000" b="1" dirty="0" smtClean="0">
                <a:solidFill>
                  <a:srgbClr val="002060"/>
                </a:solidFill>
                <a:latin typeface="微软雅黑" panose="020B0503020204020204" pitchFamily="34" charset="-122"/>
                <a:ea typeface="微软雅黑" panose="020B0503020204020204" pitchFamily="34" charset="-122"/>
              </a:rPr>
              <a:t>项目负责人</a:t>
            </a:r>
            <a:r>
              <a:rPr lang="zh-CN" altLang="zh-CN" sz="2000" b="1" dirty="0" smtClean="0">
                <a:solidFill>
                  <a:srgbClr val="002060"/>
                </a:solidFill>
                <a:latin typeface="微软雅黑" panose="020B0503020204020204" pitchFamily="34" charset="-122"/>
                <a:ea typeface="微软雅黑" panose="020B0503020204020204" pitchFamily="34" charset="-122"/>
              </a:rPr>
              <a:t>等科技工作者之间的</a:t>
            </a:r>
            <a:r>
              <a:rPr lang="zh-CN" altLang="zh-CN" sz="2000" b="1" dirty="0" smtClean="0">
                <a:solidFill>
                  <a:srgbClr val="FF0000"/>
                </a:solidFill>
                <a:latin typeface="微软雅黑" panose="020B0503020204020204" pitchFamily="34" charset="-122"/>
                <a:ea typeface="微软雅黑" panose="020B0503020204020204" pitchFamily="34" charset="-122"/>
              </a:rPr>
              <a:t>桥梁和纽带</a:t>
            </a:r>
            <a:r>
              <a:rPr lang="zh-CN" altLang="zh-CN" sz="2000" b="1" dirty="0" smtClean="0">
                <a:solidFill>
                  <a:srgbClr val="002060"/>
                </a:solidFill>
                <a:latin typeface="微软雅黑" panose="020B0503020204020204" pitchFamily="34" charset="-122"/>
                <a:ea typeface="微软雅黑" panose="020B0503020204020204" pitchFamily="34" charset="-122"/>
              </a:rPr>
              <a:t>。依托单位在组织科学</a:t>
            </a:r>
            <a:r>
              <a:rPr lang="zh-CN" altLang="zh-CN" sz="2000" b="1" dirty="0" smtClean="0">
                <a:solidFill>
                  <a:srgbClr val="FF0000"/>
                </a:solidFill>
                <a:latin typeface="微软雅黑" panose="020B0503020204020204" pitchFamily="34" charset="-122"/>
                <a:ea typeface="微软雅黑" panose="020B0503020204020204" pitchFamily="34" charset="-122"/>
              </a:rPr>
              <a:t>基金项目申请</a:t>
            </a:r>
            <a:r>
              <a:rPr lang="zh-CN" altLang="zh-CN"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FF0000"/>
                </a:solidFill>
                <a:latin typeface="微软雅黑" panose="020B0503020204020204" pitchFamily="34" charset="-122"/>
                <a:ea typeface="微软雅黑" panose="020B0503020204020204" pitchFamily="34" charset="-122"/>
              </a:rPr>
              <a:t>保障项目实施条件</a:t>
            </a:r>
            <a:r>
              <a:rPr lang="zh-CN" altLang="zh-CN"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FF0000"/>
                </a:solidFill>
                <a:latin typeface="微软雅黑" panose="020B0503020204020204" pitchFamily="34" charset="-122"/>
                <a:ea typeface="微软雅黑" panose="020B0503020204020204" pitchFamily="34" charset="-122"/>
              </a:rPr>
              <a:t>跟踪项目实施</a:t>
            </a:r>
            <a:r>
              <a:rPr lang="zh-CN" altLang="zh-CN" sz="2000" b="1" dirty="0" smtClean="0">
                <a:solidFill>
                  <a:srgbClr val="002060"/>
                </a:solidFill>
                <a:latin typeface="微软雅黑" panose="020B0503020204020204" pitchFamily="34" charset="-122"/>
                <a:ea typeface="微软雅黑" panose="020B0503020204020204" pitchFamily="34" charset="-122"/>
              </a:rPr>
              <a:t>、</a:t>
            </a:r>
            <a:r>
              <a:rPr lang="zh-CN" altLang="en-US" sz="2000" b="1" dirty="0" smtClean="0">
                <a:solidFill>
                  <a:srgbClr val="FF0000"/>
                </a:solidFill>
                <a:latin typeface="微软雅黑" panose="020B0503020204020204" pitchFamily="34" charset="-122"/>
                <a:ea typeface="微软雅黑" panose="020B0503020204020204" pitchFamily="34" charset="-122"/>
              </a:rPr>
              <a:t>科研诚信</a:t>
            </a:r>
            <a:r>
              <a:rPr lang="zh-CN" altLang="en-US"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FF0000"/>
                </a:solidFill>
                <a:latin typeface="微软雅黑" panose="020B0503020204020204" pitchFamily="34" charset="-122"/>
                <a:ea typeface="微软雅黑" panose="020B0503020204020204" pitchFamily="34" charset="-122"/>
              </a:rPr>
              <a:t>监督项目经费使用</a:t>
            </a:r>
            <a:r>
              <a:rPr lang="zh-CN" altLang="zh-CN" sz="2000" b="1" dirty="0" smtClean="0">
                <a:solidFill>
                  <a:srgbClr val="002060"/>
                </a:solidFill>
                <a:latin typeface="微软雅黑" panose="020B0503020204020204" pitchFamily="34" charset="-122"/>
                <a:ea typeface="微软雅黑" panose="020B0503020204020204" pitchFamily="34" charset="-122"/>
              </a:rPr>
              <a:t>等过程中承担着重要责任，对完善科学基金制，促进基础研究，提升我国自主创新能力发挥着重要作用。</a:t>
            </a: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4</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788563" y="1022617"/>
            <a:ext cx="7715250" cy="4955203"/>
          </a:xfrm>
          <a:prstGeom prst="rect">
            <a:avLst/>
          </a:prstGeom>
          <a:noFill/>
        </p:spPr>
        <p:txBody>
          <a:bodyPr wrap="square" rtlCol="0">
            <a:spAutoFit/>
          </a:bodyPr>
          <a:lstStyle/>
          <a:p>
            <a:pPr algn="just">
              <a:lnSpc>
                <a:spcPct val="150000"/>
              </a:lnSpc>
              <a:spcAft>
                <a:spcPts val="1200"/>
              </a:spcAft>
            </a:pPr>
            <a:r>
              <a:rPr lang="zh-CN" altLang="en-US" sz="2400" b="1" dirty="0">
                <a:solidFill>
                  <a:srgbClr val="C00000"/>
                </a:solidFill>
                <a:latin typeface="微软雅黑" panose="020B0503020204020204" pitchFamily="34" charset="-122"/>
                <a:ea typeface="微软雅黑" panose="020B0503020204020204" pitchFamily="34" charset="-122"/>
              </a:rPr>
              <a:t>依托单位概况：</a:t>
            </a:r>
            <a:endParaRPr lang="zh-CN" altLang="en-US" sz="2400" dirty="0">
              <a:solidFill>
                <a:srgbClr val="C00000"/>
              </a:solidFill>
              <a:latin typeface="微软雅黑" panose="020B0503020204020204" pitchFamily="34" charset="-122"/>
              <a:ea typeface="微软雅黑" panose="020B0503020204020204" pitchFamily="34" charset="-122"/>
            </a:endParaRPr>
          </a:p>
          <a:p>
            <a:pPr algn="just">
              <a:lnSpc>
                <a:spcPct val="150000"/>
              </a:lnSpc>
            </a:pPr>
            <a:r>
              <a:rPr lang="zh-CN" altLang="en-US" dirty="0" smtClean="0">
                <a:latin typeface="微软雅黑" panose="020B0503020204020204" pitchFamily="34" charset="-122"/>
                <a:ea typeface="微软雅黑" panose="020B0503020204020204" pitchFamily="34" charset="-122"/>
                <a:sym typeface="+mn-ea"/>
              </a:rPr>
              <a:t>      </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基金委</a:t>
            </a:r>
            <a:r>
              <a:rPr lang="zh-CN" altLang="en-US" sz="2000" b="1" dirty="0">
                <a:solidFill>
                  <a:srgbClr val="002060"/>
                </a:solidFill>
                <a:latin typeface="微软雅黑" panose="020B0503020204020204" pitchFamily="34" charset="-122"/>
                <a:ea typeface="微软雅黑" panose="020B0503020204020204" pitchFamily="34" charset="-122"/>
              </a:rPr>
              <a:t>自</a:t>
            </a:r>
            <a:r>
              <a:rPr lang="zh-CN" altLang="en-US" sz="2000" b="1" dirty="0">
                <a:solidFill>
                  <a:srgbClr val="FF0000"/>
                </a:solidFill>
                <a:latin typeface="微软雅黑" panose="020B0503020204020204" pitchFamily="34" charset="-122"/>
                <a:ea typeface="微软雅黑" panose="020B0503020204020204" pitchFamily="34" charset="-122"/>
              </a:rPr>
              <a:t>2001年</a:t>
            </a:r>
            <a:r>
              <a:rPr lang="zh-CN" altLang="en-US" sz="2000" b="1" dirty="0">
                <a:solidFill>
                  <a:srgbClr val="002060"/>
                </a:solidFill>
                <a:latin typeface="微软雅黑" panose="020B0503020204020204" pitchFamily="34" charset="-122"/>
                <a:ea typeface="微软雅黑" panose="020B0503020204020204" pitchFamily="34" charset="-122"/>
              </a:rPr>
              <a:t>开始实行项目依托单位登记制，</a:t>
            </a:r>
            <a:r>
              <a:rPr lang="zh-CN" altLang="en-US" sz="2000" b="1" dirty="0">
                <a:solidFill>
                  <a:srgbClr val="FF0000"/>
                </a:solidFill>
                <a:latin typeface="微软雅黑" panose="020B0503020204020204" pitchFamily="34" charset="-122"/>
                <a:ea typeface="微软雅黑" panose="020B0503020204020204" pitchFamily="34" charset="-122"/>
              </a:rPr>
              <a:t>2007</a:t>
            </a:r>
            <a:r>
              <a:rPr lang="zh-CN" altLang="en-US" sz="2000" b="1" dirty="0">
                <a:solidFill>
                  <a:srgbClr val="002060"/>
                </a:solidFill>
                <a:latin typeface="微软雅黑" panose="020B0503020204020204" pitchFamily="34" charset="-122"/>
                <a:ea typeface="微软雅黑" panose="020B0503020204020204" pitchFamily="34" charset="-122"/>
              </a:rPr>
              <a:t>年</a:t>
            </a:r>
            <a:r>
              <a:rPr lang="zh-CN" altLang="en-US" sz="2000" b="1" dirty="0">
                <a:solidFill>
                  <a:srgbClr val="FF0000"/>
                </a:solidFill>
                <a:latin typeface="微软雅黑" panose="020B0503020204020204" pitchFamily="34" charset="-122"/>
                <a:ea typeface="微软雅黑" panose="020B0503020204020204" pitchFamily="34" charset="-122"/>
              </a:rPr>
              <a:t>《国家自然科学基金条例》</a:t>
            </a:r>
            <a:r>
              <a:rPr lang="zh-CN" altLang="en-US" sz="2000" b="1" dirty="0">
                <a:solidFill>
                  <a:srgbClr val="002060"/>
                </a:solidFill>
                <a:latin typeface="微软雅黑" panose="020B0503020204020204" pitchFamily="34" charset="-122"/>
                <a:ea typeface="微软雅黑" panose="020B0503020204020204" pitchFamily="34" charset="-122"/>
              </a:rPr>
              <a:t>颁布实施</a:t>
            </a:r>
            <a:r>
              <a:rPr lang="zh-CN" altLang="en-US" sz="2000" b="1" dirty="0" smtClean="0">
                <a:solidFill>
                  <a:srgbClr val="002060"/>
                </a:solidFill>
                <a:latin typeface="微软雅黑" panose="020B0503020204020204" pitchFamily="34" charset="-122"/>
                <a:ea typeface="微软雅黑" panose="020B0503020204020204" pitchFamily="34" charset="-122"/>
              </a:rPr>
              <a:t>，确立了依托单位制度。</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en-US" sz="2000" b="1" dirty="0" smtClean="0">
                <a:solidFill>
                  <a:srgbClr val="002060"/>
                </a:solidFill>
                <a:latin typeface="微软雅黑" panose="020B0503020204020204" pitchFamily="34" charset="-122"/>
                <a:ea typeface="微软雅黑" panose="020B0503020204020204" pitchFamily="34" charset="-122"/>
              </a:rPr>
              <a:t>条例</a:t>
            </a:r>
            <a:r>
              <a:rPr lang="en-US" altLang="zh-CN" sz="2000" b="1" dirty="0" smtClean="0">
                <a:solidFill>
                  <a:srgbClr val="002060"/>
                </a:solidFill>
                <a:latin typeface="微软雅黑" panose="020B0503020204020204" pitchFamily="34" charset="-122"/>
                <a:ea typeface="微软雅黑" panose="020B0503020204020204" pitchFamily="34" charset="-122"/>
              </a:rPr>
              <a:t>》</a:t>
            </a:r>
            <a:r>
              <a:rPr lang="zh-CN" altLang="zh-CN" sz="2000" b="1" dirty="0" smtClean="0">
                <a:solidFill>
                  <a:srgbClr val="002060"/>
                </a:solidFill>
                <a:latin typeface="微软雅黑" panose="020B0503020204020204" pitchFamily="34" charset="-122"/>
                <a:ea typeface="微软雅黑" panose="020B0503020204020204" pitchFamily="34" charset="-122"/>
              </a:rPr>
              <a:t>从规范科学基金管理、保障国家科研投入效益的要求出发，确定了依托单位在科学基金资助管理工作中的</a:t>
            </a:r>
            <a:r>
              <a:rPr lang="zh-CN" altLang="zh-CN" sz="2000" b="1" dirty="0" smtClean="0">
                <a:solidFill>
                  <a:srgbClr val="FF0000"/>
                </a:solidFill>
                <a:latin typeface="微软雅黑" panose="020B0503020204020204" pitchFamily="34" charset="-122"/>
                <a:ea typeface="微软雅黑" panose="020B0503020204020204" pitchFamily="34" charset="-122"/>
              </a:rPr>
              <a:t>权利和义务</a:t>
            </a:r>
            <a:r>
              <a:rPr lang="zh-CN" altLang="zh-CN" sz="2000" b="1" dirty="0" smtClean="0">
                <a:solidFill>
                  <a:srgbClr val="002060"/>
                </a:solidFill>
                <a:latin typeface="微软雅黑" panose="020B0503020204020204" pitchFamily="34" charset="-122"/>
                <a:ea typeface="微软雅黑" panose="020B0503020204020204" pitchFamily="34" charset="-122"/>
              </a:rPr>
              <a:t>，规范了依托单位的</a:t>
            </a:r>
            <a:r>
              <a:rPr lang="zh-CN" altLang="zh-CN" sz="2000" b="1" dirty="0" smtClean="0">
                <a:solidFill>
                  <a:srgbClr val="FF0000"/>
                </a:solidFill>
                <a:latin typeface="微软雅黑" panose="020B0503020204020204" pitchFamily="34" charset="-122"/>
                <a:ea typeface="微软雅黑" panose="020B0503020204020204" pitchFamily="34" charset="-122"/>
              </a:rPr>
              <a:t>管理行为</a:t>
            </a:r>
            <a:r>
              <a:rPr lang="zh-CN" altLang="zh-CN" sz="2000" b="1" dirty="0" smtClean="0">
                <a:solidFill>
                  <a:srgbClr val="002060"/>
                </a:solidFill>
                <a:latin typeface="微软雅黑" panose="020B0503020204020204" pitchFamily="34" charset="-122"/>
                <a:ea typeface="微软雅黑" panose="020B0503020204020204" pitchFamily="34" charset="-122"/>
              </a:rPr>
              <a:t>，明确了依托单位的</a:t>
            </a: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法定地位和</a:t>
            </a:r>
            <a:r>
              <a:rPr lang="zh-CN" altLang="zh-CN" sz="2000" b="1" dirty="0" smtClean="0">
                <a:solidFill>
                  <a:srgbClr val="FF0000"/>
                </a:solidFill>
                <a:latin typeface="微软雅黑" panose="020B0503020204020204" pitchFamily="34" charset="-122"/>
                <a:ea typeface="微软雅黑" panose="020B0503020204020204" pitchFamily="34" charset="-122"/>
              </a:rPr>
              <a:t>法律责任</a:t>
            </a:r>
            <a:r>
              <a:rPr lang="zh-CN" altLang="zh-CN" sz="2000" b="1" dirty="0" smtClean="0">
                <a:solidFill>
                  <a:srgbClr val="002060"/>
                </a:solidFill>
                <a:latin typeface="微软雅黑" panose="020B0503020204020204" pitchFamily="34" charset="-122"/>
                <a:ea typeface="微软雅黑" panose="020B0503020204020204" pitchFamily="34" charset="-122"/>
              </a:rPr>
              <a:t>。</a:t>
            </a:r>
            <a:endParaRPr lang="zh-CN" altLang="en-US" sz="2000" b="1" dirty="0">
              <a:solidFill>
                <a:srgbClr val="002060"/>
              </a:solidFill>
              <a:latin typeface="微软雅黑" panose="020B0503020204020204" pitchFamily="34" charset="-122"/>
              <a:ea typeface="微软雅黑" panose="020B0503020204020204" pitchFamily="34" charset="-122"/>
            </a:endParaRPr>
          </a:p>
          <a:p>
            <a:pPr algn="just">
              <a:lnSpc>
                <a:spcPct val="150000"/>
              </a:lnSpc>
            </a:pPr>
            <a:r>
              <a:rPr lang="zh-CN" altLang="en-US" sz="2000" b="1" dirty="0">
                <a:solidFill>
                  <a:srgbClr val="002060"/>
                </a:solidFill>
                <a:latin typeface="微软雅黑" panose="020B0503020204020204" pitchFamily="34" charset="-122"/>
                <a:ea typeface="微软雅黑" panose="020B0503020204020204" pitchFamily="34" charset="-122"/>
              </a:rPr>
              <a:t>       《条例》共有</a:t>
            </a:r>
            <a:r>
              <a:rPr lang="zh-CN" altLang="en-US" sz="2000" b="1" dirty="0">
                <a:solidFill>
                  <a:srgbClr val="FF0000"/>
                </a:solidFill>
                <a:latin typeface="微软雅黑" panose="020B0503020204020204" pitchFamily="34" charset="-122"/>
                <a:ea typeface="微软雅黑" panose="020B0503020204020204" pitchFamily="34" charset="-122"/>
              </a:rPr>
              <a:t>17条44处</a:t>
            </a:r>
            <a:r>
              <a:rPr lang="zh-CN" altLang="en-US" sz="2000" b="1" dirty="0">
                <a:solidFill>
                  <a:srgbClr val="002060"/>
                </a:solidFill>
                <a:latin typeface="微软雅黑" panose="020B0503020204020204" pitchFamily="34" charset="-122"/>
                <a:ea typeface="微软雅黑" panose="020B0503020204020204" pitchFamily="34" charset="-122"/>
              </a:rPr>
              <a:t>涉及到依托单位在组织申请、项目实施管理与监督等方面的权利、义务及相关法律责任，对依托单位在组织与规划、申请与评审、资助与实施、监督与管理等科学基金管理的重要环节中都提出了具体的要求。</a:t>
            </a: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5</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5815" y="1238267"/>
            <a:ext cx="7715250" cy="3985706"/>
          </a:xfrm>
          <a:prstGeom prst="rect">
            <a:avLst/>
          </a:prstGeom>
          <a:noFill/>
        </p:spPr>
        <p:txBody>
          <a:bodyPr wrap="square" rtlCol="0">
            <a:spAutoFit/>
          </a:bodyPr>
          <a:lstStyle/>
          <a:p>
            <a:pPr algn="just">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sym typeface="+mn-ea"/>
              </a:rPr>
              <a:t>取得成绩：        </a:t>
            </a:r>
            <a:endParaRPr lang="en-US" altLang="zh-CN" sz="2400" b="1" dirty="0" smtClean="0">
              <a:solidFill>
                <a:srgbClr val="C00000"/>
              </a:solidFill>
              <a:latin typeface="微软雅黑" panose="020B0503020204020204" pitchFamily="34" charset="-122"/>
              <a:ea typeface="微软雅黑" panose="020B0503020204020204" pitchFamily="34" charset="-122"/>
              <a:sym typeface="+mn-ea"/>
            </a:endParaRPr>
          </a:p>
          <a:p>
            <a:pPr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      自</a:t>
            </a:r>
            <a:r>
              <a:rPr lang="zh-CN" altLang="en-US" sz="2000" b="1" dirty="0">
                <a:solidFill>
                  <a:srgbClr val="002060"/>
                </a:solidFill>
                <a:latin typeface="微软雅黑" panose="020B0503020204020204" pitchFamily="34" charset="-122"/>
                <a:ea typeface="微软雅黑" panose="020B0503020204020204" pitchFamily="34" charset="-122"/>
                <a:sym typeface="+mn-ea"/>
              </a:rPr>
              <a:t>《条例》颁布实施以来，为了加强和指导依托单位的基金管理工作</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，基金委</a:t>
            </a:r>
            <a:r>
              <a:rPr lang="zh-CN" altLang="en-US" sz="2000" b="1" dirty="0">
                <a:solidFill>
                  <a:srgbClr val="002060"/>
                </a:solidFill>
                <a:latin typeface="微软雅黑" panose="020B0503020204020204" pitchFamily="34" charset="-122"/>
                <a:ea typeface="微软雅黑" panose="020B0503020204020204" pitchFamily="34" charset="-122"/>
                <a:sym typeface="+mn-ea"/>
              </a:rPr>
              <a:t>分别制订了指导性意见、管理办法、实施细则等4部规范性文件，建立了从指导、规定到操作实施一套完整的法规体系，形成科学有效的依托单位管理模式。</a:t>
            </a:r>
          </a:p>
          <a:p>
            <a:pPr algn="just">
              <a:lnSpc>
                <a:spcPct val="150000"/>
              </a:lnSpc>
            </a:pPr>
            <a:r>
              <a:rPr lang="zh-CN" altLang="en-US" sz="2000" b="1" dirty="0" smtClean="0">
                <a:solidFill>
                  <a:srgbClr val="002060"/>
                </a:solidFill>
                <a:latin typeface="微软雅黑" panose="020B0503020204020204" pitchFamily="34" charset="-122"/>
                <a:ea typeface="微软雅黑" panose="020B0503020204020204" pitchFamily="34" charset="-122"/>
              </a:rPr>
              <a:t>      截止目前，基金委</a:t>
            </a:r>
            <a:r>
              <a:rPr lang="zh-CN" altLang="en-US" sz="2000" b="1" dirty="0">
                <a:solidFill>
                  <a:srgbClr val="002060"/>
                </a:solidFill>
                <a:latin typeface="微软雅黑" panose="020B0503020204020204" pitchFamily="34" charset="-122"/>
                <a:ea typeface="微软雅黑" panose="020B0503020204020204" pitchFamily="34" charset="-122"/>
              </a:rPr>
              <a:t>共有</a:t>
            </a:r>
            <a:r>
              <a:rPr lang="zh-CN" altLang="en-US" sz="2000" b="1" dirty="0">
                <a:solidFill>
                  <a:srgbClr val="FF0000"/>
                </a:solidFill>
                <a:latin typeface="微软雅黑" panose="020B0503020204020204" pitchFamily="34" charset="-122"/>
                <a:ea typeface="微软雅黑" panose="020B0503020204020204" pitchFamily="34" charset="-122"/>
              </a:rPr>
              <a:t>依托单位</a:t>
            </a:r>
            <a:r>
              <a:rPr lang="en-US" altLang="zh-CN" sz="2000" b="1" dirty="0">
                <a:solidFill>
                  <a:srgbClr val="FF0000"/>
                </a:solidFill>
                <a:latin typeface="微软雅黑" panose="020B0503020204020204" pitchFamily="34" charset="-122"/>
                <a:ea typeface="微软雅黑" panose="020B0503020204020204" pitchFamily="34" charset="-122"/>
              </a:rPr>
              <a:t>3111</a:t>
            </a:r>
            <a:r>
              <a:rPr lang="zh-CN" altLang="en-US" sz="2000" b="1" dirty="0">
                <a:solidFill>
                  <a:srgbClr val="FF0000"/>
                </a:solidFill>
                <a:latin typeface="微软雅黑" panose="020B0503020204020204" pitchFamily="34" charset="-122"/>
                <a:ea typeface="微软雅黑" panose="020B0503020204020204" pitchFamily="34" charset="-122"/>
              </a:rPr>
              <a:t>个</a:t>
            </a:r>
            <a:r>
              <a:rPr lang="zh-CN" altLang="en-US" sz="2000" b="1" dirty="0">
                <a:solidFill>
                  <a:srgbClr val="002060"/>
                </a:solidFill>
                <a:latin typeface="微软雅黑" panose="020B0503020204020204" pitchFamily="34" charset="-122"/>
                <a:ea typeface="微软雅黑" panose="020B0503020204020204" pitchFamily="34" charset="-122"/>
              </a:rPr>
              <a:t>，其中高等院校</a:t>
            </a:r>
            <a:r>
              <a:rPr lang="en-US" altLang="zh-CN" sz="2000" b="1" dirty="0">
                <a:solidFill>
                  <a:srgbClr val="002060"/>
                </a:solidFill>
                <a:latin typeface="微软雅黑" panose="020B0503020204020204" pitchFamily="34" charset="-122"/>
                <a:ea typeface="微软雅黑" panose="020B0503020204020204" pitchFamily="34" charset="-122"/>
              </a:rPr>
              <a:t>939</a:t>
            </a:r>
            <a:r>
              <a:rPr lang="zh-CN" altLang="en-US" sz="2000" b="1" dirty="0">
                <a:solidFill>
                  <a:srgbClr val="002060"/>
                </a:solidFill>
                <a:latin typeface="微软雅黑" panose="020B0503020204020204" pitchFamily="34" charset="-122"/>
                <a:ea typeface="微软雅黑" panose="020B0503020204020204" pitchFamily="34" charset="-122"/>
              </a:rPr>
              <a:t>个，科研院所</a:t>
            </a:r>
            <a:r>
              <a:rPr lang="en-US" altLang="zh-CN" sz="2000" b="1" dirty="0">
                <a:solidFill>
                  <a:srgbClr val="002060"/>
                </a:solidFill>
                <a:latin typeface="微软雅黑" panose="020B0503020204020204" pitchFamily="34" charset="-122"/>
                <a:ea typeface="微软雅黑" panose="020B0503020204020204" pitchFamily="34" charset="-122"/>
              </a:rPr>
              <a:t>1428</a:t>
            </a:r>
            <a:r>
              <a:rPr lang="zh-CN" altLang="en-US" sz="2000" b="1" dirty="0">
                <a:solidFill>
                  <a:srgbClr val="002060"/>
                </a:solidFill>
                <a:latin typeface="微软雅黑" panose="020B0503020204020204" pitchFamily="34" charset="-122"/>
                <a:ea typeface="微软雅黑" panose="020B0503020204020204" pitchFamily="34" charset="-122"/>
              </a:rPr>
              <a:t>个，其他</a:t>
            </a:r>
            <a:r>
              <a:rPr lang="zh-CN" altLang="en-US" sz="2000" b="1" dirty="0">
                <a:solidFill>
                  <a:srgbClr val="002060"/>
                </a:solidFill>
                <a:latin typeface="微软雅黑" panose="020B0503020204020204" pitchFamily="34" charset="-122"/>
                <a:ea typeface="微软雅黑" panose="020B0503020204020204" pitchFamily="34" charset="-122"/>
                <a:sym typeface="+mn-ea"/>
              </a:rPr>
              <a:t>性质</a:t>
            </a:r>
            <a:r>
              <a:rPr lang="zh-CN" altLang="en-US" sz="2000" b="1" dirty="0">
                <a:solidFill>
                  <a:srgbClr val="002060"/>
                </a:solidFill>
                <a:latin typeface="微软雅黑" panose="020B0503020204020204" pitchFamily="34" charset="-122"/>
                <a:ea typeface="微软雅黑" panose="020B0503020204020204" pitchFamily="34" charset="-122"/>
              </a:rPr>
              <a:t>单位</a:t>
            </a:r>
            <a:r>
              <a:rPr lang="en-US" altLang="zh-CN" sz="2000" b="1" dirty="0">
                <a:solidFill>
                  <a:srgbClr val="002060"/>
                </a:solidFill>
                <a:latin typeface="微软雅黑" panose="020B0503020204020204" pitchFamily="34" charset="-122"/>
                <a:ea typeface="微软雅黑" panose="020B0503020204020204" pitchFamily="34" charset="-122"/>
              </a:rPr>
              <a:t>744</a:t>
            </a:r>
            <a:r>
              <a:rPr lang="zh-CN" altLang="en-US" sz="2000" b="1" dirty="0">
                <a:solidFill>
                  <a:srgbClr val="002060"/>
                </a:solidFill>
                <a:latin typeface="微软雅黑" panose="020B0503020204020204" pitchFamily="34" charset="-122"/>
                <a:ea typeface="微软雅黑" panose="020B0503020204020204" pitchFamily="34" charset="-122"/>
              </a:rPr>
              <a:t>个。</a:t>
            </a:r>
          </a:p>
          <a:p>
            <a:pPr algn="just">
              <a:lnSpc>
                <a:spcPct val="150000"/>
              </a:lnSpc>
            </a:pPr>
            <a:endParaRPr lang="zh-CN" altLang="en-US" dirty="0">
              <a:latin typeface="微软雅黑" panose="020B0503020204020204" pitchFamily="34" charset="-122"/>
              <a:ea typeface="微软雅黑" panose="020B0503020204020204" pitchFamily="34" charset="-122"/>
            </a:endParaRPr>
          </a:p>
        </p:txBody>
      </p:sp>
      <p:sp>
        <p:nvSpPr>
          <p:cNvPr id="1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5"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6" name="文本框 15"/>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20" name="组合 19"/>
          <p:cNvGrpSpPr/>
          <p:nvPr/>
        </p:nvGrpSpPr>
        <p:grpSpPr>
          <a:xfrm>
            <a:off x="1" y="6455196"/>
            <a:ext cx="9144001" cy="398994"/>
            <a:chOff x="0" y="6037944"/>
            <a:chExt cx="12192001" cy="820056"/>
          </a:xfrm>
          <a:solidFill>
            <a:srgbClr val="003F7D"/>
          </a:solidFill>
        </p:grpSpPr>
        <p:sp>
          <p:nvSpPr>
            <p:cNvPr id="21"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22"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4"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6</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664234" y="1000666"/>
            <a:ext cx="7988060" cy="4493538"/>
          </a:xfrm>
          <a:prstGeom prst="rect">
            <a:avLst/>
          </a:prstGeom>
          <a:noFill/>
        </p:spPr>
        <p:txBody>
          <a:bodyPr wrap="square" rtlCol="0">
            <a:spAutoFit/>
          </a:bodyPr>
          <a:lstStyle/>
          <a:p>
            <a:pPr algn="l">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管理模式：</a:t>
            </a:r>
            <a:endParaRPr lang="zh-CN" altLang="en-US" sz="2400" dirty="0">
              <a:solidFill>
                <a:srgbClr val="C00000"/>
              </a:solidFill>
              <a:latin typeface="微软雅黑" panose="020B0503020204020204" pitchFamily="34" charset="-122"/>
              <a:ea typeface="微软雅黑" panose="020B0503020204020204" pitchFamily="34" charset="-122"/>
            </a:endParaRPr>
          </a:p>
          <a:p>
            <a:pPr>
              <a:lnSpc>
                <a:spcPct val="150000"/>
              </a:lnSpc>
            </a:pPr>
            <a:r>
              <a:rPr lang="zh-CN" altLang="en-US" dirty="0" smtClean="0">
                <a:latin typeface="微软雅黑" panose="020B0503020204020204" pitchFamily="34" charset="-122"/>
                <a:ea typeface="微软雅黑" panose="020B0503020204020204" pitchFamily="34" charset="-122"/>
                <a:sym typeface="+mn-ea"/>
              </a:rPr>
              <a:t>      </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经过多年实践，基金委确立了依托单位管理模式：</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a:p>
            <a:pPr marL="361950" indent="-361950">
              <a:lnSpc>
                <a:spcPct val="1500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依托单位注册：</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每年开展一次。根据</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条例</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国家自然科学基金依托单位基金工作管理办法</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《国家自然科学基金依托单位注册管理实施细则》</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，对申请注册单位的基本条件、基础研究能力等进行审核，由委务会议审批。</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a:p>
            <a:pPr marL="361950" indent="-361950">
              <a:lnSpc>
                <a:spcPct val="1500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依托单位资格自动终止：</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自</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2016</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年开始</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，对连续</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5</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年未获资助依托单位，其依托单位资格自动终止。已</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终止</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883</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个依托单位的资格</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a:p>
            <a:pPr>
              <a:lnSpc>
                <a:spcPct val="150000"/>
              </a:lnSpc>
              <a:buFont typeface="Wingdings" panose="05000000000000000000" pitchFamily="2" charset="2"/>
              <a:buChar char="u"/>
            </a:pP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7</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664234" y="1000666"/>
            <a:ext cx="7988060" cy="4647426"/>
          </a:xfrm>
          <a:prstGeom prst="rect">
            <a:avLst/>
          </a:prstGeom>
          <a:noFill/>
        </p:spPr>
        <p:txBody>
          <a:bodyPr wrap="square" rtlCol="0">
            <a:spAutoFit/>
          </a:bodyPr>
          <a:lstStyle/>
          <a:p>
            <a:pPr algn="l">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管理模式：</a:t>
            </a:r>
            <a:endParaRPr lang="zh-CN" altLang="en-US" sz="2400" dirty="0">
              <a:solidFill>
                <a:srgbClr val="C00000"/>
              </a:solidFill>
              <a:latin typeface="微软雅黑" panose="020B0503020204020204" pitchFamily="34" charset="-122"/>
              <a:ea typeface="微软雅黑" panose="020B0503020204020204" pitchFamily="34" charset="-122"/>
            </a:endParaRPr>
          </a:p>
          <a:p>
            <a:pPr marL="361950" indent="-361950" algn="just">
              <a:lnSpc>
                <a:spcPts val="36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地区联络网：</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地区联络网是基金委指导下所在地区依托单位之间的联络组织，每个依托单位都是地区联络网成员单位，全国共</a:t>
            </a:r>
            <a:r>
              <a:rPr lang="en-US" altLang="zh-CN" sz="2000" b="1" dirty="0" smtClean="0">
                <a:solidFill>
                  <a:srgbClr val="FF0000"/>
                </a:solidFill>
                <a:latin typeface="微软雅黑" panose="020B0503020204020204" pitchFamily="34" charset="-122"/>
                <a:ea typeface="微软雅黑" panose="020B0503020204020204" pitchFamily="34" charset="-122"/>
                <a:sym typeface="+mn-ea"/>
              </a:rPr>
              <a:t>36</a:t>
            </a: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个</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地区联络网，</a:t>
            </a: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主要职责是</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：开展科学基金管理工作的交流与研讨；提供科学基金管理方面的业务培训和咨询服务；反映对科学基金工作的意见和建议。</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每个联络网设立组长单位。</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基金委负责指导地区联络网开展相关活动；提供活动经费并负责开展活动及经费使用情况。</a:t>
            </a:r>
          </a:p>
          <a:p>
            <a:endParaRPr lang="en-US" altLang="zh-CN" sz="2000" dirty="0" smtClean="0"/>
          </a:p>
          <a:p>
            <a:r>
              <a:rPr lang="zh-CN" altLang="en-US" sz="2000" dirty="0" smtClean="0"/>
              <a:t>       </a:t>
            </a:r>
            <a:endParaRPr lang="en-US" altLang="zh-CN" sz="2000" b="1" dirty="0" smtClean="0">
              <a:latin typeface="微软雅黑" panose="020B0503020204020204" pitchFamily="34" charset="-122"/>
              <a:ea typeface="微软雅黑" panose="020B0503020204020204" pitchFamily="34" charset="-122"/>
              <a:sym typeface="+mn-ea"/>
            </a:endParaRPr>
          </a:p>
          <a:p>
            <a:pPr>
              <a:lnSpc>
                <a:spcPct val="150000"/>
              </a:lnSpc>
              <a:buFont typeface="Wingdings" panose="05000000000000000000" pitchFamily="2" charset="2"/>
              <a:buChar char="u"/>
            </a:pPr>
            <a:endParaRPr lang="zh-CN" altLang="en-US" sz="2000" b="1" dirty="0">
              <a:solidFill>
                <a:srgbClr val="002060"/>
              </a:solidFill>
              <a:latin typeface="微软雅黑" panose="020B0503020204020204" pitchFamily="34" charset="-122"/>
              <a:ea typeface="微软雅黑" panose="020B0503020204020204" pitchFamily="34" charset="-122"/>
            </a:endParaRP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8</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任意多边形: 形状 33"/>
          <p:cNvSpPr/>
          <p:nvPr/>
        </p:nvSpPr>
        <p:spPr>
          <a:xfrm>
            <a:off x="628813" y="189920"/>
            <a:ext cx="3206956" cy="421430"/>
          </a:xfrm>
          <a:custGeom>
            <a:avLst/>
            <a:gdLst>
              <a:gd name="connsiteX0" fmla="*/ 0 w 4048300"/>
              <a:gd name="connsiteY0" fmla="*/ 0 h 531992"/>
              <a:gd name="connsiteX1" fmla="*/ 3782304 w 4048300"/>
              <a:gd name="connsiteY1" fmla="*/ 0 h 531992"/>
              <a:gd name="connsiteX2" fmla="*/ 4048300 w 4048300"/>
              <a:gd name="connsiteY2" fmla="*/ 265996 h 531992"/>
              <a:gd name="connsiteX3" fmla="*/ 3782304 w 4048300"/>
              <a:gd name="connsiteY3" fmla="*/ 531992 h 531992"/>
              <a:gd name="connsiteX4" fmla="*/ 0 w 4048300"/>
              <a:gd name="connsiteY4" fmla="*/ 531992 h 531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8300" h="531992">
                <a:moveTo>
                  <a:pt x="0" y="0"/>
                </a:moveTo>
                <a:lnTo>
                  <a:pt x="3782304" y="0"/>
                </a:lnTo>
                <a:cubicBezTo>
                  <a:pt x="3929210" y="0"/>
                  <a:pt x="4048300" y="119090"/>
                  <a:pt x="4048300" y="265996"/>
                </a:cubicBezTo>
                <a:cubicBezTo>
                  <a:pt x="4048300" y="412902"/>
                  <a:pt x="3929210" y="531992"/>
                  <a:pt x="3782304" y="531992"/>
                </a:cubicBezTo>
                <a:lnTo>
                  <a:pt x="0" y="531992"/>
                </a:ln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33" name="任意多边形: 形状 32"/>
          <p:cNvSpPr/>
          <p:nvPr/>
        </p:nvSpPr>
        <p:spPr>
          <a:xfrm>
            <a:off x="146957" y="189920"/>
            <a:ext cx="413553" cy="421430"/>
          </a:xfrm>
          <a:custGeom>
            <a:avLst/>
            <a:gdLst>
              <a:gd name="connsiteX0" fmla="*/ 265996 w 610786"/>
              <a:gd name="connsiteY0" fmla="*/ 0 h 531992"/>
              <a:gd name="connsiteX1" fmla="*/ 610786 w 610786"/>
              <a:gd name="connsiteY1" fmla="*/ 0 h 531992"/>
              <a:gd name="connsiteX2" fmla="*/ 610786 w 610786"/>
              <a:gd name="connsiteY2" fmla="*/ 531992 h 531992"/>
              <a:gd name="connsiteX3" fmla="*/ 265996 w 610786"/>
              <a:gd name="connsiteY3" fmla="*/ 531992 h 531992"/>
              <a:gd name="connsiteX4" fmla="*/ 0 w 610786"/>
              <a:gd name="connsiteY4" fmla="*/ 265996 h 531992"/>
              <a:gd name="connsiteX5" fmla="*/ 265996 w 610786"/>
              <a:gd name="connsiteY5" fmla="*/ 0 h 53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86" h="531992">
                <a:moveTo>
                  <a:pt x="265996" y="0"/>
                </a:moveTo>
                <a:lnTo>
                  <a:pt x="610786" y="0"/>
                </a:lnTo>
                <a:lnTo>
                  <a:pt x="610786" y="531992"/>
                </a:lnTo>
                <a:lnTo>
                  <a:pt x="265996" y="531992"/>
                </a:lnTo>
                <a:cubicBezTo>
                  <a:pt x="119090" y="531992"/>
                  <a:pt x="0" y="412902"/>
                  <a:pt x="0" y="265996"/>
                </a:cubicBezTo>
                <a:cubicBezTo>
                  <a:pt x="0" y="119090"/>
                  <a:pt x="119090" y="0"/>
                  <a:pt x="265996" y="0"/>
                </a:cubicBezTo>
                <a:close/>
              </a:path>
            </a:pathLst>
          </a:custGeom>
          <a:solidFill>
            <a:srgbClr val="003F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dirty="0">
              <a:solidFill>
                <a:prstClr val="white"/>
              </a:solidFill>
              <a:latin typeface="等线" panose="020F0502020204030204"/>
              <a:ea typeface="等线" panose="02010600030101010101" pitchFamily="2" charset="-122"/>
            </a:endParaRPr>
          </a:p>
        </p:txBody>
      </p:sp>
      <p:sp>
        <p:nvSpPr>
          <p:cNvPr id="18" name="文本框 17"/>
          <p:cNvSpPr txBox="1"/>
          <p:nvPr/>
        </p:nvSpPr>
        <p:spPr>
          <a:xfrm>
            <a:off x="695948" y="217777"/>
            <a:ext cx="1210588" cy="400110"/>
          </a:xfrm>
          <a:prstGeom prst="rect">
            <a:avLst/>
          </a:prstGeom>
          <a:noFill/>
        </p:spPr>
        <p:txBody>
          <a:bodyPr wrap="none" rtlCol="0">
            <a:spAutoFit/>
          </a:bodyPr>
          <a:lstStyle/>
          <a:p>
            <a:pPr defTabSz="913765"/>
            <a:r>
              <a:rPr lang="zh-CN" altLang="en-US" sz="2000" b="1" dirty="0" smtClean="0">
                <a:solidFill>
                  <a:prstClr val="white"/>
                </a:solidFill>
                <a:latin typeface="微软雅黑" panose="020B0503020204020204" pitchFamily="34" charset="-122"/>
                <a:ea typeface="微软雅黑" panose="020B0503020204020204" pitchFamily="34" charset="-122"/>
              </a:rPr>
              <a:t>出台背景</a:t>
            </a:r>
            <a:endParaRPr lang="zh-CN" altLang="en-US" sz="2000" b="1" dirty="0">
              <a:solidFill>
                <a:prstClr val="white"/>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15031" y="230965"/>
            <a:ext cx="392430" cy="368300"/>
          </a:xfrm>
          <a:prstGeom prst="rect">
            <a:avLst/>
          </a:prstGeom>
          <a:noFill/>
        </p:spPr>
        <p:txBody>
          <a:bodyPr wrap="none" rtlCol="0">
            <a:spAutoFit/>
          </a:bodyPr>
          <a:lstStyle/>
          <a:p>
            <a:pPr defTabSz="913765"/>
            <a:r>
              <a:rPr lang="en-US" altLang="zh-CN" dirty="0">
                <a:solidFill>
                  <a:prstClr val="white"/>
                </a:solidFill>
                <a:latin typeface="Impact" panose="020B0806030902050204" pitchFamily="34" charset="0"/>
                <a:ea typeface="微软雅黑" panose="020B0503020204020204" pitchFamily="34" charset="-122"/>
              </a:rPr>
              <a:t>01</a:t>
            </a:r>
            <a:endParaRPr lang="zh-CN" altLang="en-US" dirty="0">
              <a:solidFill>
                <a:prstClr val="white"/>
              </a:solidFill>
              <a:latin typeface="Impact" panose="020B0806030902050204" pitchFamily="34" charset="0"/>
              <a:ea typeface="微软雅黑" panose="020B0503020204020204" pitchFamily="34" charset="-122"/>
            </a:endParaRPr>
          </a:p>
        </p:txBody>
      </p:sp>
      <p:grpSp>
        <p:nvGrpSpPr>
          <p:cNvPr id="4" name="组合 7"/>
          <p:cNvGrpSpPr/>
          <p:nvPr/>
        </p:nvGrpSpPr>
        <p:grpSpPr>
          <a:xfrm>
            <a:off x="1" y="6455196"/>
            <a:ext cx="9144001" cy="398994"/>
            <a:chOff x="0" y="6037944"/>
            <a:chExt cx="12192001" cy="820056"/>
          </a:xfrm>
          <a:solidFill>
            <a:srgbClr val="003F7D"/>
          </a:solidFill>
        </p:grpSpPr>
        <p:sp>
          <p:nvSpPr>
            <p:cNvPr id="23" name="任意多边形: 形状 22"/>
            <p:cNvSpPr/>
            <p:nvPr/>
          </p:nvSpPr>
          <p:spPr>
            <a:xfrm>
              <a:off x="8548915"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sp>
          <p:nvSpPr>
            <p:cNvPr id="35" name="任意多边形: 形状 34"/>
            <p:cNvSpPr/>
            <p:nvPr/>
          </p:nvSpPr>
          <p:spPr>
            <a:xfrm flipH="1">
              <a:off x="0" y="6037944"/>
              <a:ext cx="3643086" cy="820056"/>
            </a:xfrm>
            <a:custGeom>
              <a:avLst/>
              <a:gdLst>
                <a:gd name="connsiteX0" fmla="*/ 2460281 w 2460281"/>
                <a:gd name="connsiteY0" fmla="*/ 0 h 769460"/>
                <a:gd name="connsiteX1" fmla="*/ 2460281 w 2460281"/>
                <a:gd name="connsiteY1" fmla="*/ 769460 h 769460"/>
                <a:gd name="connsiteX2" fmla="*/ 0 w 2460281"/>
                <a:gd name="connsiteY2" fmla="*/ 769460 h 769460"/>
                <a:gd name="connsiteX3" fmla="*/ 114168 w 2460281"/>
                <a:gd name="connsiteY3" fmla="*/ 754963 h 769460"/>
                <a:gd name="connsiteX4" fmla="*/ 2370653 w 2460281"/>
                <a:gd name="connsiteY4" fmla="*/ 53272 h 769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0281" h="769460">
                  <a:moveTo>
                    <a:pt x="2460281" y="0"/>
                  </a:moveTo>
                  <a:lnTo>
                    <a:pt x="2460281" y="769460"/>
                  </a:lnTo>
                  <a:lnTo>
                    <a:pt x="0" y="769460"/>
                  </a:lnTo>
                  <a:lnTo>
                    <a:pt x="114168" y="754963"/>
                  </a:lnTo>
                  <a:cubicBezTo>
                    <a:pt x="1006853" y="622209"/>
                    <a:pt x="1793903" y="369201"/>
                    <a:pt x="2370653" y="5327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765"/>
              <a:endParaRPr lang="zh-CN" altLang="en-US" sz="1350">
                <a:solidFill>
                  <a:prstClr val="white"/>
                </a:solidFill>
                <a:latin typeface="等线" panose="020F0502020204030204"/>
                <a:ea typeface="等线" panose="02010600030101010101" pitchFamily="2" charset="-122"/>
              </a:endParaRPr>
            </a:p>
          </p:txBody>
        </p:sp>
      </p:grpSp>
      <p:sp>
        <p:nvSpPr>
          <p:cNvPr id="2" name="文本框 1"/>
          <p:cNvSpPr txBox="1"/>
          <p:nvPr/>
        </p:nvSpPr>
        <p:spPr>
          <a:xfrm>
            <a:off x="664234" y="1043796"/>
            <a:ext cx="7988060" cy="4493538"/>
          </a:xfrm>
          <a:prstGeom prst="rect">
            <a:avLst/>
          </a:prstGeom>
          <a:noFill/>
        </p:spPr>
        <p:txBody>
          <a:bodyPr wrap="square" rtlCol="0">
            <a:spAutoFit/>
          </a:bodyPr>
          <a:lstStyle/>
          <a:p>
            <a:pPr algn="l">
              <a:lnSpc>
                <a:spcPct val="150000"/>
              </a:lnSpc>
              <a:spcAft>
                <a:spcPts val="1200"/>
              </a:spcAft>
            </a:pPr>
            <a:r>
              <a:rPr lang="zh-CN" altLang="en-US" sz="2400" b="1" dirty="0" smtClean="0">
                <a:solidFill>
                  <a:srgbClr val="C00000"/>
                </a:solidFill>
                <a:latin typeface="微软雅黑" panose="020B0503020204020204" pitchFamily="34" charset="-122"/>
                <a:ea typeface="微软雅黑" panose="020B0503020204020204" pitchFamily="34" charset="-122"/>
              </a:rPr>
              <a:t>管理模式：</a:t>
            </a:r>
            <a:endParaRPr lang="zh-CN" altLang="en-US" sz="2400" dirty="0">
              <a:solidFill>
                <a:srgbClr val="C00000"/>
              </a:solidFill>
              <a:latin typeface="微软雅黑" panose="020B0503020204020204" pitchFamily="34" charset="-122"/>
              <a:ea typeface="微软雅黑" panose="020B0503020204020204" pitchFamily="34" charset="-122"/>
            </a:endParaRPr>
          </a:p>
          <a:p>
            <a:pPr marL="361950" indent="-361950" algn="just">
              <a:lnSpc>
                <a:spcPct val="150000"/>
              </a:lnSpc>
              <a:buFont typeface="Wingdings" panose="05000000000000000000" pitchFamily="2" charset="2"/>
              <a:buChar char="u"/>
            </a:pPr>
            <a:r>
              <a:rPr lang="zh-CN" altLang="en-US" sz="2000" b="1" dirty="0" smtClean="0">
                <a:solidFill>
                  <a:srgbClr val="FF0000"/>
                </a:solidFill>
                <a:latin typeface="微软雅黑" panose="020B0503020204020204" pitchFamily="34" charset="-122"/>
                <a:ea typeface="微软雅黑" panose="020B0503020204020204" pitchFamily="34" charset="-122"/>
                <a:sym typeface="+mn-ea"/>
              </a:rPr>
              <a:t>年度基金资助项目管理报告：</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每年</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4</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月</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15</a:t>
            </a:r>
            <a:r>
              <a:rPr lang="zh-CN" altLang="en-US" sz="2000" b="1" dirty="0" smtClean="0">
                <a:solidFill>
                  <a:srgbClr val="002060"/>
                </a:solidFill>
                <a:latin typeface="微软雅黑" panose="020B0503020204020204" pitchFamily="34" charset="-122"/>
                <a:ea typeface="微软雅黑" panose="020B0503020204020204" pitchFamily="34" charset="-122"/>
                <a:sym typeface="+mn-ea"/>
              </a:rPr>
              <a:t>日前提交，包括本单位科学基金项目管理的情况、资金管理及使用情况、取得的重要成果以及对科学基金管理提出的意见和建议等内容。基金委</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每年对管理报告中依托单位提出的意见和建议进行归纳总结，作为听取基层意见改进工作的一项重要措施。</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2017</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年度管理报告中的意见和建议总结合计</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3877</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条，内容包括项目申请与受理、资助管理、结题管理、资金管理、信息管理、国际合作、培训及依托单位管理、审计与监督等</a:t>
            </a:r>
            <a:r>
              <a:rPr lang="en-US" altLang="zh-CN" sz="2000" b="1" dirty="0" smtClean="0">
                <a:solidFill>
                  <a:srgbClr val="002060"/>
                </a:solidFill>
                <a:latin typeface="微软雅黑" panose="020B0503020204020204" pitchFamily="34" charset="-122"/>
                <a:ea typeface="微软雅黑" panose="020B0503020204020204" pitchFamily="34" charset="-122"/>
                <a:sym typeface="+mn-ea"/>
              </a:rPr>
              <a:t>9</a:t>
            </a:r>
            <a:r>
              <a:rPr lang="zh-CN" altLang="zh-CN" sz="2000" b="1" dirty="0" smtClean="0">
                <a:solidFill>
                  <a:srgbClr val="002060"/>
                </a:solidFill>
                <a:latin typeface="微软雅黑" panose="020B0503020204020204" pitchFamily="34" charset="-122"/>
                <a:ea typeface="微软雅黑" panose="020B0503020204020204" pitchFamily="34" charset="-122"/>
                <a:sym typeface="+mn-ea"/>
              </a:rPr>
              <a:t>个方面。</a:t>
            </a:r>
            <a:endParaRPr lang="en-US" altLang="zh-CN" sz="2000" b="1" dirty="0" smtClean="0">
              <a:solidFill>
                <a:srgbClr val="002060"/>
              </a:solidFill>
              <a:latin typeface="微软雅黑" panose="020B0503020204020204" pitchFamily="34" charset="-122"/>
              <a:ea typeface="微软雅黑" panose="020B0503020204020204" pitchFamily="34" charset="-122"/>
              <a:sym typeface="+mn-ea"/>
            </a:endParaRPr>
          </a:p>
        </p:txBody>
      </p:sp>
      <p:sp>
        <p:nvSpPr>
          <p:cNvPr id="10" name="灯片编号占位符 2"/>
          <p:cNvSpPr>
            <a:spLocks noGrp="1"/>
          </p:cNvSpPr>
          <p:nvPr/>
        </p:nvSpPr>
        <p:spPr>
          <a:xfrm>
            <a:off x="7017068" y="6557963"/>
            <a:ext cx="2057400" cy="273844"/>
          </a:xfrm>
          <a:prstGeom prst="rect">
            <a:avLst/>
          </a:prstGeom>
        </p:spPr>
        <p:txBody>
          <a:bodyPr vert="horz" lIns="68580" tIns="34290" rIns="68580" bIns="34290" rtlCol="0" anchor="ctr"/>
          <a:lstStyle>
            <a:defPPr>
              <a:defRPr lang="zh-CN"/>
            </a:defPPr>
            <a:lvl1pPr marL="0" algn="r" defTabSz="913765" rtl="0" eaLnBrk="1" latinLnBrk="0" hangingPunct="1">
              <a:defRPr sz="1200" kern="1200">
                <a:solidFill>
                  <a:schemeClr val="tx1">
                    <a:tint val="75000"/>
                  </a:schemeClr>
                </a:solidFill>
                <a:latin typeface="+mn-lt"/>
                <a:ea typeface="+mn-ea"/>
                <a:cs typeface="+mn-cs"/>
              </a:defRPr>
            </a:lvl1pPr>
            <a:lvl2pPr marL="457200" algn="l" defTabSz="913765" rtl="0" eaLnBrk="1" latinLnBrk="0" hangingPunct="1">
              <a:defRPr sz="1800" kern="1200">
                <a:solidFill>
                  <a:schemeClr val="tx1"/>
                </a:solidFill>
                <a:latin typeface="+mn-lt"/>
                <a:ea typeface="+mn-ea"/>
                <a:cs typeface="+mn-cs"/>
              </a:defRPr>
            </a:lvl2pPr>
            <a:lvl3pPr marL="914400" algn="l" defTabSz="913765" rtl="0" eaLnBrk="1" latinLnBrk="0" hangingPunct="1">
              <a:defRPr sz="1800" kern="1200">
                <a:solidFill>
                  <a:schemeClr val="tx1"/>
                </a:solidFill>
                <a:latin typeface="+mn-lt"/>
                <a:ea typeface="+mn-ea"/>
                <a:cs typeface="+mn-cs"/>
              </a:defRPr>
            </a:lvl3pPr>
            <a:lvl4pPr marL="1371600" algn="l" defTabSz="913765" rtl="0" eaLnBrk="1" latinLnBrk="0" hangingPunct="1">
              <a:defRPr sz="1800" kern="1200">
                <a:solidFill>
                  <a:schemeClr val="tx1"/>
                </a:solidFill>
                <a:latin typeface="+mn-lt"/>
                <a:ea typeface="+mn-ea"/>
                <a:cs typeface="+mn-cs"/>
              </a:defRPr>
            </a:lvl4pPr>
            <a:lvl5pPr marL="1828800" algn="l" defTabSz="913765" rtl="0" eaLnBrk="1" latinLnBrk="0" hangingPunct="1">
              <a:defRPr sz="1800" kern="1200">
                <a:solidFill>
                  <a:schemeClr val="tx1"/>
                </a:solidFill>
                <a:latin typeface="+mn-lt"/>
                <a:ea typeface="+mn-ea"/>
                <a:cs typeface="+mn-cs"/>
              </a:defRPr>
            </a:lvl5pPr>
            <a:lvl6pPr marL="2286000" algn="l" defTabSz="913765" rtl="0" eaLnBrk="1" latinLnBrk="0" hangingPunct="1">
              <a:defRPr sz="1800" kern="1200">
                <a:solidFill>
                  <a:schemeClr val="tx1"/>
                </a:solidFill>
                <a:latin typeface="+mn-lt"/>
                <a:ea typeface="+mn-ea"/>
                <a:cs typeface="+mn-cs"/>
              </a:defRPr>
            </a:lvl6pPr>
            <a:lvl7pPr marL="2743200" algn="l" defTabSz="913765" rtl="0" eaLnBrk="1" latinLnBrk="0" hangingPunct="1">
              <a:defRPr sz="1800" kern="1200">
                <a:solidFill>
                  <a:schemeClr val="tx1"/>
                </a:solidFill>
                <a:latin typeface="+mn-lt"/>
                <a:ea typeface="+mn-ea"/>
                <a:cs typeface="+mn-cs"/>
              </a:defRPr>
            </a:lvl7pPr>
            <a:lvl8pPr marL="3200400" algn="l" defTabSz="913765" rtl="0" eaLnBrk="1" latinLnBrk="0" hangingPunct="1">
              <a:defRPr sz="1800" kern="1200">
                <a:solidFill>
                  <a:schemeClr val="tx1"/>
                </a:solidFill>
                <a:latin typeface="+mn-lt"/>
                <a:ea typeface="+mn-ea"/>
                <a:cs typeface="+mn-cs"/>
              </a:defRPr>
            </a:lvl8pPr>
            <a:lvl9pPr marL="3657600" algn="l" defTabSz="913765" rtl="0" eaLnBrk="1" latinLnBrk="0" hangingPunct="1">
              <a:defRPr sz="1800" kern="1200">
                <a:solidFill>
                  <a:schemeClr val="tx1"/>
                </a:solidFill>
                <a:latin typeface="+mn-lt"/>
                <a:ea typeface="+mn-ea"/>
                <a:cs typeface="+mn-cs"/>
              </a:defRPr>
            </a:lvl9pPr>
          </a:lstStyle>
          <a:p>
            <a:fld id="{E402A9A3-453A-49B5-B529-04D288922142}" type="slidenum">
              <a:rPr lang="zh-CN" altLang="en-US" sz="1350" smtClean="0">
                <a:solidFill>
                  <a:schemeClr val="tx1"/>
                </a:solidFill>
              </a:rPr>
              <a:t>9</a:t>
            </a:fld>
            <a:endParaRPr lang="zh-CN" altLang="en-US" sz="1350" smtClean="0">
              <a:solidFill>
                <a:schemeClr val="tx1"/>
              </a:solidFill>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h_a"/>
  <p:tag name="KSO_WM_UNIT_INDEX" val="1_1_1"/>
  <p:tag name="KSO_WM_UNIT_ID" val="diagram160845_3*n_h_a*1_1_1"/>
  <p:tag name="KSO_WM_UNIT_LAYERLEVEL" val="1_1_1"/>
  <p:tag name="KSO_WM_UNIT_VALUE" val="30"/>
  <p:tag name="KSO_WM_UNIT_HIGHLIGHT" val="0"/>
  <p:tag name="KSO_WM_UNIT_COMPATIBLE" val="0"/>
  <p:tag name="KSO_WM_UNIT_CLEAR" val="0"/>
  <p:tag name="KSO_WM_UNIT_PRESET_TEXT_INDEX" val="3"/>
  <p:tag name="KSO_WM_UNIT_PRESET_TEXT_LEN" val="5"/>
  <p:tag name="KSO_WM_DIAGRAM_GROUP_CODE" val="n1-1"/>
  <p:tag name="KSO_WM_UNIT_FILL_FORE_SCHEMECOLOR_INDEX" val="5"/>
  <p:tag name="KSO_WM_UNIT_FILL_TYPE" val="1"/>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h_h_g"/>
  <p:tag name="KSO_WM_UNIT_INDEX" val="1_2_1_1"/>
  <p:tag name="KSO_WM_UNIT_ID" val="diagram160845_3*n_h_h_g*1_2_1_1"/>
  <p:tag name="KSO_WM_UNIT_LAYERLEVEL" val="1_1_1_1"/>
  <p:tag name="KSO_WM_UNIT_VALUE" val="16"/>
  <p:tag name="KSO_WM_UNIT_HIGHLIGHT" val="0"/>
  <p:tag name="KSO_WM_UNIT_COMPATIBLE" val="0"/>
  <p:tag name="KSO_WM_UNIT_CLEAR" val="0"/>
  <p:tag name="KSO_WM_UNIT_PRESET_TEXT_INDEX" val="3"/>
  <p:tag name="KSO_WM_UNIT_RELATE_UNITID" val="diagram160845_3*n_h_h_f*1_2_1_1"/>
  <p:tag name="KSO_WM_UNIT_PRESET_TEXT_LEN" val="5"/>
  <p:tag name="KSO_WM_DIAGRAM_GROUP_CODE" val="n1-1"/>
  <p:tag name="KSO_WM_UNIT_FILL_FORE_SCHEMECOLOR_INDEX" val="5"/>
  <p:tag name="KSO_WM_UNIT_FILL_TYPE" val="1"/>
</p:tagLst>
</file>

<file path=ppt/tags/tag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h_h_g"/>
  <p:tag name="KSO_WM_UNIT_INDEX" val="1_2_2_1"/>
  <p:tag name="KSO_WM_UNIT_ID" val="diagram160845_3*n_h_h_g*1_2_2_1"/>
  <p:tag name="KSO_WM_UNIT_LAYERLEVEL" val="1_1_1_1"/>
  <p:tag name="KSO_WM_UNIT_VALUE" val="16"/>
  <p:tag name="KSO_WM_UNIT_HIGHLIGHT" val="0"/>
  <p:tag name="KSO_WM_UNIT_COMPATIBLE" val="0"/>
  <p:tag name="KSO_WM_UNIT_CLEAR" val="0"/>
  <p:tag name="KSO_WM_UNIT_PRESET_TEXT_INDEX" val="3"/>
  <p:tag name="KSO_WM_UNIT_RELATE_UNITID" val="diagram160845_3*n_h_h_f*1_2_2_1"/>
  <p:tag name="KSO_WM_UNIT_PRESET_TEXT_LEN" val="5"/>
  <p:tag name="KSO_WM_DIAGRAM_GROUP_CODE" val="n1-1"/>
  <p:tag name="KSO_WM_UNIT_FILL_FORE_SCHEMECOLOR_INDEX" val="5"/>
  <p:tag name="KSO_WM_UNIT_FILL_TYPE" val="1"/>
</p:tagLst>
</file>

<file path=ppt/tags/tag4.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h_h_g"/>
  <p:tag name="KSO_WM_UNIT_INDEX" val="1_2_3_1"/>
  <p:tag name="KSO_WM_UNIT_ID" val="diagram160845_3*n_h_h_g*1_2_3_1"/>
  <p:tag name="KSO_WM_UNIT_LAYERLEVEL" val="1_1_1_1"/>
  <p:tag name="KSO_WM_UNIT_VALUE" val="16"/>
  <p:tag name="KSO_WM_UNIT_HIGHLIGHT" val="0"/>
  <p:tag name="KSO_WM_UNIT_COMPATIBLE" val="0"/>
  <p:tag name="KSO_WM_UNIT_CLEAR" val="0"/>
  <p:tag name="KSO_WM_UNIT_PRESET_TEXT_INDEX" val="3"/>
  <p:tag name="KSO_WM_UNIT_RELATE_UNITID" val="diagram160845_3*n_h_h_f*1_2_3_1"/>
  <p:tag name="KSO_WM_UNIT_PRESET_TEXT_LEN" val="5"/>
  <p:tag name="KSO_WM_DIAGRAM_GROUP_CODE" val="n1-1"/>
  <p:tag name="KSO_WM_UNIT_FILL_FORE_SCHEMECOLOR_INDEX" val="5"/>
  <p:tag name="KSO_WM_UNIT_FILL_TYPE" val="1"/>
</p:tagLst>
</file>

<file path=ppt/tags/tag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i"/>
  <p:tag name="KSO_WM_UNIT_INDEX" val="1_1"/>
  <p:tag name="KSO_WM_UNIT_ID" val="diagram160845_3*n_i*1_1"/>
  <p:tag name="KSO_WM_UNIT_LAYERLEVEL" val="1_1"/>
  <p:tag name="KSO_WM_DIAGRAM_GROUP_CODE" val="n1-1"/>
  <p:tag name="KSO_WM_UNIT_LINE_FORE_SCHEMECOLOR_INDEX" val="13"/>
  <p:tag name="KSO_WM_UNIT_LINE_FILL_TYPE" val="2"/>
</p:tagLst>
</file>

<file path=ppt/tags/tag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i"/>
  <p:tag name="KSO_WM_UNIT_INDEX" val="1_2"/>
  <p:tag name="KSO_WM_UNIT_ID" val="diagram160845_3*n_i*1_2"/>
  <p:tag name="KSO_WM_UNIT_LAYERLEVEL" val="1_1"/>
  <p:tag name="KSO_WM_DIAGRAM_GROUP_CODE" val="n1-1"/>
  <p:tag name="KSO_WM_UNIT_LINE_FORE_SCHEMECOLOR_INDEX" val="13"/>
  <p:tag name="KSO_WM_UNIT_LINE_FILL_TYPE" val="2"/>
</p:tagLst>
</file>

<file path=ppt/tags/tag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i"/>
  <p:tag name="KSO_WM_UNIT_INDEX" val="1_3"/>
  <p:tag name="KSO_WM_UNIT_ID" val="diagram160845_3*n_i*1_3"/>
  <p:tag name="KSO_WM_UNIT_LAYERLEVEL" val="1_1"/>
  <p:tag name="KSO_WM_DIAGRAM_GROUP_CODE" val="n1-1"/>
  <p:tag name="KSO_WM_UNIT_LINE_FORE_SCHEMECOLOR_INDEX" val="13"/>
  <p:tag name="KSO_WM_UNIT_LINE_FILL_TYPE" val="2"/>
</p:tagLst>
</file>

<file path=ppt/tags/tag8.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160845"/>
  <p:tag name="KSO_WM_UNIT_TYPE" val="n_h_h_a"/>
  <p:tag name="KSO_WM_UNIT_INDEX" val="1_2_2_1"/>
  <p:tag name="KSO_WM_UNIT_ID" val="diagram160845_3*n_h_h_a*1_2_2_1"/>
  <p:tag name="KSO_WM_UNIT_LAYERLEVEL" val="1_1_1_1"/>
  <p:tag name="KSO_WM_UNIT_VALUE" val="24"/>
  <p:tag name="KSO_WM_UNIT_HIGHLIGHT" val="0"/>
  <p:tag name="KSO_WM_UNIT_COMPATIBLE" val="0"/>
  <p:tag name="KSO_WM_UNIT_CLEAR" val="0"/>
  <p:tag name="KSO_WM_UNIT_PRESET_TEXT_INDEX" val="3"/>
  <p:tag name="KSO_WM_UNIT_PRESET_TEXT_LEN" val="17"/>
  <p:tag name="KSO_WM_DIAGRAM_GROUP_CODE" val="n1-1"/>
  <p:tag name="KSO_WM_UNIT_TEXT_FILL_FORE_SCHEMECOLOR_INDEX" val="5"/>
  <p:tag name="KSO_WM_UNIT_TEXT_FILL_TYPE" val="1"/>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3833</Words>
  <Application>Microsoft Office PowerPoint</Application>
  <PresentationFormat>全屏显示(4:3)</PresentationFormat>
  <Paragraphs>315</Paragraphs>
  <Slides>39</Slides>
  <Notes>39</Notes>
  <HiddenSlides>0</HiddenSlides>
  <MMClips>0</MMClips>
  <ScaleCrop>false</ScaleCrop>
  <HeadingPairs>
    <vt:vector size="4" baseType="variant">
      <vt:variant>
        <vt:lpstr>主题</vt:lpstr>
      </vt:variant>
      <vt:variant>
        <vt:i4>1</vt:i4>
      </vt:variant>
      <vt:variant>
        <vt:lpstr>幻灯片标题</vt:lpstr>
      </vt:variant>
      <vt:variant>
        <vt:i4>39</vt:i4>
      </vt:variant>
    </vt:vector>
  </HeadingPairs>
  <TitlesOfParts>
    <vt:vector size="40" baseType="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kingsoft</dc:creator>
  <cp:lastModifiedBy>unknown</cp:lastModifiedBy>
  <cp:revision>123</cp:revision>
  <dcterms:created xsi:type="dcterms:W3CDTF">2018-04-18T08:06:00Z</dcterms:created>
  <dcterms:modified xsi:type="dcterms:W3CDTF">2018-12-14T06:45:28Z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2052-11.1.0.8013</vt:lpwstr>
  </property>
</Properties>
</file>