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8" r:id="rId3"/>
    <p:sldId id="259" r:id="rId4"/>
  </p:sldIdLst>
  <p:sldSz cx="17999710" cy="26999565"/>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7" Type="http://schemas.openxmlformats.org/officeDocument/2006/relationships/tableStyles" Target="tableStyles.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2250000" y="4418752"/>
            <a:ext cx="13500000" cy="9400001"/>
          </a:xfrm>
        </p:spPr>
        <p:txBody>
          <a:bodyPr anchor="b"/>
          <a:lstStyle>
            <a:lvl1pPr algn="ctr">
              <a:defRPr sz="1181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2250000" y="14181253"/>
            <a:ext cx="13500000" cy="6518748"/>
          </a:xfrm>
        </p:spPr>
        <p:txBody>
          <a:bodyPr/>
          <a:lstStyle>
            <a:lvl1pPr marL="0" indent="0" algn="ctr">
              <a:buNone/>
              <a:defRPr sz="4725"/>
            </a:lvl1pPr>
            <a:lvl2pPr marL="899795" indent="0" algn="ctr">
              <a:buNone/>
              <a:defRPr sz="3935"/>
            </a:lvl2pPr>
            <a:lvl3pPr marL="1800225" indent="0" algn="ctr">
              <a:buNone/>
              <a:defRPr sz="3545"/>
            </a:lvl3pPr>
            <a:lvl4pPr marL="2700020" indent="0" algn="ctr">
              <a:buNone/>
              <a:defRPr sz="3150"/>
            </a:lvl4pPr>
            <a:lvl5pPr marL="3599815" indent="0" algn="ctr">
              <a:buNone/>
              <a:defRPr sz="3150"/>
            </a:lvl5pPr>
            <a:lvl6pPr marL="4500245" indent="0" algn="ctr">
              <a:buNone/>
              <a:defRPr sz="3150"/>
            </a:lvl6pPr>
            <a:lvl7pPr marL="5400040" indent="0" algn="ctr">
              <a:buNone/>
              <a:defRPr sz="3150"/>
            </a:lvl7pPr>
            <a:lvl8pPr marL="6299835" indent="0" algn="ctr">
              <a:buNone/>
              <a:defRPr sz="3150"/>
            </a:lvl8pPr>
            <a:lvl9pPr marL="7200265" indent="0" algn="ctr">
              <a:buNone/>
              <a:defRPr sz="315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12881250" y="1437500"/>
            <a:ext cx="3881250" cy="22881253"/>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1237500" y="1437500"/>
            <a:ext cx="11418750" cy="22881253"/>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1228125" y="6731252"/>
            <a:ext cx="15525000" cy="11231249"/>
          </a:xfrm>
        </p:spPr>
        <p:txBody>
          <a:bodyPr anchor="b"/>
          <a:lstStyle>
            <a:lvl1pPr>
              <a:defRPr sz="1181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1228125" y="18068753"/>
            <a:ext cx="15525000" cy="5906248"/>
          </a:xfrm>
        </p:spPr>
        <p:txBody>
          <a:bodyPr/>
          <a:lstStyle>
            <a:lvl1pPr marL="0" indent="0">
              <a:buNone/>
              <a:defRPr sz="4725">
                <a:solidFill>
                  <a:schemeClr val="tx1">
                    <a:tint val="75000"/>
                  </a:schemeClr>
                </a:solidFill>
              </a:defRPr>
            </a:lvl1pPr>
            <a:lvl2pPr marL="899795" indent="0">
              <a:buNone/>
              <a:defRPr sz="3935">
                <a:solidFill>
                  <a:schemeClr val="tx1">
                    <a:tint val="75000"/>
                  </a:schemeClr>
                </a:solidFill>
              </a:defRPr>
            </a:lvl2pPr>
            <a:lvl3pPr marL="1800225" indent="0">
              <a:buNone/>
              <a:defRPr sz="3545">
                <a:solidFill>
                  <a:schemeClr val="tx1">
                    <a:tint val="75000"/>
                  </a:schemeClr>
                </a:solidFill>
              </a:defRPr>
            </a:lvl3pPr>
            <a:lvl4pPr marL="2700020" indent="0">
              <a:buNone/>
              <a:defRPr sz="3150">
                <a:solidFill>
                  <a:schemeClr val="tx1">
                    <a:tint val="75000"/>
                  </a:schemeClr>
                </a:solidFill>
              </a:defRPr>
            </a:lvl4pPr>
            <a:lvl5pPr marL="3599815" indent="0">
              <a:buNone/>
              <a:defRPr sz="3150">
                <a:solidFill>
                  <a:schemeClr val="tx1">
                    <a:tint val="75000"/>
                  </a:schemeClr>
                </a:solidFill>
              </a:defRPr>
            </a:lvl5pPr>
            <a:lvl6pPr marL="4500245" indent="0">
              <a:buNone/>
              <a:defRPr sz="3150">
                <a:solidFill>
                  <a:schemeClr val="tx1">
                    <a:tint val="75000"/>
                  </a:schemeClr>
                </a:solidFill>
              </a:defRPr>
            </a:lvl6pPr>
            <a:lvl7pPr marL="5400040" indent="0">
              <a:buNone/>
              <a:defRPr sz="3150">
                <a:solidFill>
                  <a:schemeClr val="tx1">
                    <a:tint val="75000"/>
                  </a:schemeClr>
                </a:solidFill>
              </a:defRPr>
            </a:lvl7pPr>
            <a:lvl8pPr marL="6299835" indent="0">
              <a:buNone/>
              <a:defRPr sz="3150">
                <a:solidFill>
                  <a:schemeClr val="tx1">
                    <a:tint val="75000"/>
                  </a:schemeClr>
                </a:solidFill>
              </a:defRPr>
            </a:lvl8pPr>
            <a:lvl9pPr marL="7200265" indent="0">
              <a:buNone/>
              <a:defRPr sz="315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1237500" y="7187500"/>
            <a:ext cx="7650000" cy="1713125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9112500" y="7187500"/>
            <a:ext cx="7650000" cy="1713125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1239845" y="1437500"/>
            <a:ext cx="15525000" cy="5218752"/>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1239845" y="6618752"/>
            <a:ext cx="7614843" cy="3243748"/>
          </a:xfrm>
        </p:spPr>
        <p:txBody>
          <a:bodyPr anchor="b"/>
          <a:lstStyle>
            <a:lvl1pPr marL="0" indent="0">
              <a:buNone/>
              <a:defRPr sz="4725" b="1"/>
            </a:lvl1pPr>
            <a:lvl2pPr marL="899795" indent="0">
              <a:buNone/>
              <a:defRPr sz="3935" b="1"/>
            </a:lvl2pPr>
            <a:lvl3pPr marL="1800225" indent="0">
              <a:buNone/>
              <a:defRPr sz="3545" b="1"/>
            </a:lvl3pPr>
            <a:lvl4pPr marL="2700020" indent="0">
              <a:buNone/>
              <a:defRPr sz="3150" b="1"/>
            </a:lvl4pPr>
            <a:lvl5pPr marL="3599815" indent="0">
              <a:buNone/>
              <a:defRPr sz="3150" b="1"/>
            </a:lvl5pPr>
            <a:lvl6pPr marL="4500245" indent="0">
              <a:buNone/>
              <a:defRPr sz="3150" b="1"/>
            </a:lvl6pPr>
            <a:lvl7pPr marL="5400040" indent="0">
              <a:buNone/>
              <a:defRPr sz="3150" b="1"/>
            </a:lvl7pPr>
            <a:lvl8pPr marL="6299835" indent="0">
              <a:buNone/>
              <a:defRPr sz="3150" b="1"/>
            </a:lvl8pPr>
            <a:lvl9pPr marL="7200265" indent="0">
              <a:buNone/>
              <a:defRPr sz="315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1239845" y="9862501"/>
            <a:ext cx="7614843" cy="1450625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9112500" y="6618752"/>
            <a:ext cx="7652345" cy="3243748"/>
          </a:xfrm>
        </p:spPr>
        <p:txBody>
          <a:bodyPr anchor="b"/>
          <a:lstStyle>
            <a:lvl1pPr marL="0" indent="0">
              <a:buNone/>
              <a:defRPr sz="4725" b="1"/>
            </a:lvl1pPr>
            <a:lvl2pPr marL="899795" indent="0">
              <a:buNone/>
              <a:defRPr sz="3935" b="1"/>
            </a:lvl2pPr>
            <a:lvl3pPr marL="1800225" indent="0">
              <a:buNone/>
              <a:defRPr sz="3545" b="1"/>
            </a:lvl3pPr>
            <a:lvl4pPr marL="2700020" indent="0">
              <a:buNone/>
              <a:defRPr sz="3150" b="1"/>
            </a:lvl4pPr>
            <a:lvl5pPr marL="3599815" indent="0">
              <a:buNone/>
              <a:defRPr sz="3150" b="1"/>
            </a:lvl5pPr>
            <a:lvl6pPr marL="4500245" indent="0">
              <a:buNone/>
              <a:defRPr sz="3150" b="1"/>
            </a:lvl6pPr>
            <a:lvl7pPr marL="5400040" indent="0">
              <a:buNone/>
              <a:defRPr sz="3150" b="1"/>
            </a:lvl7pPr>
            <a:lvl8pPr marL="6299835" indent="0">
              <a:buNone/>
              <a:defRPr sz="3150" b="1"/>
            </a:lvl8pPr>
            <a:lvl9pPr marL="7200265" indent="0">
              <a:buNone/>
              <a:defRPr sz="315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9112500" y="9862501"/>
            <a:ext cx="7652345" cy="1450625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1239845" y="1800000"/>
            <a:ext cx="5805468" cy="6300000"/>
          </a:xfrm>
        </p:spPr>
        <p:txBody>
          <a:bodyPr anchor="b"/>
          <a:lstStyle>
            <a:lvl1pPr>
              <a:defRPr sz="63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7652345" y="3887500"/>
            <a:ext cx="9112500" cy="19187501"/>
          </a:xfrm>
        </p:spPr>
        <p:txBody>
          <a:bodyPr/>
          <a:lstStyle>
            <a:lvl1pPr>
              <a:defRPr sz="6300"/>
            </a:lvl1pPr>
            <a:lvl2pPr>
              <a:defRPr sz="5510"/>
            </a:lvl2pPr>
            <a:lvl3pPr>
              <a:defRPr sz="4725"/>
            </a:lvl3pPr>
            <a:lvl4pPr>
              <a:defRPr sz="3935"/>
            </a:lvl4pPr>
            <a:lvl5pPr>
              <a:defRPr sz="3935"/>
            </a:lvl5pPr>
            <a:lvl6pPr>
              <a:defRPr sz="3935"/>
            </a:lvl6pPr>
            <a:lvl7pPr>
              <a:defRPr sz="3935"/>
            </a:lvl7pPr>
            <a:lvl8pPr>
              <a:defRPr sz="3935"/>
            </a:lvl8pPr>
            <a:lvl9pPr>
              <a:defRPr sz="3935"/>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1239845" y="8100000"/>
            <a:ext cx="5805468" cy="15006253"/>
          </a:xfrm>
        </p:spPr>
        <p:txBody>
          <a:bodyPr/>
          <a:lstStyle>
            <a:lvl1pPr marL="0" indent="0">
              <a:buNone/>
              <a:defRPr sz="3150"/>
            </a:lvl1pPr>
            <a:lvl2pPr marL="899795" indent="0">
              <a:buNone/>
              <a:defRPr sz="2755"/>
            </a:lvl2pPr>
            <a:lvl3pPr marL="1800225" indent="0">
              <a:buNone/>
              <a:defRPr sz="2360"/>
            </a:lvl3pPr>
            <a:lvl4pPr marL="2700020" indent="0">
              <a:buNone/>
              <a:defRPr sz="1970"/>
            </a:lvl4pPr>
            <a:lvl5pPr marL="3599815" indent="0">
              <a:buNone/>
              <a:defRPr sz="1970"/>
            </a:lvl5pPr>
            <a:lvl6pPr marL="4500245" indent="0">
              <a:buNone/>
              <a:defRPr sz="1970"/>
            </a:lvl6pPr>
            <a:lvl7pPr marL="5400040" indent="0">
              <a:buNone/>
              <a:defRPr sz="1970"/>
            </a:lvl7pPr>
            <a:lvl8pPr marL="6299835" indent="0">
              <a:buNone/>
              <a:defRPr sz="1970"/>
            </a:lvl8pPr>
            <a:lvl9pPr marL="7200265" indent="0">
              <a:buNone/>
              <a:defRPr sz="197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239845" y="1800000"/>
            <a:ext cx="5805468" cy="6300000"/>
          </a:xfrm>
        </p:spPr>
        <p:txBody>
          <a:bodyPr anchor="b"/>
          <a:lstStyle>
            <a:lvl1pPr>
              <a:defRPr sz="63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7652345" y="3887500"/>
            <a:ext cx="9112500" cy="19187501"/>
          </a:xfrm>
        </p:spPr>
        <p:txBody>
          <a:bodyPr/>
          <a:lstStyle>
            <a:lvl1pPr marL="0" indent="0">
              <a:buNone/>
              <a:defRPr sz="6300"/>
            </a:lvl1pPr>
            <a:lvl2pPr marL="899795" indent="0">
              <a:buNone/>
              <a:defRPr sz="5510"/>
            </a:lvl2pPr>
            <a:lvl3pPr marL="1800225" indent="0">
              <a:buNone/>
              <a:defRPr sz="4725"/>
            </a:lvl3pPr>
            <a:lvl4pPr marL="2700020" indent="0">
              <a:buNone/>
              <a:defRPr sz="3935"/>
            </a:lvl4pPr>
            <a:lvl5pPr marL="3599815" indent="0">
              <a:buNone/>
              <a:defRPr sz="3935"/>
            </a:lvl5pPr>
            <a:lvl6pPr marL="4500245" indent="0">
              <a:buNone/>
              <a:defRPr sz="3935"/>
            </a:lvl6pPr>
            <a:lvl7pPr marL="5400040" indent="0">
              <a:buNone/>
              <a:defRPr sz="3935"/>
            </a:lvl7pPr>
            <a:lvl8pPr marL="6299835" indent="0">
              <a:buNone/>
              <a:defRPr sz="3935"/>
            </a:lvl8pPr>
            <a:lvl9pPr marL="7200265" indent="0">
              <a:buNone/>
              <a:defRPr sz="3935"/>
            </a:lvl9pPr>
          </a:lstStyle>
          <a:p>
            <a:endParaRPr lang="zh-CN" altLang="en-US"/>
          </a:p>
        </p:txBody>
      </p:sp>
      <p:sp>
        <p:nvSpPr>
          <p:cNvPr id="4" name="文本占位符 3"/>
          <p:cNvSpPr>
            <a:spLocks noGrp="1"/>
          </p:cNvSpPr>
          <p:nvPr>
            <p:ph type="body" sz="half" idx="2"/>
          </p:nvPr>
        </p:nvSpPr>
        <p:spPr>
          <a:xfrm>
            <a:off x="1239845" y="8100000"/>
            <a:ext cx="5805468" cy="15006253"/>
          </a:xfrm>
        </p:spPr>
        <p:txBody>
          <a:bodyPr/>
          <a:lstStyle>
            <a:lvl1pPr marL="0" indent="0">
              <a:buNone/>
              <a:defRPr sz="3150"/>
            </a:lvl1pPr>
            <a:lvl2pPr marL="899795" indent="0">
              <a:buNone/>
              <a:defRPr sz="2755"/>
            </a:lvl2pPr>
            <a:lvl3pPr marL="1800225" indent="0">
              <a:buNone/>
              <a:defRPr sz="2360"/>
            </a:lvl3pPr>
            <a:lvl4pPr marL="2700020" indent="0">
              <a:buNone/>
              <a:defRPr sz="1970"/>
            </a:lvl4pPr>
            <a:lvl5pPr marL="3599815" indent="0">
              <a:buNone/>
              <a:defRPr sz="1970"/>
            </a:lvl5pPr>
            <a:lvl6pPr marL="4500245" indent="0">
              <a:buNone/>
              <a:defRPr sz="1970"/>
            </a:lvl6pPr>
            <a:lvl7pPr marL="5400040" indent="0">
              <a:buNone/>
              <a:defRPr sz="1970"/>
            </a:lvl7pPr>
            <a:lvl8pPr marL="6299835" indent="0">
              <a:buNone/>
              <a:defRPr sz="1970"/>
            </a:lvl8pPr>
            <a:lvl9pPr marL="7200265" indent="0">
              <a:buNone/>
              <a:defRPr sz="197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1237500" y="1437500"/>
            <a:ext cx="15525000" cy="5218752"/>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1237500" y="7187500"/>
            <a:ext cx="15525000" cy="17131253"/>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1237500" y="25025001"/>
            <a:ext cx="4050000" cy="1437500"/>
          </a:xfrm>
          <a:prstGeom prst="rect">
            <a:avLst/>
          </a:prstGeom>
        </p:spPr>
        <p:txBody>
          <a:bodyPr vert="horz" lIns="91440" tIns="45720" rIns="91440" bIns="45720" rtlCol="0" anchor="ctr"/>
          <a:lstStyle>
            <a:lvl1pPr algn="l">
              <a:defRPr sz="236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5962500" y="25025001"/>
            <a:ext cx="6075000" cy="1437500"/>
          </a:xfrm>
          <a:prstGeom prst="rect">
            <a:avLst/>
          </a:prstGeom>
        </p:spPr>
        <p:txBody>
          <a:bodyPr vert="horz" lIns="91440" tIns="45720" rIns="91440" bIns="45720" rtlCol="0" anchor="ctr"/>
          <a:lstStyle>
            <a:lvl1pPr algn="ctr">
              <a:defRPr sz="236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12712500" y="25025001"/>
            <a:ext cx="4050000" cy="1437500"/>
          </a:xfrm>
          <a:prstGeom prst="rect">
            <a:avLst/>
          </a:prstGeom>
        </p:spPr>
        <p:txBody>
          <a:bodyPr vert="horz" lIns="91440" tIns="45720" rIns="91440" bIns="45720" rtlCol="0" anchor="ctr"/>
          <a:lstStyle>
            <a:lvl1pPr algn="r">
              <a:defRPr sz="2360">
                <a:solidFill>
                  <a:schemeClr val="tx1">
                    <a:tint val="75000"/>
                  </a:schemeClr>
                </a:solidFill>
              </a:defRPr>
            </a:lvl1pPr>
          </a:lstStyle>
          <a:p>
            <a:fld id="{565CE74E-AB26-4998-AD42-012C4C1AD076}"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1800225" rtl="0" eaLnBrk="1" latinLnBrk="0" hangingPunct="1">
        <a:lnSpc>
          <a:spcPct val="90000"/>
        </a:lnSpc>
        <a:spcBef>
          <a:spcPct val="0"/>
        </a:spcBef>
        <a:buNone/>
        <a:defRPr sz="8660" kern="1200">
          <a:solidFill>
            <a:schemeClr val="tx1"/>
          </a:solidFill>
          <a:latin typeface="+mj-lt"/>
          <a:ea typeface="+mj-ea"/>
          <a:cs typeface="+mj-cs"/>
        </a:defRPr>
      </a:lvl1pPr>
    </p:titleStyle>
    <p:bodyStyle>
      <a:lvl1pPr marL="450215" indent="-449580" algn="l" defTabSz="1800225" rtl="0" eaLnBrk="1" latinLnBrk="0" hangingPunct="1">
        <a:lnSpc>
          <a:spcPct val="90000"/>
        </a:lnSpc>
        <a:spcBef>
          <a:spcPts val="1970"/>
        </a:spcBef>
        <a:buFont typeface="Arial" panose="020B0604020202020204" pitchFamily="34" charset="0"/>
        <a:buChar char="•"/>
        <a:defRPr sz="5510" kern="1200">
          <a:solidFill>
            <a:schemeClr val="tx1"/>
          </a:solidFill>
          <a:latin typeface="+mn-lt"/>
          <a:ea typeface="+mn-ea"/>
          <a:cs typeface="+mn-cs"/>
        </a:defRPr>
      </a:lvl1pPr>
      <a:lvl2pPr marL="1350010" indent="-449580" algn="l" defTabSz="1800225" rtl="0" eaLnBrk="1" latinLnBrk="0" hangingPunct="1">
        <a:lnSpc>
          <a:spcPct val="90000"/>
        </a:lnSpc>
        <a:spcBef>
          <a:spcPts val="985"/>
        </a:spcBef>
        <a:buFont typeface="Arial" panose="020B0604020202020204" pitchFamily="34" charset="0"/>
        <a:buChar char="•"/>
        <a:defRPr sz="4725" kern="1200">
          <a:solidFill>
            <a:schemeClr val="tx1"/>
          </a:solidFill>
          <a:latin typeface="+mn-lt"/>
          <a:ea typeface="+mn-ea"/>
          <a:cs typeface="+mn-cs"/>
        </a:defRPr>
      </a:lvl2pPr>
      <a:lvl3pPr marL="2249805" indent="-449580" algn="l" defTabSz="1800225" rtl="0" eaLnBrk="1" latinLnBrk="0" hangingPunct="1">
        <a:lnSpc>
          <a:spcPct val="90000"/>
        </a:lnSpc>
        <a:spcBef>
          <a:spcPts val="985"/>
        </a:spcBef>
        <a:buFont typeface="Arial" panose="020B0604020202020204" pitchFamily="34" charset="0"/>
        <a:buChar char="•"/>
        <a:defRPr sz="3935" kern="1200">
          <a:solidFill>
            <a:schemeClr val="tx1"/>
          </a:solidFill>
          <a:latin typeface="+mn-lt"/>
          <a:ea typeface="+mn-ea"/>
          <a:cs typeface="+mn-cs"/>
        </a:defRPr>
      </a:lvl3pPr>
      <a:lvl4pPr marL="3150235" indent="-449580" algn="l" defTabSz="1800225" rtl="0" eaLnBrk="1" latinLnBrk="0" hangingPunct="1">
        <a:lnSpc>
          <a:spcPct val="90000"/>
        </a:lnSpc>
        <a:spcBef>
          <a:spcPts val="985"/>
        </a:spcBef>
        <a:buFont typeface="Arial" panose="020B0604020202020204" pitchFamily="34" charset="0"/>
        <a:buChar char="•"/>
        <a:defRPr sz="3545" kern="1200">
          <a:solidFill>
            <a:schemeClr val="tx1"/>
          </a:solidFill>
          <a:latin typeface="+mn-lt"/>
          <a:ea typeface="+mn-ea"/>
          <a:cs typeface="+mn-cs"/>
        </a:defRPr>
      </a:lvl4pPr>
      <a:lvl5pPr marL="4050030" indent="-449580" algn="l" defTabSz="1800225" rtl="0" eaLnBrk="1" latinLnBrk="0" hangingPunct="1">
        <a:lnSpc>
          <a:spcPct val="90000"/>
        </a:lnSpc>
        <a:spcBef>
          <a:spcPts val="985"/>
        </a:spcBef>
        <a:buFont typeface="Arial" panose="020B0604020202020204" pitchFamily="34" charset="0"/>
        <a:buChar char="•"/>
        <a:defRPr sz="3545" kern="1200">
          <a:solidFill>
            <a:schemeClr val="tx1"/>
          </a:solidFill>
          <a:latin typeface="+mn-lt"/>
          <a:ea typeface="+mn-ea"/>
          <a:cs typeface="+mn-cs"/>
        </a:defRPr>
      </a:lvl5pPr>
      <a:lvl6pPr marL="4949825" indent="-449580" algn="l" defTabSz="1800225" rtl="0" eaLnBrk="1" latinLnBrk="0" hangingPunct="1">
        <a:lnSpc>
          <a:spcPct val="90000"/>
        </a:lnSpc>
        <a:spcBef>
          <a:spcPts val="985"/>
        </a:spcBef>
        <a:buFont typeface="Arial" panose="020B0604020202020204" pitchFamily="34" charset="0"/>
        <a:buChar char="•"/>
        <a:defRPr sz="3545" kern="1200">
          <a:solidFill>
            <a:schemeClr val="tx1"/>
          </a:solidFill>
          <a:latin typeface="+mn-lt"/>
          <a:ea typeface="+mn-ea"/>
          <a:cs typeface="+mn-cs"/>
        </a:defRPr>
      </a:lvl6pPr>
      <a:lvl7pPr marL="5850255" indent="-449580" algn="l" defTabSz="1800225" rtl="0" eaLnBrk="1" latinLnBrk="0" hangingPunct="1">
        <a:lnSpc>
          <a:spcPct val="90000"/>
        </a:lnSpc>
        <a:spcBef>
          <a:spcPts val="985"/>
        </a:spcBef>
        <a:buFont typeface="Arial" panose="020B0604020202020204" pitchFamily="34" charset="0"/>
        <a:buChar char="•"/>
        <a:defRPr sz="3545" kern="1200">
          <a:solidFill>
            <a:schemeClr val="tx1"/>
          </a:solidFill>
          <a:latin typeface="+mn-lt"/>
          <a:ea typeface="+mn-ea"/>
          <a:cs typeface="+mn-cs"/>
        </a:defRPr>
      </a:lvl7pPr>
      <a:lvl8pPr marL="6750050" indent="-449580" algn="l" defTabSz="1800225" rtl="0" eaLnBrk="1" latinLnBrk="0" hangingPunct="1">
        <a:lnSpc>
          <a:spcPct val="90000"/>
        </a:lnSpc>
        <a:spcBef>
          <a:spcPts val="985"/>
        </a:spcBef>
        <a:buFont typeface="Arial" panose="020B0604020202020204" pitchFamily="34" charset="0"/>
        <a:buChar char="•"/>
        <a:defRPr sz="3545" kern="1200">
          <a:solidFill>
            <a:schemeClr val="tx1"/>
          </a:solidFill>
          <a:latin typeface="+mn-lt"/>
          <a:ea typeface="+mn-ea"/>
          <a:cs typeface="+mn-cs"/>
        </a:defRPr>
      </a:lvl8pPr>
      <a:lvl9pPr marL="7649845" indent="-449580" algn="l" defTabSz="1800225" rtl="0" eaLnBrk="1" latinLnBrk="0" hangingPunct="1">
        <a:lnSpc>
          <a:spcPct val="90000"/>
        </a:lnSpc>
        <a:spcBef>
          <a:spcPts val="985"/>
        </a:spcBef>
        <a:buFont typeface="Arial" panose="020B0604020202020204" pitchFamily="34" charset="0"/>
        <a:buChar char="•"/>
        <a:defRPr sz="3545" kern="1200">
          <a:solidFill>
            <a:schemeClr val="tx1"/>
          </a:solidFill>
          <a:latin typeface="+mn-lt"/>
          <a:ea typeface="+mn-ea"/>
          <a:cs typeface="+mn-cs"/>
        </a:defRPr>
      </a:lvl9pPr>
    </p:bodyStyle>
    <p:otherStyle>
      <a:defPPr>
        <a:defRPr lang="zh-CN"/>
      </a:defPPr>
      <a:lvl1pPr marL="0" algn="l" defTabSz="1800225" rtl="0" eaLnBrk="1" latinLnBrk="0" hangingPunct="1">
        <a:defRPr sz="3545" kern="1200">
          <a:solidFill>
            <a:schemeClr val="tx1"/>
          </a:solidFill>
          <a:latin typeface="+mn-lt"/>
          <a:ea typeface="+mn-ea"/>
          <a:cs typeface="+mn-cs"/>
        </a:defRPr>
      </a:lvl1pPr>
      <a:lvl2pPr marL="899795" algn="l" defTabSz="1800225" rtl="0" eaLnBrk="1" latinLnBrk="0" hangingPunct="1">
        <a:defRPr sz="3545" kern="1200">
          <a:solidFill>
            <a:schemeClr val="tx1"/>
          </a:solidFill>
          <a:latin typeface="+mn-lt"/>
          <a:ea typeface="+mn-ea"/>
          <a:cs typeface="+mn-cs"/>
        </a:defRPr>
      </a:lvl2pPr>
      <a:lvl3pPr marL="1800225" algn="l" defTabSz="1800225" rtl="0" eaLnBrk="1" latinLnBrk="0" hangingPunct="1">
        <a:defRPr sz="3545" kern="1200">
          <a:solidFill>
            <a:schemeClr val="tx1"/>
          </a:solidFill>
          <a:latin typeface="+mn-lt"/>
          <a:ea typeface="+mn-ea"/>
          <a:cs typeface="+mn-cs"/>
        </a:defRPr>
      </a:lvl3pPr>
      <a:lvl4pPr marL="2700020" algn="l" defTabSz="1800225" rtl="0" eaLnBrk="1" latinLnBrk="0" hangingPunct="1">
        <a:defRPr sz="3545" kern="1200">
          <a:solidFill>
            <a:schemeClr val="tx1"/>
          </a:solidFill>
          <a:latin typeface="+mn-lt"/>
          <a:ea typeface="+mn-ea"/>
          <a:cs typeface="+mn-cs"/>
        </a:defRPr>
      </a:lvl4pPr>
      <a:lvl5pPr marL="3599815" algn="l" defTabSz="1800225" rtl="0" eaLnBrk="1" latinLnBrk="0" hangingPunct="1">
        <a:defRPr sz="3545" kern="1200">
          <a:solidFill>
            <a:schemeClr val="tx1"/>
          </a:solidFill>
          <a:latin typeface="+mn-lt"/>
          <a:ea typeface="+mn-ea"/>
          <a:cs typeface="+mn-cs"/>
        </a:defRPr>
      </a:lvl5pPr>
      <a:lvl6pPr marL="4500245" algn="l" defTabSz="1800225" rtl="0" eaLnBrk="1" latinLnBrk="0" hangingPunct="1">
        <a:defRPr sz="3545" kern="1200">
          <a:solidFill>
            <a:schemeClr val="tx1"/>
          </a:solidFill>
          <a:latin typeface="+mn-lt"/>
          <a:ea typeface="+mn-ea"/>
          <a:cs typeface="+mn-cs"/>
        </a:defRPr>
      </a:lvl6pPr>
      <a:lvl7pPr marL="5400040" algn="l" defTabSz="1800225" rtl="0" eaLnBrk="1" latinLnBrk="0" hangingPunct="1">
        <a:defRPr sz="3545" kern="1200">
          <a:solidFill>
            <a:schemeClr val="tx1"/>
          </a:solidFill>
          <a:latin typeface="+mn-lt"/>
          <a:ea typeface="+mn-ea"/>
          <a:cs typeface="+mn-cs"/>
        </a:defRPr>
      </a:lvl7pPr>
      <a:lvl8pPr marL="6299835" algn="l" defTabSz="1800225" rtl="0" eaLnBrk="1" latinLnBrk="0" hangingPunct="1">
        <a:defRPr sz="3545" kern="1200">
          <a:solidFill>
            <a:schemeClr val="tx1"/>
          </a:solidFill>
          <a:latin typeface="+mn-lt"/>
          <a:ea typeface="+mn-ea"/>
          <a:cs typeface="+mn-cs"/>
        </a:defRPr>
      </a:lvl8pPr>
      <a:lvl9pPr marL="7200265" algn="l" defTabSz="1800225" rtl="0" eaLnBrk="1" latinLnBrk="0" hangingPunct="1">
        <a:defRPr sz="354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2.jpeg"/><Relationship Id="rId2" Type="http://schemas.openxmlformats.org/officeDocument/2006/relationships/image" Target="http://www.actphast.eu/sites/default/files/styles/key_person/public/keypersons/grote_norbert.png?itok=1D3VQQZs" TargetMode="External"/><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3.png"/><Relationship Id="rId1"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2" name="标题 1"/>
          <p:cNvSpPr>
            <a:spLocks noGrp="1"/>
          </p:cNvSpPr>
          <p:nvPr>
            <p:ph type="title"/>
          </p:nvPr>
        </p:nvSpPr>
        <p:spPr>
          <a:xfrm>
            <a:off x="1237615" y="2545715"/>
            <a:ext cx="15862935" cy="2903220"/>
          </a:xfrm>
        </p:spPr>
        <p:txBody>
          <a:bodyPr>
            <a:normAutofit/>
          </a:bodyPr>
          <a:p>
            <a:pPr algn="ctr"/>
            <a:r>
              <a:rPr lang="zh-CN" altLang="en-US" sz="11000">
                <a:ln/>
                <a:solidFill>
                  <a:srgbClr val="C00000"/>
                </a:solidFill>
                <a:effectLst>
                  <a:outerShdw blurRad="38100" dist="19050" dir="2700000" algn="tl" rotWithShape="0">
                    <a:schemeClr val="dk1">
                      <a:alpha val="40000"/>
                    </a:schemeClr>
                  </a:outerShdw>
                </a:effectLst>
                <a:latin typeface="黑体" panose="02010609060101010101" charset="-122"/>
                <a:ea typeface="黑体" panose="02010609060101010101" charset="-122"/>
              </a:rPr>
              <a:t>黄昆半导体科学技术论坛</a:t>
            </a:r>
            <a:br>
              <a:rPr lang="zh-CN" altLang="en-US">
                <a:ln/>
                <a:solidFill>
                  <a:schemeClr val="accent1"/>
                </a:solidFill>
                <a:effectLst>
                  <a:outerShdw blurRad="38100" dist="25400" dir="5400000" algn="ctr" rotWithShape="0">
                    <a:srgbClr val="6E747A">
                      <a:alpha val="43000"/>
                    </a:srgbClr>
                  </a:outerShdw>
                </a:effectLst>
              </a:rPr>
            </a:br>
            <a:r>
              <a:rPr lang="zh-CN" altLang="en-US">
                <a:ln/>
                <a:solidFill>
                  <a:schemeClr val="accent1"/>
                </a:solidFill>
                <a:effectLst>
                  <a:outerShdw blurRad="38100" dist="25400" dir="5400000" algn="ctr" rotWithShape="0">
                    <a:srgbClr val="6E747A">
                      <a:alpha val="43000"/>
                    </a:srgbClr>
                  </a:outerShdw>
                </a:effectLst>
              </a:rPr>
              <a:t>                                           </a:t>
            </a:r>
            <a:r>
              <a:rPr lang="zh-CN" altLang="en-US" sz="6600">
                <a:solidFill>
                  <a:srgbClr val="000099"/>
                </a:solidFill>
                <a:latin typeface="隶书" panose="02010509060101010101" charset="-122"/>
                <a:ea typeface="隶书" panose="02010509060101010101" charset="-122"/>
              </a:rPr>
              <a:t>第</a:t>
            </a:r>
            <a:r>
              <a:rPr lang="zh-CN" altLang="en-US" sz="6600" b="1">
                <a:solidFill>
                  <a:srgbClr val="000099"/>
                </a:solidFill>
                <a:latin typeface="黑体" panose="02010609060101010101" charset="-122"/>
                <a:ea typeface="黑体" panose="02010609060101010101" charset="-122"/>
              </a:rPr>
              <a:t>294</a:t>
            </a:r>
            <a:r>
              <a:rPr lang="zh-CN" altLang="en-US" sz="6600">
                <a:solidFill>
                  <a:srgbClr val="000099"/>
                </a:solidFill>
                <a:latin typeface="隶书" panose="02010509060101010101" charset="-122"/>
                <a:ea typeface="隶书" panose="02010509060101010101" charset="-122"/>
              </a:rPr>
              <a:t>期讲座</a:t>
            </a:r>
            <a:endParaRPr lang="zh-CN" altLang="en-US" sz="6600">
              <a:solidFill>
                <a:srgbClr val="000099"/>
              </a:solidFill>
              <a:latin typeface="隶书" panose="02010509060101010101" charset="-122"/>
              <a:ea typeface="隶书" panose="02010509060101010101" charset="-122"/>
            </a:endParaRPr>
          </a:p>
        </p:txBody>
      </p:sp>
      <p:sp>
        <p:nvSpPr>
          <p:cNvPr id="3" name="内容占位符 2"/>
          <p:cNvSpPr>
            <a:spLocks noGrp="1"/>
          </p:cNvSpPr>
          <p:nvPr>
            <p:ph idx="1"/>
          </p:nvPr>
        </p:nvSpPr>
        <p:spPr>
          <a:xfrm>
            <a:off x="1576070" y="5448935"/>
            <a:ext cx="15525115" cy="2012950"/>
          </a:xfrm>
        </p:spPr>
        <p:txBody>
          <a:bodyPr>
            <a:normAutofit fontScale="90000" lnSpcReduction="10000"/>
          </a:bodyPr>
          <a:p>
            <a:pPr marL="635" indent="0">
              <a:buNone/>
            </a:pPr>
            <a:r>
              <a:rPr lang="zh-CN" altLang="en-US" sz="4000" b="1">
                <a:solidFill>
                  <a:srgbClr val="C00000"/>
                </a:solidFill>
                <a:latin typeface="Malgun Gothic" panose="020B0503020000020004" charset="-127"/>
                <a:ea typeface="Malgun Gothic" panose="020B0503020000020004" charset="-127"/>
              </a:rPr>
              <a:t>报告题目:</a:t>
            </a:r>
            <a:r>
              <a:rPr lang="zh-CN" altLang="en-US" sz="3200">
                <a:solidFill>
                  <a:srgbClr val="C00000"/>
                </a:solidFill>
                <a:latin typeface="Malgun Gothic" panose="020B0503020000020004" charset="-127"/>
                <a:ea typeface="Malgun Gothic" panose="020B0503020000020004" charset="-127"/>
              </a:rPr>
              <a:t> </a:t>
            </a:r>
            <a:r>
              <a:rPr lang="zh-CN" altLang="en-US" sz="3200" b="1">
                <a:solidFill>
                  <a:srgbClr val="C00000"/>
                </a:solidFill>
                <a:latin typeface="Malgun Gothic" panose="020B0503020000020004" charset="-127"/>
                <a:ea typeface="Malgun Gothic" panose="020B0503020000020004" charset="-127"/>
              </a:rPr>
              <a:t>Photonic Integrated Circuits on InP: Technology, building blocks,  </a:t>
            </a:r>
            <a:endParaRPr lang="zh-CN" altLang="en-US" sz="3200" b="1">
              <a:solidFill>
                <a:srgbClr val="C00000"/>
              </a:solidFill>
              <a:latin typeface="Malgun Gothic" panose="020B0503020000020004" charset="-127"/>
              <a:ea typeface="Malgun Gothic" panose="020B0503020000020004" charset="-127"/>
            </a:endParaRPr>
          </a:p>
          <a:p>
            <a:pPr marL="635" indent="0">
              <a:buNone/>
            </a:pPr>
            <a:r>
              <a:rPr lang="zh-CN" altLang="en-US" sz="3200" b="1">
                <a:solidFill>
                  <a:srgbClr val="C00000"/>
                </a:solidFill>
                <a:latin typeface="Malgun Gothic" panose="020B0503020000020004" charset="-127"/>
                <a:ea typeface="Malgun Gothic" panose="020B0503020000020004" charset="-127"/>
              </a:rPr>
              <a:t>                applications </a:t>
            </a:r>
            <a:endParaRPr lang="zh-CN" altLang="en-US" sz="3200" b="1">
              <a:solidFill>
                <a:srgbClr val="C00000"/>
              </a:solidFill>
              <a:latin typeface="Malgun Gothic" panose="020B0503020000020004" charset="-127"/>
              <a:ea typeface="Malgun Gothic" panose="020B0503020000020004" charset="-127"/>
            </a:endParaRPr>
          </a:p>
          <a:p>
            <a:pPr marL="635" indent="0">
              <a:buNone/>
            </a:pPr>
            <a:r>
              <a:rPr lang="zh-CN" altLang="en-US" sz="4000" b="1">
                <a:solidFill>
                  <a:srgbClr val="C00000"/>
                </a:solidFill>
                <a:latin typeface="Malgun Gothic" panose="020B0503020000020004" charset="-127"/>
                <a:ea typeface="Malgun Gothic" panose="020B0503020000020004" charset="-127"/>
              </a:rPr>
              <a:t>报 告 人：</a:t>
            </a:r>
            <a:r>
              <a:rPr lang="zh-CN" altLang="en-US" sz="3200" b="1">
                <a:solidFill>
                  <a:srgbClr val="C00000"/>
                </a:solidFill>
                <a:latin typeface="Malgun Gothic" panose="020B0503020000020004" charset="-127"/>
                <a:ea typeface="Malgun Gothic" panose="020B0503020000020004" charset="-127"/>
              </a:rPr>
              <a:t>Norbert Grote, Fraunhofer Heinrich Hertz Institute (HHI), Berlin, Germany</a:t>
            </a:r>
            <a:endParaRPr lang="zh-CN" altLang="en-US" sz="3200" b="1">
              <a:solidFill>
                <a:srgbClr val="C00000"/>
              </a:solidFill>
              <a:latin typeface="Malgun Gothic" panose="020B0503020000020004" charset="-127"/>
              <a:ea typeface="Malgun Gothic" panose="020B0503020000020004" charset="-127"/>
            </a:endParaRPr>
          </a:p>
        </p:txBody>
      </p:sp>
      <p:sp>
        <p:nvSpPr>
          <p:cNvPr id="4" name="文本框 3"/>
          <p:cNvSpPr txBox="1"/>
          <p:nvPr/>
        </p:nvSpPr>
        <p:spPr>
          <a:xfrm>
            <a:off x="4880610" y="7776845"/>
            <a:ext cx="12219305" cy="4648200"/>
          </a:xfrm>
          <a:prstGeom prst="rect">
            <a:avLst/>
          </a:prstGeom>
          <a:noFill/>
        </p:spPr>
        <p:txBody>
          <a:bodyPr wrap="square" rtlCol="0">
            <a:spAutoFit/>
          </a:bodyPr>
          <a:p>
            <a:pPr algn="just"/>
            <a:r>
              <a:rPr lang="zh-CN" altLang="en-US" sz="4000" b="1">
                <a:solidFill>
                  <a:srgbClr val="000099"/>
                </a:solidFill>
                <a:latin typeface="Malgun Gothic" panose="020B0503020000020004" charset="-127"/>
                <a:ea typeface="Malgun Gothic" panose="020B0503020000020004" charset="-127"/>
              </a:rPr>
              <a:t>Abstract:</a:t>
            </a:r>
            <a:r>
              <a:rPr lang="zh-CN" altLang="en-US" sz="3200">
                <a:solidFill>
                  <a:srgbClr val="000099"/>
                </a:solidFill>
                <a:latin typeface="Malgun Gothic" panose="020B0503020000020004" charset="-127"/>
                <a:ea typeface="Malgun Gothic" panose="020B0503020000020004" charset="-127"/>
              </a:rPr>
              <a:t> Photonic Integrated Circuits (PIC) have witnessed tremendous progress over the past 10 years. Two materials technologies are being pursued as platforms, namely silicon-on-insulator (SOI) (“Si-photonics”, SiP) and indium phosphide (InP). In the frame work of the European projects Euro PIC and PARADIGM, development of generic photonic integration technology has been undertaken to design and fabricate complex InP based photonic integrated circuits (PIC) using a defined set of building blocks.  </a:t>
            </a:r>
            <a:endParaRPr lang="zh-CN" altLang="en-US" sz="3200">
              <a:solidFill>
                <a:srgbClr val="000099"/>
              </a:solidFill>
              <a:latin typeface="Malgun Gothic" panose="020B0503020000020004" charset="-127"/>
              <a:ea typeface="Malgun Gothic" panose="020B0503020000020004" charset="-127"/>
            </a:endParaRPr>
          </a:p>
        </p:txBody>
      </p:sp>
      <p:pic>
        <p:nvPicPr>
          <p:cNvPr id="1073742850" name="图片 1073742849" descr="http://www.actphast.eu/sites/default/files/styles/key_person/public/keypersons/grote_norbert.png?itok=1D3VQQZs"/>
          <p:cNvPicPr>
            <a:picLocks noChangeAspect="1"/>
          </p:cNvPicPr>
          <p:nvPr/>
        </p:nvPicPr>
        <p:blipFill>
          <a:blip r:embed="rId1" r:link="rId2"/>
          <a:stretch>
            <a:fillRect/>
          </a:stretch>
        </p:blipFill>
        <p:spPr>
          <a:xfrm>
            <a:off x="1576070" y="7938135"/>
            <a:ext cx="3171190" cy="4534535"/>
          </a:xfrm>
          <a:prstGeom prst="rect">
            <a:avLst/>
          </a:prstGeom>
          <a:noFill/>
          <a:ln w="9525">
            <a:noFill/>
          </a:ln>
        </p:spPr>
      </p:pic>
      <p:sp>
        <p:nvSpPr>
          <p:cNvPr id="5" name="文本框 4"/>
          <p:cNvSpPr txBox="1"/>
          <p:nvPr/>
        </p:nvSpPr>
        <p:spPr>
          <a:xfrm>
            <a:off x="1237615" y="17597755"/>
            <a:ext cx="15861665" cy="6598920"/>
          </a:xfrm>
          <a:prstGeom prst="rect">
            <a:avLst/>
          </a:prstGeom>
          <a:noFill/>
        </p:spPr>
        <p:txBody>
          <a:bodyPr wrap="square" rtlCol="0">
            <a:spAutoFit/>
          </a:bodyPr>
          <a:p>
            <a:pPr algn="just"/>
            <a:r>
              <a:rPr lang="zh-CN" altLang="en-US" sz="4000" b="1">
                <a:solidFill>
                  <a:srgbClr val="000099"/>
                </a:solidFill>
                <a:latin typeface="Malgun Gothic" panose="020B0503020000020004" charset="-127"/>
                <a:ea typeface="Malgun Gothic" panose="020B0503020000020004" charset="-127"/>
              </a:rPr>
              <a:t>Biography: </a:t>
            </a:r>
            <a:r>
              <a:rPr lang="zh-CN" altLang="en-US" sz="3200">
                <a:solidFill>
                  <a:srgbClr val="000099"/>
                </a:solidFill>
                <a:latin typeface="Malgun Gothic" panose="020B0503020000020004" charset="-127"/>
                <a:ea typeface="Malgun Gothic" panose="020B0503020000020004" charset="-127"/>
              </a:rPr>
              <a:t>Dr. Grote studied physics at the Technical University of Aachen (RWZH), Germany, from which he received the Dipl. Phys. and Dr.-Ing. degree in 1974 and 1977, respectively.  At RWTH he was working on III-V (GaInP, GaAlP) based light emitting diodes and GaAs DFB lasers. In 1981 he joined the Heinrich Hertz Institute in Berlin and was among the first to help establish the Integrated Optics Dept. aiming at developing components for optical telecommunication systems, primarily on InP basis. He was deputy head of the Photonic Components department since 2003 until his retirement in 2015 and gets invited back as senior consultant. Dr. Grote has (co)authored 130+ publications in scientific journals and conference proceedings, edited two textbooks, and chaired various conferences and workshops including the prestigious “International Conference on Indium Phosphide and Related Materials” (23rd IPRM), for which he served as chairman of the International Steering Committee from 2011-2013.</a:t>
            </a:r>
            <a:endParaRPr lang="zh-CN" altLang="en-US" sz="3200">
              <a:solidFill>
                <a:srgbClr val="000099"/>
              </a:solidFill>
              <a:latin typeface="Malgun Gothic" panose="020B0503020000020004" charset="-127"/>
              <a:ea typeface="Malgun Gothic" panose="020B0503020000020004" charset="-127"/>
            </a:endParaRPr>
          </a:p>
        </p:txBody>
      </p:sp>
      <p:sp>
        <p:nvSpPr>
          <p:cNvPr id="6" name="文本框 5"/>
          <p:cNvSpPr txBox="1"/>
          <p:nvPr/>
        </p:nvSpPr>
        <p:spPr>
          <a:xfrm>
            <a:off x="4880610" y="24860250"/>
            <a:ext cx="8239125" cy="1591310"/>
          </a:xfrm>
          <a:prstGeom prst="rect">
            <a:avLst/>
          </a:prstGeom>
          <a:noFill/>
        </p:spPr>
        <p:txBody>
          <a:bodyPr wrap="square" rtlCol="0">
            <a:spAutoFit/>
          </a:bodyPr>
          <a:p>
            <a:r>
              <a:rPr lang="zh-CN" altLang="en-US" sz="3200" b="1">
                <a:solidFill>
                  <a:srgbClr val="000099"/>
                </a:solidFill>
                <a:latin typeface="Malgun Gothic" panose="020B0503020000020004" charset="-127"/>
                <a:ea typeface="Malgun Gothic" panose="020B0503020000020004" charset="-127"/>
              </a:rPr>
              <a:t> 时间: 2016年9月30日(星期五)  下午: 15:00</a:t>
            </a:r>
            <a:endParaRPr lang="zh-CN" altLang="en-US" sz="3200" b="1">
              <a:solidFill>
                <a:srgbClr val="000099"/>
              </a:solidFill>
              <a:latin typeface="Malgun Gothic" panose="020B0503020000020004" charset="-127"/>
              <a:ea typeface="Malgun Gothic" panose="020B0503020000020004" charset="-127"/>
            </a:endParaRPr>
          </a:p>
          <a:p>
            <a:r>
              <a:rPr lang="zh-CN" altLang="en-US" sz="3200" b="1">
                <a:solidFill>
                  <a:srgbClr val="000099"/>
                </a:solidFill>
                <a:latin typeface="Malgun Gothic" panose="020B0503020000020004" charset="-127"/>
                <a:ea typeface="Malgun Gothic" panose="020B0503020000020004" charset="-127"/>
              </a:rPr>
              <a:t> 地点: 1号楼733会议室</a:t>
            </a:r>
            <a:endParaRPr lang="zh-CN" altLang="en-US" sz="3200" b="1">
              <a:solidFill>
                <a:srgbClr val="000099"/>
              </a:solidFill>
              <a:latin typeface="Malgun Gothic" panose="020B0503020000020004" charset="-127"/>
              <a:ea typeface="Malgun Gothic" panose="020B0503020000020004" charset="-127"/>
            </a:endParaRPr>
          </a:p>
          <a:p>
            <a:r>
              <a:rPr lang="zh-CN" altLang="en-US" sz="3200" b="1">
                <a:solidFill>
                  <a:srgbClr val="000099"/>
                </a:solidFill>
                <a:latin typeface="Malgun Gothic" panose="020B0503020000020004" charset="-127"/>
                <a:ea typeface="Malgun Gothic" panose="020B0503020000020004" charset="-127"/>
              </a:rPr>
              <a:t> 联系人: 徐艳坤     82304453</a:t>
            </a:r>
            <a:endParaRPr lang="zh-CN" altLang="en-US" sz="3200" b="1">
              <a:solidFill>
                <a:srgbClr val="000099"/>
              </a:solidFill>
              <a:latin typeface="Malgun Gothic" panose="020B0503020000020004" charset="-127"/>
              <a:ea typeface="Malgun Gothic" panose="020B0503020000020004" charset="-127"/>
            </a:endParaRPr>
          </a:p>
        </p:txBody>
      </p:sp>
      <p:pic>
        <p:nvPicPr>
          <p:cNvPr id="7" name="图片 6" descr="中科院半导体所"/>
          <p:cNvPicPr>
            <a:picLocks noChangeAspect="1"/>
          </p:cNvPicPr>
          <p:nvPr/>
        </p:nvPicPr>
        <p:blipFill>
          <a:blip r:embed="rId3"/>
          <a:stretch>
            <a:fillRect/>
          </a:stretch>
        </p:blipFill>
        <p:spPr>
          <a:xfrm>
            <a:off x="7405370" y="545465"/>
            <a:ext cx="1557020" cy="1651000"/>
          </a:xfrm>
          <a:prstGeom prst="rect">
            <a:avLst/>
          </a:prstGeom>
        </p:spPr>
      </p:pic>
      <p:sp>
        <p:nvSpPr>
          <p:cNvPr id="9" name="文本框 8"/>
          <p:cNvSpPr txBox="1"/>
          <p:nvPr/>
        </p:nvSpPr>
        <p:spPr>
          <a:xfrm>
            <a:off x="8962390" y="868045"/>
            <a:ext cx="8647430" cy="1005840"/>
          </a:xfrm>
          <a:prstGeom prst="rect">
            <a:avLst/>
          </a:prstGeom>
          <a:noFill/>
        </p:spPr>
        <p:txBody>
          <a:bodyPr wrap="square" rtlCol="0">
            <a:spAutoFit/>
          </a:bodyPr>
          <a:p>
            <a:r>
              <a:rPr lang="zh-CN" altLang="en-US" sz="6000" b="1">
                <a:solidFill>
                  <a:srgbClr val="000099"/>
                </a:solidFill>
                <a:latin typeface="黑体" panose="02010609060101010101" charset="-122"/>
                <a:ea typeface="黑体" panose="02010609060101010101" charset="-122"/>
              </a:rPr>
              <a:t>中国科学院半导体研究所</a:t>
            </a:r>
            <a:endParaRPr lang="zh-CN" altLang="en-US" sz="6000" b="1">
              <a:solidFill>
                <a:srgbClr val="000099"/>
              </a:solidFill>
              <a:latin typeface="黑体" panose="02010609060101010101" charset="-122"/>
              <a:ea typeface="黑体" panose="02010609060101010101" charset="-122"/>
            </a:endParaRPr>
          </a:p>
        </p:txBody>
      </p:sp>
      <p:sp>
        <p:nvSpPr>
          <p:cNvPr id="10" name="文本框 9"/>
          <p:cNvSpPr txBox="1"/>
          <p:nvPr/>
        </p:nvSpPr>
        <p:spPr>
          <a:xfrm>
            <a:off x="1576070" y="12673330"/>
            <a:ext cx="16033750" cy="4517390"/>
          </a:xfrm>
          <a:prstGeom prst="rect">
            <a:avLst/>
          </a:prstGeom>
          <a:noFill/>
        </p:spPr>
        <p:txBody>
          <a:bodyPr wrap="square" rtlCol="0">
            <a:spAutoFit/>
          </a:bodyPr>
          <a:p>
            <a:pPr algn="just"/>
            <a:r>
              <a:rPr lang="zh-CN" altLang="en-US" sz="3200">
                <a:solidFill>
                  <a:srgbClr val="000099"/>
                </a:solidFill>
                <a:latin typeface="Malgun Gothic" panose="020B0503020000020004" charset="-127"/>
                <a:ea typeface="Malgun Gothic" panose="020B0503020000020004" charset="-127"/>
                <a:sym typeface="+mn-ea"/>
              </a:rPr>
              <a:t>At HHI the development started from a “receive-only (Rx)” platform that offers a 40 GHz waveguide-integrated pin photodiode as key building block, and three different ridge-type waveguides including optical transition between them for optical on-chip interconnects and as basis for passive functional structures, e.g. arrayed waveguide gratings, MMI couplers, and thermo-optical phase shifters. This platform has been now extended to a full “transmit-and-receive (Tx-Rx)” platform including gain blocks/SOAs, DFB (20 GHz bandwidth) and tunable (~5 nm) DBR lasers. Multi-project wafer runs with open access are scheduled four times a year on a pre-commercial basis. Examples of fabricated PICs will be presented.</a:t>
            </a:r>
            <a:endParaRPr lang="zh-CN" altLang="en-US" sz="32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1237615" y="2545715"/>
            <a:ext cx="15862935" cy="2903220"/>
          </a:xfrm>
        </p:spPr>
        <p:txBody>
          <a:bodyPr>
            <a:normAutofit/>
          </a:bodyPr>
          <a:p>
            <a:pPr algn="ctr"/>
            <a:r>
              <a:rPr lang="zh-CN" altLang="en-US" sz="11000">
                <a:solidFill>
                  <a:srgbClr val="C00000"/>
                </a:solidFill>
                <a:effectLst>
                  <a:outerShdw blurRad="38100" dist="19050" dir="2700000" algn="tl" rotWithShape="0">
                    <a:schemeClr val="dk1">
                      <a:alpha val="40000"/>
                    </a:schemeClr>
                  </a:outerShdw>
                </a:effectLst>
                <a:latin typeface="黑体" panose="02010609060101010101" charset="-122"/>
                <a:ea typeface="黑体" panose="02010609060101010101" charset="-122"/>
              </a:rPr>
              <a:t>黄昆半导体科学技术论坛</a:t>
            </a:r>
            <a:br>
              <a:rPr lang="zh-CN" altLang="en-US">
                <a:solidFill>
                  <a:schemeClr val="accent1"/>
                </a:solidFill>
                <a:effectLst>
                  <a:outerShdw blurRad="38100" dist="25400" dir="5400000" algn="ctr" rotWithShape="0">
                    <a:srgbClr val="6E747A">
                      <a:alpha val="43000"/>
                    </a:srgbClr>
                  </a:outerShdw>
                </a:effectLst>
              </a:rPr>
            </a:br>
            <a:r>
              <a:rPr lang="zh-CN" altLang="en-US">
                <a:solidFill>
                  <a:schemeClr val="accent1"/>
                </a:solidFill>
                <a:effectLst>
                  <a:outerShdw blurRad="38100" dist="25400" dir="5400000" algn="ctr" rotWithShape="0">
                    <a:srgbClr val="6E747A">
                      <a:alpha val="43000"/>
                    </a:srgbClr>
                  </a:outerShdw>
                </a:effectLst>
              </a:rPr>
              <a:t>                                           </a:t>
            </a:r>
            <a:r>
              <a:rPr lang="zh-CN" altLang="en-US" sz="6600">
                <a:solidFill>
                  <a:srgbClr val="000099"/>
                </a:solidFill>
                <a:latin typeface="隶书" panose="02010509060101010101" charset="-122"/>
                <a:ea typeface="隶书" panose="02010509060101010101" charset="-122"/>
              </a:rPr>
              <a:t>第</a:t>
            </a:r>
            <a:r>
              <a:rPr lang="zh-CN" altLang="en-US" sz="6600" b="1">
                <a:solidFill>
                  <a:srgbClr val="000099"/>
                </a:solidFill>
                <a:latin typeface="黑体" panose="02010609060101010101" charset="-122"/>
                <a:ea typeface="黑体" panose="02010609060101010101" charset="-122"/>
              </a:rPr>
              <a:t>294</a:t>
            </a:r>
            <a:r>
              <a:rPr lang="zh-CN" altLang="en-US" sz="6600">
                <a:solidFill>
                  <a:srgbClr val="000099"/>
                </a:solidFill>
                <a:latin typeface="隶书" panose="02010509060101010101" charset="-122"/>
                <a:ea typeface="隶书" panose="02010509060101010101" charset="-122"/>
              </a:rPr>
              <a:t>期讲座</a:t>
            </a:r>
            <a:endParaRPr lang="zh-CN" altLang="en-US" sz="6600">
              <a:solidFill>
                <a:srgbClr val="000099"/>
              </a:solidFill>
              <a:latin typeface="隶书" panose="02010509060101010101" charset="-122"/>
              <a:ea typeface="隶书" panose="02010509060101010101" charset="-122"/>
            </a:endParaRPr>
          </a:p>
        </p:txBody>
      </p:sp>
      <p:sp>
        <p:nvSpPr>
          <p:cNvPr id="3" name="内容占位符 2"/>
          <p:cNvSpPr>
            <a:spLocks noGrp="1"/>
          </p:cNvSpPr>
          <p:nvPr>
            <p:ph idx="1"/>
          </p:nvPr>
        </p:nvSpPr>
        <p:spPr>
          <a:xfrm>
            <a:off x="1576070" y="5448935"/>
            <a:ext cx="15525115" cy="2012950"/>
          </a:xfrm>
        </p:spPr>
        <p:txBody>
          <a:bodyPr>
            <a:normAutofit fontScale="90000"/>
          </a:bodyPr>
          <a:p>
            <a:pPr marL="635" indent="0">
              <a:buNone/>
            </a:pPr>
            <a:r>
              <a:rPr lang="zh-CN" altLang="en-US" sz="4000" b="1">
                <a:solidFill>
                  <a:srgbClr val="C00000"/>
                </a:solidFill>
                <a:latin typeface="Malgun Gothic" panose="020B0503020000020004" charset="-127"/>
                <a:ea typeface="Malgun Gothic" panose="020B0503020000020004" charset="-127"/>
              </a:rPr>
              <a:t>报告题目:</a:t>
            </a:r>
            <a:r>
              <a:rPr lang="zh-CN" altLang="en-US" sz="3200">
                <a:solidFill>
                  <a:srgbClr val="C00000"/>
                </a:solidFill>
                <a:latin typeface="Malgun Gothic" panose="020B0503020000020004" charset="-127"/>
                <a:ea typeface="Malgun Gothic" panose="020B0503020000020004" charset="-127"/>
              </a:rPr>
              <a:t> </a:t>
            </a:r>
            <a:r>
              <a:rPr lang="zh-CN" altLang="en-US" sz="3200" b="1">
                <a:solidFill>
                  <a:srgbClr val="C00000"/>
                </a:solidFill>
                <a:latin typeface="Malgun Gothic" panose="020B0503020000020004" charset="-127"/>
                <a:ea typeface="Malgun Gothic" panose="020B0503020000020004" charset="-127"/>
              </a:rPr>
              <a:t>Advanced Optical Tx and Rx Modules Enabled by Polymer Photonics</a:t>
            </a:r>
            <a:endParaRPr lang="zh-CN" altLang="en-US" sz="3200" b="1">
              <a:solidFill>
                <a:srgbClr val="C00000"/>
              </a:solidFill>
              <a:latin typeface="Malgun Gothic" panose="020B0503020000020004" charset="-127"/>
              <a:ea typeface="Malgun Gothic" panose="020B0503020000020004" charset="-127"/>
            </a:endParaRPr>
          </a:p>
          <a:p>
            <a:pPr marL="635" indent="0">
              <a:buNone/>
            </a:pPr>
            <a:r>
              <a:rPr lang="zh-CN" altLang="en-US" sz="4000" b="1">
                <a:solidFill>
                  <a:srgbClr val="C00000"/>
                </a:solidFill>
                <a:latin typeface="Malgun Gothic" panose="020B0503020000020004" charset="-127"/>
                <a:ea typeface="Malgun Gothic" panose="020B0503020000020004" charset="-127"/>
              </a:rPr>
              <a:t>报 告 人：</a:t>
            </a:r>
            <a:r>
              <a:rPr lang="zh-CN" altLang="en-US" sz="3200" b="1">
                <a:solidFill>
                  <a:srgbClr val="C00000"/>
                </a:solidFill>
                <a:latin typeface="Malgun Gothic" panose="020B0503020000020004" charset="-127"/>
                <a:ea typeface="Malgun Gothic" panose="020B0503020000020004" charset="-127"/>
              </a:rPr>
              <a:t>Ziyang Zhang, Fraunhofer Heinrich Hertz Institute (HHI), Berlin, Germany</a:t>
            </a:r>
            <a:endParaRPr lang="zh-CN" altLang="en-US" sz="3200" b="1">
              <a:solidFill>
                <a:srgbClr val="C00000"/>
              </a:solidFill>
              <a:latin typeface="Malgun Gothic" panose="020B0503020000020004" charset="-127"/>
              <a:ea typeface="Malgun Gothic" panose="020B0503020000020004" charset="-127"/>
            </a:endParaRPr>
          </a:p>
        </p:txBody>
      </p:sp>
      <p:sp>
        <p:nvSpPr>
          <p:cNvPr id="4" name="文本框 3"/>
          <p:cNvSpPr txBox="1"/>
          <p:nvPr/>
        </p:nvSpPr>
        <p:spPr>
          <a:xfrm>
            <a:off x="4880610" y="7776845"/>
            <a:ext cx="12219305" cy="6111240"/>
          </a:xfrm>
          <a:prstGeom prst="rect">
            <a:avLst/>
          </a:prstGeom>
          <a:noFill/>
        </p:spPr>
        <p:txBody>
          <a:bodyPr wrap="square" rtlCol="0">
            <a:spAutoFit/>
          </a:bodyPr>
          <a:p>
            <a:pPr algn="just"/>
            <a:r>
              <a:rPr lang="zh-CN" altLang="en-US" sz="4000" b="1">
                <a:solidFill>
                  <a:srgbClr val="000099"/>
                </a:solidFill>
                <a:latin typeface="Malgun Gothic" panose="020B0503020000020004" charset="-127"/>
                <a:ea typeface="Malgun Gothic" panose="020B0503020000020004" charset="-127"/>
              </a:rPr>
              <a:t>Abstract:</a:t>
            </a:r>
            <a:r>
              <a:rPr lang="zh-CN" altLang="en-US" sz="3200">
                <a:solidFill>
                  <a:srgbClr val="000099"/>
                </a:solidFill>
                <a:latin typeface="Malgun Gothic" panose="020B0503020000020004" charset="-127"/>
                <a:ea typeface="Malgun Gothic" panose="020B0503020000020004" charset="-127"/>
              </a:rPr>
              <a:t> The fast developing optical networks demand high-performance, highly integrated, plug-and-play transceiver modules that offer large bandwidth capacity, support colorless, polarization-multiplexed plus coherent transmission, and ideally also allow system-level software to regulate dataflow on the optical circuit level elastically according to the current traffic condition. Under this background, an ambitious photonic integration platform has been established, attempting to combine the merits from many separate material systems. State-of-the-art, fully packaged optoelectronic modules have been demonstrated, including serial 100 Gb/s, 2×100 Gb/s and wavelength tunable 100 Gb/s optical transmitters.  </a:t>
            </a:r>
            <a:endParaRPr lang="zh-CN" altLang="en-US" sz="3200">
              <a:solidFill>
                <a:srgbClr val="000099"/>
              </a:solidFill>
              <a:latin typeface="Malgun Gothic" panose="020B0503020000020004" charset="-127"/>
              <a:ea typeface="Malgun Gothic" panose="020B0503020000020004" charset="-127"/>
            </a:endParaRPr>
          </a:p>
        </p:txBody>
      </p:sp>
      <p:sp>
        <p:nvSpPr>
          <p:cNvPr id="5" name="文本框 4"/>
          <p:cNvSpPr txBox="1"/>
          <p:nvPr/>
        </p:nvSpPr>
        <p:spPr>
          <a:xfrm>
            <a:off x="1237615" y="18537555"/>
            <a:ext cx="15861665" cy="6111240"/>
          </a:xfrm>
          <a:prstGeom prst="rect">
            <a:avLst/>
          </a:prstGeom>
          <a:noFill/>
        </p:spPr>
        <p:txBody>
          <a:bodyPr wrap="square" rtlCol="0">
            <a:spAutoFit/>
          </a:bodyPr>
          <a:p>
            <a:pPr algn="just"/>
            <a:r>
              <a:rPr lang="zh-CN" altLang="en-US" sz="4000" b="1">
                <a:solidFill>
                  <a:srgbClr val="000099"/>
                </a:solidFill>
                <a:latin typeface="Malgun Gothic" panose="020B0503020000020004" charset="-127"/>
                <a:ea typeface="Malgun Gothic" panose="020B0503020000020004" charset="-127"/>
              </a:rPr>
              <a:t>Biography: </a:t>
            </a:r>
            <a:r>
              <a:rPr lang="zh-CN" altLang="en-US" sz="3200">
                <a:solidFill>
                  <a:srgbClr val="000099"/>
                </a:solidFill>
                <a:latin typeface="Malgun Gothic" panose="020B0503020000020004" charset="-127"/>
                <a:ea typeface="Malgun Gothic" panose="020B0503020000020004" charset="-127"/>
              </a:rPr>
              <a:t>Dr. Zhang received his doctor degree from the Royal Institute of Technology (KTH), Sweden, in 2008. His PhD research covers the design, fabrication and characterization of high Q photonic crystal resonators, ring resonators and resonator-waveguide coupled systems on silicon platform. In summer 2008 he joined Fraunhofer Heinrich Hertz Institute (HHI), where he has been developing product prototypes for the telecom industry using polymer and InP materials. He has also been leading EU-funded and German-national research projects based on hybrid photonic integration. Dr. Zhang has authored and co-authored over 100 publications, guest-edited a special issue on polymer photonics, written two book chapters and owns two patents. Currently he is promoting a trans-material photonic integration platform to build advanced photonic devices for applications in infocom, sensing and medical diagnosis.</a:t>
            </a:r>
            <a:endParaRPr lang="zh-CN" altLang="en-US" sz="3200">
              <a:solidFill>
                <a:srgbClr val="000099"/>
              </a:solidFill>
              <a:latin typeface="Malgun Gothic" panose="020B0503020000020004" charset="-127"/>
              <a:ea typeface="Malgun Gothic" panose="020B0503020000020004" charset="-127"/>
            </a:endParaRPr>
          </a:p>
        </p:txBody>
      </p:sp>
      <p:sp>
        <p:nvSpPr>
          <p:cNvPr id="6" name="文本框 5"/>
          <p:cNvSpPr txBox="1"/>
          <p:nvPr/>
        </p:nvSpPr>
        <p:spPr>
          <a:xfrm>
            <a:off x="4880610" y="24860250"/>
            <a:ext cx="8239125" cy="1591310"/>
          </a:xfrm>
          <a:prstGeom prst="rect">
            <a:avLst/>
          </a:prstGeom>
          <a:noFill/>
        </p:spPr>
        <p:txBody>
          <a:bodyPr wrap="square" rtlCol="0">
            <a:spAutoFit/>
          </a:bodyPr>
          <a:p>
            <a:r>
              <a:rPr lang="zh-CN" altLang="en-US" sz="3200" b="1">
                <a:solidFill>
                  <a:srgbClr val="000099"/>
                </a:solidFill>
                <a:latin typeface="Malgun Gothic" panose="020B0503020000020004" charset="-127"/>
                <a:ea typeface="Malgun Gothic" panose="020B0503020000020004" charset="-127"/>
              </a:rPr>
              <a:t> 时间: 2016年9月30日(星期五)  下午: 15:00</a:t>
            </a:r>
            <a:endParaRPr lang="zh-CN" altLang="en-US" sz="3200" b="1">
              <a:solidFill>
                <a:srgbClr val="000099"/>
              </a:solidFill>
              <a:latin typeface="Malgun Gothic" panose="020B0503020000020004" charset="-127"/>
              <a:ea typeface="Malgun Gothic" panose="020B0503020000020004" charset="-127"/>
            </a:endParaRPr>
          </a:p>
          <a:p>
            <a:r>
              <a:rPr lang="zh-CN" altLang="en-US" sz="3200" b="1">
                <a:solidFill>
                  <a:srgbClr val="000099"/>
                </a:solidFill>
                <a:latin typeface="Malgun Gothic" panose="020B0503020000020004" charset="-127"/>
                <a:ea typeface="Malgun Gothic" panose="020B0503020000020004" charset="-127"/>
              </a:rPr>
              <a:t> 地点: 1号楼733会议室</a:t>
            </a:r>
            <a:endParaRPr lang="zh-CN" altLang="en-US" sz="3200" b="1">
              <a:solidFill>
                <a:srgbClr val="000099"/>
              </a:solidFill>
              <a:latin typeface="Malgun Gothic" panose="020B0503020000020004" charset="-127"/>
              <a:ea typeface="Malgun Gothic" panose="020B0503020000020004" charset="-127"/>
            </a:endParaRPr>
          </a:p>
          <a:p>
            <a:r>
              <a:rPr lang="zh-CN" altLang="en-US" sz="3200" b="1">
                <a:solidFill>
                  <a:srgbClr val="000099"/>
                </a:solidFill>
                <a:latin typeface="Malgun Gothic" panose="020B0503020000020004" charset="-127"/>
                <a:ea typeface="Malgun Gothic" panose="020B0503020000020004" charset="-127"/>
              </a:rPr>
              <a:t> 联系人: 徐艳坤     82304453</a:t>
            </a:r>
            <a:endParaRPr lang="zh-CN" altLang="en-US" sz="3200" b="1">
              <a:solidFill>
                <a:srgbClr val="000099"/>
              </a:solidFill>
              <a:latin typeface="Malgun Gothic" panose="020B0503020000020004" charset="-127"/>
              <a:ea typeface="Malgun Gothic" panose="020B0503020000020004" charset="-127"/>
            </a:endParaRPr>
          </a:p>
        </p:txBody>
      </p:sp>
      <p:pic>
        <p:nvPicPr>
          <p:cNvPr id="7" name="图片 6" descr="中科院半导体所"/>
          <p:cNvPicPr>
            <a:picLocks noChangeAspect="1"/>
          </p:cNvPicPr>
          <p:nvPr/>
        </p:nvPicPr>
        <p:blipFill>
          <a:blip r:embed="rId1"/>
          <a:stretch>
            <a:fillRect/>
          </a:stretch>
        </p:blipFill>
        <p:spPr>
          <a:xfrm>
            <a:off x="7405370" y="545465"/>
            <a:ext cx="1557020" cy="1651000"/>
          </a:xfrm>
          <a:prstGeom prst="rect">
            <a:avLst/>
          </a:prstGeom>
        </p:spPr>
      </p:pic>
      <p:sp>
        <p:nvSpPr>
          <p:cNvPr id="9" name="文本框 8"/>
          <p:cNvSpPr txBox="1"/>
          <p:nvPr/>
        </p:nvSpPr>
        <p:spPr>
          <a:xfrm>
            <a:off x="8962390" y="868045"/>
            <a:ext cx="8647430" cy="1005840"/>
          </a:xfrm>
          <a:prstGeom prst="rect">
            <a:avLst/>
          </a:prstGeom>
          <a:noFill/>
        </p:spPr>
        <p:txBody>
          <a:bodyPr wrap="square" rtlCol="0">
            <a:spAutoFit/>
          </a:bodyPr>
          <a:p>
            <a:r>
              <a:rPr lang="zh-CN" altLang="en-US" sz="6000" b="1">
                <a:solidFill>
                  <a:srgbClr val="000099"/>
                </a:solidFill>
                <a:latin typeface="黑体" panose="02010609060101010101" charset="-122"/>
                <a:ea typeface="黑体" panose="02010609060101010101" charset="-122"/>
              </a:rPr>
              <a:t>中国科学院半导体研究所</a:t>
            </a:r>
            <a:endParaRPr lang="zh-CN" altLang="en-US" sz="6000" b="1">
              <a:solidFill>
                <a:srgbClr val="000099"/>
              </a:solidFill>
              <a:latin typeface="黑体" panose="02010609060101010101" charset="-122"/>
              <a:ea typeface="黑体" panose="02010609060101010101" charset="-122"/>
            </a:endParaRPr>
          </a:p>
        </p:txBody>
      </p:sp>
      <p:pic>
        <p:nvPicPr>
          <p:cNvPr id="8" name="图片 1" descr="说明: https://i1.rgstatic.net/ii/profile.image/AS%3A272807913324576@1442053883749_l/Ziyang_Zhang3.png"/>
          <p:cNvPicPr/>
          <p:nvPr/>
        </p:nvPicPr>
        <p:blipFill>
          <a:blip r:embed="rId2"/>
          <a:stretch>
            <a:fillRect/>
          </a:stretch>
        </p:blipFill>
        <p:spPr>
          <a:xfrm>
            <a:off x="1237615" y="8888095"/>
            <a:ext cx="3642995" cy="4196715"/>
          </a:xfrm>
          <a:prstGeom prst="rect">
            <a:avLst/>
          </a:prstGeom>
          <a:noFill/>
          <a:ln w="9525">
            <a:noFill/>
          </a:ln>
        </p:spPr>
      </p:pic>
      <p:sp>
        <p:nvSpPr>
          <p:cNvPr id="10" name="文本框 9"/>
          <p:cNvSpPr txBox="1"/>
          <p:nvPr/>
        </p:nvSpPr>
        <p:spPr>
          <a:xfrm>
            <a:off x="1456690" y="13888085"/>
            <a:ext cx="15763875" cy="4517390"/>
          </a:xfrm>
          <a:prstGeom prst="rect">
            <a:avLst/>
          </a:prstGeom>
          <a:noFill/>
        </p:spPr>
        <p:txBody>
          <a:bodyPr wrap="square" rtlCol="0">
            <a:spAutoFit/>
          </a:bodyPr>
          <a:p>
            <a:pPr algn="just"/>
            <a:r>
              <a:rPr lang="zh-CN" altLang="en-US" sz="3200">
                <a:solidFill>
                  <a:srgbClr val="000099"/>
                </a:solidFill>
                <a:latin typeface="Malgun Gothic" panose="020B0503020000020004" charset="-127"/>
                <a:ea typeface="Malgun Gothic" panose="020B0503020000020004" charset="-127"/>
              </a:rPr>
              <a:t>With more powerful components brought by polymer photonics, this hybrid integration platform has grown to enable multi-flow control in the advanced optical modules, aiming to provide extraordinary amount of flexibility and ultra-high spectral efficiency in the optical networks. On top of the capability to handle different data rates, multiple modulation formats and varying transmission reaches, the transmitter features an inherent “redundancy” in the optical circuit design and is able to either aggregate the data capacity into a smaller number of large data flows or distribute it into a larger number of small data flows, adapting to the status of the incoming traffic. The concept and practical solutions will be presented. </a:t>
            </a:r>
            <a:endParaRPr lang="zh-CN" altLang="en-US" sz="3200">
              <a:solidFill>
                <a:srgbClr val="000099"/>
              </a:solidFill>
              <a:latin typeface="Malgun Gothic" panose="020B0503020000020004" charset="-127"/>
              <a:ea typeface="Malgun Gothic" panose="020B0503020000020004" charset="-127"/>
            </a:endParaRPr>
          </a:p>
        </p:txBody>
      </p:sp>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5184</Words>
  <Application>WPS 演示</Application>
  <PresentationFormat>宽屏</PresentationFormat>
  <Paragraphs>35</Paragraphs>
  <Slides>2</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2</vt:i4>
      </vt:variant>
    </vt:vector>
  </HeadingPairs>
  <TitlesOfParts>
    <vt:vector size="12" baseType="lpstr">
      <vt:lpstr>Arial</vt:lpstr>
      <vt:lpstr>宋体</vt:lpstr>
      <vt:lpstr>Wingdings</vt:lpstr>
      <vt:lpstr>Calibri Light</vt:lpstr>
      <vt:lpstr>Calibri</vt:lpstr>
      <vt:lpstr>微软雅黑</vt:lpstr>
      <vt:lpstr>黑体</vt:lpstr>
      <vt:lpstr>隶书</vt:lpstr>
      <vt:lpstr>Malgun Gothic</vt:lpstr>
      <vt:lpstr>Office 主题</vt:lpstr>
      <vt:lpstr>PowerPoint 演示文稿</vt:lpstr>
      <vt:lpstr>黄昆半导体科学技术论坛                                            第294期讲座</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Administrator</dc:creator>
  <cp:lastModifiedBy>Administrator</cp:lastModifiedBy>
  <cp:revision>2</cp:revision>
  <dcterms:created xsi:type="dcterms:W3CDTF">2015-05-05T08:02:00Z</dcterms:created>
  <dcterms:modified xsi:type="dcterms:W3CDTF">2016-09-29T03:35:10Z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2052-10.1.0.5975</vt:lpwstr>
  </property>
</Properties>
</file>