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63" r:id="rId3"/>
    <p:sldId id="263" r:id="rId4"/>
    <p:sldId id="358" r:id="rId5"/>
    <p:sldId id="385" r:id="rId6"/>
    <p:sldId id="386" r:id="rId7"/>
    <p:sldId id="360" r:id="rId8"/>
    <p:sldId id="361" r:id="rId9"/>
    <p:sldId id="364" r:id="rId10"/>
    <p:sldId id="365" r:id="rId11"/>
    <p:sldId id="387" r:id="rId12"/>
    <p:sldId id="366" r:id="rId13"/>
    <p:sldId id="367" r:id="rId14"/>
    <p:sldId id="368" r:id="rId15"/>
    <p:sldId id="370" r:id="rId16"/>
    <p:sldId id="371" r:id="rId17"/>
    <p:sldId id="393" r:id="rId18"/>
    <p:sldId id="374" r:id="rId19"/>
    <p:sldId id="376" r:id="rId20"/>
    <p:sldId id="377" r:id="rId21"/>
    <p:sldId id="378" r:id="rId22"/>
    <p:sldId id="359" r:id="rId23"/>
    <p:sldId id="379" r:id="rId24"/>
    <p:sldId id="380" r:id="rId25"/>
    <p:sldId id="381" r:id="rId26"/>
    <p:sldId id="382" r:id="rId27"/>
    <p:sldId id="383" r:id="rId28"/>
    <p:sldId id="384" r:id="rId29"/>
    <p:sldId id="388" r:id="rId30"/>
    <p:sldId id="389" r:id="rId31"/>
    <p:sldId id="390" r:id="rId32"/>
    <p:sldId id="391" r:id="rId33"/>
    <p:sldId id="392" r:id="rId34"/>
    <p:sldId id="260" r:id="rId35"/>
    <p:sldId id="353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1859C"/>
    <a:srgbClr val="FFFFFF"/>
    <a:srgbClr val="F8F8F8"/>
    <a:srgbClr val="000000"/>
    <a:srgbClr val="FF6699"/>
    <a:srgbClr val="21596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7246" autoAdjust="0"/>
  </p:normalViewPr>
  <p:slideViewPr>
    <p:cSldViewPr>
      <p:cViewPr>
        <p:scale>
          <a:sx n="74" d="100"/>
          <a:sy n="74" d="100"/>
        </p:scale>
        <p:origin x="-2058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410AA-14F0-40BD-9ED0-F277E42BE444}" type="doc">
      <dgm:prSet loTypeId="urn:microsoft.com/office/officeart/2005/8/layout/vProcess5" loCatId="process" qsTypeId="urn:microsoft.com/office/officeart/2005/8/quickstyle/simple2" qsCatId="simple" csTypeId="urn:microsoft.com/office/officeart/2005/8/colors/accent4_1" csCatId="accent4" phldr="1"/>
      <dgm:spPr/>
    </dgm:pt>
    <dgm:pt modelId="{69615D22-DB05-49E6-9484-D5E0FFB922CA}">
      <dgm:prSet phldrT="[文本]" custT="1"/>
      <dgm:spPr/>
      <dgm:t>
        <a:bodyPr/>
        <a:lstStyle/>
        <a:p>
          <a:r>
            <a:rPr lang="en-US" altLang="zh-CN" sz="35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</a:t>
          </a:r>
          <a:r>
            <a:rPr lang="zh-CN" altLang="en-US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将电脑</a:t>
          </a:r>
          <a:r>
            <a:rPr lang="en-US" altLang="zh-CN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IP</a:t>
          </a:r>
          <a:r>
            <a:rPr lang="zh-CN" altLang="en-US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设置为</a:t>
          </a:r>
          <a:endParaRPr lang="en-US" altLang="zh-CN" sz="2800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zh-CN" altLang="en-US" sz="4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“自动获取”</a:t>
          </a:r>
          <a:endParaRPr lang="zh-CN" altLang="en-US" sz="4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3736B84-77C1-4A99-8F5A-42D9D9E4B423}" type="parTrans" cxnId="{CF97AB8C-08AC-4A75-8411-FDDDDC3AC9F2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B52B0EA-EFA2-49DA-813E-3559B859B072}" type="sibTrans" cxnId="{CF97AB8C-08AC-4A75-8411-FDDDDC3AC9F2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B88AABA-F202-4F56-8ACB-EFF211D71AEA}">
      <dgm:prSet phldrT="[文本]" custT="1"/>
      <dgm:spPr/>
      <dgm:t>
        <a:bodyPr/>
        <a:lstStyle/>
        <a:p>
          <a:r>
            <a:rPr lang="en-US" altLang="zh-CN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</a:t>
          </a:r>
          <a:r>
            <a:rPr lang="zh-CN" altLang="en-US" sz="28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zh-CN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http://172.16.0.11(</a:t>
          </a:r>
          <a:r>
            <a:rPr lang="zh-CN" altLang="en-US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或访问</a:t>
          </a:r>
          <a:r>
            <a:rPr lang="zh-CN" altLang="en-US" sz="48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任意</a:t>
          </a:r>
          <a:r>
            <a:rPr lang="zh-CN" altLang="en-US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外网页面</a:t>
          </a:r>
          <a:r>
            <a:rPr lang="en-US" altLang="zh-CN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</a:t>
          </a:r>
          <a:endParaRPr lang="zh-CN" altLang="en-US" sz="35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9517875-E9F9-4FDE-BDA2-E565E12B2C01}" type="parTrans" cxnId="{3B6D851B-A20F-4D0B-9F36-F29D09E182BA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DFECD2F-4DE3-4EE9-93EC-69B0B32448DA}" type="sibTrans" cxnId="{3B6D851B-A20F-4D0B-9F36-F29D09E182BA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A87C7F-C052-4BDB-BBD1-0FC0D83608ED}">
      <dgm:prSet phldrT="[文本]"/>
      <dgm:spPr/>
      <dgm:t>
        <a:bodyPr/>
        <a:lstStyle/>
        <a:p>
          <a:r>
            <a:rPr lang="en-US" altLang="zh-CN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</a:t>
          </a:r>
          <a:r>
            <a:rPr lang="zh-CN" alt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输入用户名、密码，点击“链接网络”。</a:t>
          </a:r>
          <a:endParaRPr lang="zh-CN" alt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83F0488-D150-4CBC-872F-C6E8E12561B1}" type="parTrans" cxnId="{748D7900-589A-4D52-BDC9-28C1592F9008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3102926-4BC4-4112-A1BB-E80EA368C7F4}" type="sibTrans" cxnId="{748D7900-589A-4D52-BDC9-28C1592F9008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C8157B-D4BB-4208-A59D-986853556438}" type="pres">
      <dgm:prSet presAssocID="{D98410AA-14F0-40BD-9ED0-F277E42BE444}" presName="outerComposite" presStyleCnt="0">
        <dgm:presLayoutVars>
          <dgm:chMax val="5"/>
          <dgm:dir/>
          <dgm:resizeHandles val="exact"/>
        </dgm:presLayoutVars>
      </dgm:prSet>
      <dgm:spPr/>
    </dgm:pt>
    <dgm:pt modelId="{AC8354EE-81A2-4832-84A2-6D6194C3E2DD}" type="pres">
      <dgm:prSet presAssocID="{D98410AA-14F0-40BD-9ED0-F277E42BE444}" presName="dummyMaxCanvas" presStyleCnt="0">
        <dgm:presLayoutVars/>
      </dgm:prSet>
      <dgm:spPr/>
    </dgm:pt>
    <dgm:pt modelId="{98CF7089-C536-4C01-ADA5-57140D55363E}" type="pres">
      <dgm:prSet presAssocID="{D98410AA-14F0-40BD-9ED0-F277E42BE44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567AAC-5EA9-44BC-A52A-3DC6B394D935}" type="pres">
      <dgm:prSet presAssocID="{D98410AA-14F0-40BD-9ED0-F277E42BE44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FE5944-613B-43AF-BD80-23169422598F}" type="pres">
      <dgm:prSet presAssocID="{D98410AA-14F0-40BD-9ED0-F277E42BE44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FE5BA9-C0C1-483E-8180-B02CCDE66064}" type="pres">
      <dgm:prSet presAssocID="{D98410AA-14F0-40BD-9ED0-F277E42BE44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161620-5CA1-418D-9A05-25A08557BFCD}" type="pres">
      <dgm:prSet presAssocID="{D98410AA-14F0-40BD-9ED0-F277E42BE44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4D3F9B-4990-41BF-9D68-BC288C8BD23E}" type="pres">
      <dgm:prSet presAssocID="{D98410AA-14F0-40BD-9ED0-F277E42BE44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058536-5872-4382-ACA7-827D94EA3287}" type="pres">
      <dgm:prSet presAssocID="{D98410AA-14F0-40BD-9ED0-F277E42BE44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C69543-AEFD-4B4B-9482-CA8E27FEFC2E}" type="pres">
      <dgm:prSet presAssocID="{D98410AA-14F0-40BD-9ED0-F277E42BE44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823FF87-8959-4D48-8672-55967DB1617C}" type="presOf" srcId="{6B88AABA-F202-4F56-8ACB-EFF211D71AEA}" destId="{92058536-5872-4382-ACA7-827D94EA3287}" srcOrd="1" destOrd="0" presId="urn:microsoft.com/office/officeart/2005/8/layout/vProcess5"/>
    <dgm:cxn modelId="{F50D184A-5FA9-4FD1-A353-7D9D79AC3E5F}" type="presOf" srcId="{D98410AA-14F0-40BD-9ED0-F277E42BE444}" destId="{86C8157B-D4BB-4208-A59D-986853556438}" srcOrd="0" destOrd="0" presId="urn:microsoft.com/office/officeart/2005/8/layout/vProcess5"/>
    <dgm:cxn modelId="{75BA291A-94AB-402B-82AA-F666CE71B13B}" type="presOf" srcId="{69615D22-DB05-49E6-9484-D5E0FFB922CA}" destId="{98CF7089-C536-4C01-ADA5-57140D55363E}" srcOrd="0" destOrd="0" presId="urn:microsoft.com/office/officeart/2005/8/layout/vProcess5"/>
    <dgm:cxn modelId="{F7447770-FECA-444F-9FC3-EDF3B7CE40C6}" type="presOf" srcId="{8DFECD2F-4DE3-4EE9-93EC-69B0B32448DA}" destId="{28161620-5CA1-418D-9A05-25A08557BFCD}" srcOrd="0" destOrd="0" presId="urn:microsoft.com/office/officeart/2005/8/layout/vProcess5"/>
    <dgm:cxn modelId="{59984F9D-C74E-4EA0-A21D-6F339CA953DC}" type="presOf" srcId="{3B52B0EA-EFA2-49DA-813E-3559B859B072}" destId="{E8FE5BA9-C0C1-483E-8180-B02CCDE66064}" srcOrd="0" destOrd="0" presId="urn:microsoft.com/office/officeart/2005/8/layout/vProcess5"/>
    <dgm:cxn modelId="{3B6D851B-A20F-4D0B-9F36-F29D09E182BA}" srcId="{D98410AA-14F0-40BD-9ED0-F277E42BE444}" destId="{6B88AABA-F202-4F56-8ACB-EFF211D71AEA}" srcOrd="1" destOrd="0" parTransId="{C9517875-E9F9-4FDE-BDA2-E565E12B2C01}" sibTransId="{8DFECD2F-4DE3-4EE9-93EC-69B0B32448DA}"/>
    <dgm:cxn modelId="{357D9A83-47F5-4362-AD28-4665F9F94F57}" type="presOf" srcId="{26A87C7F-C052-4BDB-BBD1-0FC0D83608ED}" destId="{64C69543-AEFD-4B4B-9482-CA8E27FEFC2E}" srcOrd="1" destOrd="0" presId="urn:microsoft.com/office/officeart/2005/8/layout/vProcess5"/>
    <dgm:cxn modelId="{D1810624-51F4-45AF-8882-B1C137AC9EBD}" type="presOf" srcId="{26A87C7F-C052-4BDB-BBD1-0FC0D83608ED}" destId="{B8FE5944-613B-43AF-BD80-23169422598F}" srcOrd="0" destOrd="0" presId="urn:microsoft.com/office/officeart/2005/8/layout/vProcess5"/>
    <dgm:cxn modelId="{81718FFD-46EA-4048-9887-3D6E359DBA3D}" type="presOf" srcId="{69615D22-DB05-49E6-9484-D5E0FFB922CA}" destId="{794D3F9B-4990-41BF-9D68-BC288C8BD23E}" srcOrd="1" destOrd="0" presId="urn:microsoft.com/office/officeart/2005/8/layout/vProcess5"/>
    <dgm:cxn modelId="{CF97AB8C-08AC-4A75-8411-FDDDDC3AC9F2}" srcId="{D98410AA-14F0-40BD-9ED0-F277E42BE444}" destId="{69615D22-DB05-49E6-9484-D5E0FFB922CA}" srcOrd="0" destOrd="0" parTransId="{63736B84-77C1-4A99-8F5A-42D9D9E4B423}" sibTransId="{3B52B0EA-EFA2-49DA-813E-3559B859B072}"/>
    <dgm:cxn modelId="{748D7900-589A-4D52-BDC9-28C1592F9008}" srcId="{D98410AA-14F0-40BD-9ED0-F277E42BE444}" destId="{26A87C7F-C052-4BDB-BBD1-0FC0D83608ED}" srcOrd="2" destOrd="0" parTransId="{983F0488-D150-4CBC-872F-C6E8E12561B1}" sibTransId="{53102926-4BC4-4112-A1BB-E80EA368C7F4}"/>
    <dgm:cxn modelId="{5FA86C58-6197-495A-B98D-665DD06AAD69}" type="presOf" srcId="{6B88AABA-F202-4F56-8ACB-EFF211D71AEA}" destId="{FE567AAC-5EA9-44BC-A52A-3DC6B394D935}" srcOrd="0" destOrd="0" presId="urn:microsoft.com/office/officeart/2005/8/layout/vProcess5"/>
    <dgm:cxn modelId="{EFD8A89F-C316-4C9E-B05C-56812C7CE1E4}" type="presParOf" srcId="{86C8157B-D4BB-4208-A59D-986853556438}" destId="{AC8354EE-81A2-4832-84A2-6D6194C3E2DD}" srcOrd="0" destOrd="0" presId="urn:microsoft.com/office/officeart/2005/8/layout/vProcess5"/>
    <dgm:cxn modelId="{2E863BDA-8994-4506-B9F6-85EFEE8D8458}" type="presParOf" srcId="{86C8157B-D4BB-4208-A59D-986853556438}" destId="{98CF7089-C536-4C01-ADA5-57140D55363E}" srcOrd="1" destOrd="0" presId="urn:microsoft.com/office/officeart/2005/8/layout/vProcess5"/>
    <dgm:cxn modelId="{9C5A59A3-8F4E-499E-B0E9-137CD4827434}" type="presParOf" srcId="{86C8157B-D4BB-4208-A59D-986853556438}" destId="{FE567AAC-5EA9-44BC-A52A-3DC6B394D935}" srcOrd="2" destOrd="0" presId="urn:microsoft.com/office/officeart/2005/8/layout/vProcess5"/>
    <dgm:cxn modelId="{B4E8ADC3-9F26-4E63-BF0A-D1A79E6CA020}" type="presParOf" srcId="{86C8157B-D4BB-4208-A59D-986853556438}" destId="{B8FE5944-613B-43AF-BD80-23169422598F}" srcOrd="3" destOrd="0" presId="urn:microsoft.com/office/officeart/2005/8/layout/vProcess5"/>
    <dgm:cxn modelId="{B521BA91-8F86-45ED-AFFB-C94BD5E1EC0A}" type="presParOf" srcId="{86C8157B-D4BB-4208-A59D-986853556438}" destId="{E8FE5BA9-C0C1-483E-8180-B02CCDE66064}" srcOrd="4" destOrd="0" presId="urn:microsoft.com/office/officeart/2005/8/layout/vProcess5"/>
    <dgm:cxn modelId="{1CBB13B7-E4E7-4DD8-96A7-BF00D5D44E90}" type="presParOf" srcId="{86C8157B-D4BB-4208-A59D-986853556438}" destId="{28161620-5CA1-418D-9A05-25A08557BFCD}" srcOrd="5" destOrd="0" presId="urn:microsoft.com/office/officeart/2005/8/layout/vProcess5"/>
    <dgm:cxn modelId="{E9718BBF-ABE4-4F3E-8073-0CC55851C3E8}" type="presParOf" srcId="{86C8157B-D4BB-4208-A59D-986853556438}" destId="{794D3F9B-4990-41BF-9D68-BC288C8BD23E}" srcOrd="6" destOrd="0" presId="urn:microsoft.com/office/officeart/2005/8/layout/vProcess5"/>
    <dgm:cxn modelId="{3FA8227D-1EAB-4348-B487-5375F2A99BB0}" type="presParOf" srcId="{86C8157B-D4BB-4208-A59D-986853556438}" destId="{92058536-5872-4382-ACA7-827D94EA3287}" srcOrd="7" destOrd="0" presId="urn:microsoft.com/office/officeart/2005/8/layout/vProcess5"/>
    <dgm:cxn modelId="{013E34DA-6FFB-4E69-B7DF-D6A33C7B18D2}" type="presParOf" srcId="{86C8157B-D4BB-4208-A59D-986853556438}" destId="{64C69543-AEFD-4B4B-9482-CA8E27FEFC2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F7089-C536-4C01-ADA5-57140D55363E}">
      <dsp:nvSpPr>
        <dsp:cNvPr id="0" name=""/>
        <dsp:cNvSpPr/>
      </dsp:nvSpPr>
      <dsp:spPr>
        <a:xfrm>
          <a:off x="0" y="0"/>
          <a:ext cx="7406022" cy="177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</a:t>
          </a:r>
          <a:r>
            <a:rPr lang="zh-CN" altLang="en-US" sz="2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将电脑</a:t>
          </a:r>
          <a:r>
            <a:rPr lang="en-US" altLang="zh-CN" sz="2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IP</a:t>
          </a:r>
          <a:r>
            <a:rPr lang="zh-CN" altLang="en-US" sz="2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设置为</a:t>
          </a:r>
          <a:endParaRPr lang="en-US" altLang="zh-CN" sz="2800" b="0" kern="120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“自动获取”</a:t>
          </a:r>
          <a:endParaRPr lang="zh-CN" altLang="en-US" sz="4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1882" y="51882"/>
        <a:ext cx="5494548" cy="1667632"/>
      </dsp:txXfrm>
    </dsp:sp>
    <dsp:sp modelId="{FE567AAC-5EA9-44BC-A52A-3DC6B394D935}">
      <dsp:nvSpPr>
        <dsp:cNvPr id="0" name=""/>
        <dsp:cNvSpPr/>
      </dsp:nvSpPr>
      <dsp:spPr>
        <a:xfrm>
          <a:off x="653472" y="2066629"/>
          <a:ext cx="7406022" cy="177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</a:t>
          </a:r>
          <a:r>
            <a:rPr lang="zh-CN" altLang="en-US" sz="28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zh-CN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http://172.16.0.11(</a:t>
          </a:r>
          <a:r>
            <a:rPr lang="zh-CN" altLang="en-US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或访问</a:t>
          </a:r>
          <a:r>
            <a:rPr lang="zh-CN" altLang="en-US" sz="48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任意</a:t>
          </a:r>
          <a:r>
            <a:rPr lang="zh-CN" altLang="en-US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外网页面</a:t>
          </a:r>
          <a:r>
            <a:rPr lang="en-US" altLang="zh-CN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</a:t>
          </a:r>
          <a:endParaRPr lang="zh-CN" altLang="en-US" sz="3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5354" y="2118511"/>
        <a:ext cx="5497378" cy="1667632"/>
      </dsp:txXfrm>
    </dsp:sp>
    <dsp:sp modelId="{B8FE5944-613B-43AF-BD80-23169422598F}">
      <dsp:nvSpPr>
        <dsp:cNvPr id="0" name=""/>
        <dsp:cNvSpPr/>
      </dsp:nvSpPr>
      <dsp:spPr>
        <a:xfrm>
          <a:off x="1306945" y="4133259"/>
          <a:ext cx="7406022" cy="177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</a:t>
          </a:r>
          <a:r>
            <a:rPr lang="zh-CN" altLang="en-US" sz="3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输入用户名、密码，点击“链接网络”。</a:t>
          </a:r>
          <a:endParaRPr lang="zh-CN" altLang="en-US" sz="3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358827" y="4185141"/>
        <a:ext cx="5497378" cy="1667632"/>
      </dsp:txXfrm>
    </dsp:sp>
    <dsp:sp modelId="{E8FE5BA9-C0C1-483E-8180-B02CCDE66064}">
      <dsp:nvSpPr>
        <dsp:cNvPr id="0" name=""/>
        <dsp:cNvSpPr/>
      </dsp:nvSpPr>
      <dsp:spPr>
        <a:xfrm>
          <a:off x="6254614" y="1343309"/>
          <a:ext cx="1151407" cy="115140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513681" y="1343309"/>
        <a:ext cx="633273" cy="866434"/>
      </dsp:txXfrm>
    </dsp:sp>
    <dsp:sp modelId="{28161620-5CA1-418D-9A05-25A08557BFCD}">
      <dsp:nvSpPr>
        <dsp:cNvPr id="0" name=""/>
        <dsp:cNvSpPr/>
      </dsp:nvSpPr>
      <dsp:spPr>
        <a:xfrm>
          <a:off x="6908087" y="3398129"/>
          <a:ext cx="1151407" cy="115140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167154" y="3398129"/>
        <a:ext cx="633273" cy="866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CD86DC-2305-49D7-8761-6E2CFE20591D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3686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BB6229-C740-44EA-953A-03D25D67C2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84EA46-5B1B-4332-85FC-235DFA1795B7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EB64B6-C0A2-4E53-B0D6-ED82198D9DFC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C05250-9C1A-4260-BB38-80F8F92BB430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71EF51-4BB1-4C19-B881-CB1BBB208AC9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72EAA0-C870-4A85-8664-690873D10CCB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C17F20-A170-48E9-AA16-68537EF7C21E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8E4DDA-2CD8-406B-9B37-7DFD9D3DA32F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03B546-6F4A-460A-B43A-2BA643CDA0CB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82EB5E-2118-4E07-A541-EEF835859D75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4C3142-0AEC-4D62-BF60-EE2D26C43350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D8ACC8-A1CA-4BB2-95E5-A6D2F5F0D9EF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14B3AC-7EF4-467C-8F1B-49609C9E656E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B0FAB2-CD9E-47F6-86B6-446D73AADF61}" type="slidenum">
              <a:rPr lang="zh-CN" altLang="en-US" smtClean="0"/>
              <a:pPr/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4B7D24-191E-4028-9D34-DC529B2F5D30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24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413E38-A6C3-4A8F-A05A-F1697F997654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25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A3899-7199-4743-83DE-8B5DE6882E9E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26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93A62C-6A46-4204-9F26-C60162A5C60D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27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28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29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30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31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32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D4F3EA-C09A-4D16-95E7-6B8691228E05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33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7E06E-2100-488D-9D25-DF2DC9446C2B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06E436-B17A-41A1-A2DA-33BEE9344274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69E21C-2B29-4ABF-9E78-FB8E641FF06E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024560-3AB2-4877-8306-3294A4685E3C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D9BC83-6D30-4FE8-8A44-EB44A42DDB49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D9BC83-6D30-4FE8-8A44-EB44A42DDB49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132140" y="6381751"/>
            <a:ext cx="2879725" cy="360363"/>
          </a:xfrm>
        </p:spPr>
        <p:txBody>
          <a:bodyPr/>
          <a:lstStyle>
            <a:lvl1pPr marL="0" indent="0" algn="ctr">
              <a:buNone/>
              <a:defRPr sz="1400">
                <a:latin typeface="华文行楷" pitchFamily="2" charset="-122"/>
                <a:ea typeface="华文行楷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E96C-586A-4E3E-BFCA-26F3BA1C3E08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EFCA-47B7-4971-91F0-66B7A55426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D915-6577-48A7-B6AF-8B641F803444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54B0-5585-4BA7-9317-C9C503887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9D52-0722-4145-9F3E-D1E7BB2010B3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6EB7-25BC-4F98-B253-52A94634E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B19D-9E1A-4670-9991-CB7A1C3D8D1A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B5DB-C54E-419A-A1CB-3D0B4B58D5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9BE2-634F-495B-BC6C-E6A1DCF852EC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4DDA-A9C6-4D95-A2F6-5C7C952DB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320F-6EE9-4969-A485-30FC2FEDBED5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8678C-074D-44FD-8E4E-2E81E046E1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C9DA-D388-4A24-B42B-521FFCBF64CE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10E3E-5D5B-48C4-9D34-D287636836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1756-B897-42E5-BE89-0FB152A58511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20C2-FA31-430F-859A-4DDFFC3862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03B8-7FE5-43EB-B0E3-1CA193F4CE61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6722-B87D-4D71-B5BE-154F172C0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2586-8CC6-4381-B0A0-F374EEAB81CC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BF24-06F6-4EF0-A123-86703629E6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9E9B-3500-4D6E-AD87-E35436F62D63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4327-B46F-4A50-874B-8BFD80C5D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700" y="12700"/>
            <a:ext cx="9131300" cy="5003800"/>
            <a:chOff x="0" y="0"/>
            <a:chExt cx="5752" cy="3152"/>
          </a:xfrm>
        </p:grpSpPr>
        <p:pic>
          <p:nvPicPr>
            <p:cNvPr id="1041" name="矩形 3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52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52" cy="3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62AA80-232F-4518-A4B7-D38BC8F4D6F5}" type="datetimeFigureOut">
              <a:rPr lang="zh-CN" altLang="en-US"/>
              <a:pPr>
                <a:defRPr/>
              </a:pPr>
              <a:t>2016-8-26</a:t>
            </a:fld>
            <a:endParaRPr lang="zh-CN" altLang="en-US"/>
          </a:p>
        </p:txBody>
      </p:sp>
      <p:sp>
        <p:nvSpPr>
          <p:cNvPr id="103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8CCCA3-A7C3-4501-AB6A-1F604A355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913563" y="3084513"/>
            <a:ext cx="1077912" cy="1085850"/>
            <a:chOff x="0" y="0"/>
            <a:chExt cx="679" cy="684"/>
          </a:xfrm>
        </p:grpSpPr>
        <p:pic>
          <p:nvPicPr>
            <p:cNvPr id="4" name="椭圆 6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679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99" y="101"/>
              <a:ext cx="481" cy="4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2700" y="3822700"/>
            <a:ext cx="974725" cy="1968500"/>
            <a:chOff x="0" y="0"/>
            <a:chExt cx="614" cy="1240"/>
          </a:xfrm>
        </p:grpSpPr>
        <p:pic>
          <p:nvPicPr>
            <p:cNvPr id="1037" name="椭圆 6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614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0" y="1"/>
              <a:ext cx="615" cy="12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3133725" y="5492750"/>
            <a:ext cx="2608263" cy="1462088"/>
            <a:chOff x="0" y="0"/>
            <a:chExt cx="1643" cy="921"/>
          </a:xfrm>
        </p:grpSpPr>
        <p:pic>
          <p:nvPicPr>
            <p:cNvPr id="1035" name="椭圆 6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1643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 rot="16200000">
              <a:off x="360" y="-360"/>
              <a:ext cx="921" cy="164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emi.ac.cn:8080/info_www/news/detailnewsb.asp?infono=1179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emi.ac.cn:8080/download/2010/9/6/am/&#34917;&#19969;&#26381;&#21153;&#22120;&#23458;&#25143;&#31471;&#23433;&#35013;&#26041;&#27861;.do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6.0.39/upload_files/cn/libnet/upload/2011/10/%E5%85%A5%E7%BD%91%E3%80%81%E5%85%85%E5%80%BC%E7%94%B3%E8%AF%B7%E8%A1%A8%20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0" y="2132013"/>
            <a:ext cx="7772400" cy="1468437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半导体所网络概况</a:t>
            </a:r>
            <a:endParaRPr lang="zh-CN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</a:endParaRPr>
          </a:p>
        </p:txBody>
      </p:sp>
      <p:sp>
        <p:nvSpPr>
          <p:cNvPr id="6147" name="TextBox 15"/>
          <p:cNvSpPr txBox="1">
            <a:spLocks noChangeArrowheads="1"/>
          </p:cNvSpPr>
          <p:nvPr/>
        </p:nvSpPr>
        <p:spPr bwMode="auto">
          <a:xfrm>
            <a:off x="11557000" y="5434013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93CDDD"/>
                </a:solidFill>
                <a:latin typeface="造字工房悦黑体验版特细体"/>
                <a:ea typeface="造字工房悦黑体验版特细体"/>
                <a:cs typeface="造字工房悦黑体验版特细体"/>
              </a:rPr>
              <a:t>Facebook</a:t>
            </a:r>
            <a:endParaRPr lang="zh-CN" altLang="en-US" sz="2400">
              <a:solidFill>
                <a:srgbClr val="93CDDD"/>
              </a:solidFill>
              <a:latin typeface="造字工房悦黑体验版特细体"/>
              <a:ea typeface="造字工房悦黑体验版特细体"/>
              <a:cs typeface="造字工房悦黑体验版特细体"/>
            </a:endParaRPr>
          </a:p>
        </p:txBody>
      </p:sp>
      <p:sp>
        <p:nvSpPr>
          <p:cNvPr id="6148" name="TextBox 16"/>
          <p:cNvSpPr txBox="1">
            <a:spLocks noChangeArrowheads="1"/>
          </p:cNvSpPr>
          <p:nvPr/>
        </p:nvSpPr>
        <p:spPr bwMode="auto">
          <a:xfrm>
            <a:off x="12949238" y="4686300"/>
            <a:ext cx="69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93CDDD"/>
                </a:solidFill>
                <a:latin typeface="造字工房悦黑体验版特细体"/>
                <a:ea typeface="造字工房悦黑体验版特细体"/>
                <a:cs typeface="造字工房悦黑体验版特细体"/>
              </a:rPr>
              <a:t>SINA</a:t>
            </a:r>
            <a:endParaRPr lang="zh-CN" altLang="en-US" sz="2000">
              <a:solidFill>
                <a:srgbClr val="93CDDD"/>
              </a:solidFill>
              <a:latin typeface="造字工房悦黑体验版特细体"/>
              <a:ea typeface="造字工房悦黑体验版特细体"/>
              <a:cs typeface="造字工房悦黑体验版特细体"/>
            </a:endParaRPr>
          </a:p>
        </p:txBody>
      </p:sp>
      <p:sp>
        <p:nvSpPr>
          <p:cNvPr id="6149" name="矩形 9"/>
          <p:cNvSpPr>
            <a:spLocks noChangeArrowheads="1"/>
          </p:cNvSpPr>
          <p:nvPr/>
        </p:nvSpPr>
        <p:spPr bwMode="auto">
          <a:xfrm>
            <a:off x="12420600" y="5033963"/>
            <a:ext cx="82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93CDDD"/>
                </a:solidFill>
                <a:latin typeface="造字工房悦黑体验版特细体"/>
                <a:ea typeface="造字工房悦黑体验版特细体"/>
                <a:cs typeface="造字工房悦黑体验版特细体"/>
              </a:rPr>
              <a:t>Apple</a:t>
            </a:r>
            <a:endParaRPr lang="zh-CN" altLang="en-US" sz="2000">
              <a:solidFill>
                <a:srgbClr val="93CDDD"/>
              </a:solidFill>
              <a:latin typeface="造字工房悦黑体验版特细体"/>
              <a:ea typeface="造字工房悦黑体验版特细体"/>
              <a:cs typeface="造字工房悦黑体验版特细体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71550" y="3213100"/>
            <a:ext cx="69135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075" idx="2"/>
          </p:cNvCxnSpPr>
          <p:nvPr/>
        </p:nvCxnSpPr>
        <p:spPr>
          <a:xfrm>
            <a:off x="4572000" y="3600450"/>
            <a:ext cx="0" cy="981075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8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541" t="6774" r="6068" b="8520"/>
          <a:stretch/>
        </p:blipFill>
        <p:spPr bwMode="auto">
          <a:xfrm>
            <a:off x="2627784" y="3419713"/>
            <a:ext cx="882328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154" name="TextBox 10"/>
          <p:cNvSpPr>
            <a:spLocks noChangeArrowheads="1"/>
          </p:cNvSpPr>
          <p:nvPr/>
        </p:nvSpPr>
        <p:spPr bwMode="auto">
          <a:xfrm>
            <a:off x="4692650" y="3789040"/>
            <a:ext cx="3407742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图书信息中心</a:t>
            </a:r>
            <a:endParaRPr lang="en-US" altLang="zh-CN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pPr algn="r">
              <a:defRPr/>
            </a:pPr>
            <a:r>
              <a:rPr lang="zh-CN" alt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滕兵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2425" y="4367213"/>
            <a:ext cx="2860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11" name="图片 10" descr="截图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530"/>
            <a:ext cx="9144000" cy="6025897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79712" y="2204864"/>
            <a:ext cx="4896544" cy="2232248"/>
          </a:xfrm>
          <a:prstGeom prst="roundRect">
            <a:avLst/>
          </a:prstGeom>
          <a:solidFill>
            <a:srgbClr val="002060">
              <a:alpha val="83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网址：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www.semi.ac.cn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7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2420888"/>
            <a:ext cx="9144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6" y="528538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截图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17231"/>
            <a:ext cx="919580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7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42988" y="2640013"/>
            <a:ext cx="56102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lab.semi.ac.cn/</a:t>
            </a:r>
            <a:r>
              <a:rPr lang="en-US" altLang="zh-CN" sz="2400" b="1" dirty="0" err="1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swgk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所有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的通知、公告均在上面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发布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链接：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所内其他网站均可通过此页到达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7" y="723318"/>
            <a:ext cx="6337473" cy="575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823058" y="548680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查看通知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823058" y="1398712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ARP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823058" y="2262808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网络服务站点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6828993" y="3126904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图书信息中心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840760" y="4027004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大众论坛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6828993" y="4862972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电话查询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6840760" y="5763072"/>
            <a:ext cx="2123728" cy="950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邮箱登陆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2166938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42988" y="2640013"/>
            <a:ext cx="56102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library.semi.ac.cn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查文献、查资料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0052 -0.20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截图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84984"/>
            <a:ext cx="9169903" cy="861662"/>
          </a:xfrm>
          <a:prstGeom prst="rect">
            <a:avLst/>
          </a:prstGeom>
        </p:spPr>
      </p:pic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42988" y="2640013"/>
            <a:ext cx="56102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ir.semi.ac.cn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</a:t>
            </a:r>
            <a:r>
              <a:rPr lang="zh-CN" altLang="en-US" sz="24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半导体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所机构知识库，收录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1985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年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—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至今的全所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SCI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论文、学位论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文，专利数据等。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下载：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请使用本所邮箱注册，及“用户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名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@</a:t>
            </a:r>
            <a:r>
              <a:rPr lang="en-US" altLang="zh-CN" sz="2400" b="1" dirty="0" err="1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semi.ac.cn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“，且通过邮件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激活后使用。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690067" y="142875"/>
            <a:ext cx="203934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公众号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1027" name="Picture 3" descr="C:\Users\Administrator\Desktop\半导体\半导体的世界\半导体的世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0162"/>
            <a:ext cx="59046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600400" cy="501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44008" y="2608107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投稿赚网费</a:t>
            </a:r>
            <a:endParaRPr lang="en-US" altLang="zh-CN" sz="5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187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42988" y="2640013"/>
            <a:ext cx="7345362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http://172.16.70.100/bbs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我所官方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BBS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，有各种板块可以发帖，注册需要有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@semi.ac.cn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的邮箱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。有丰富的电影资源。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052 -0.698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95350" y="142875"/>
            <a:ext cx="1628775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邮件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50925" y="2205038"/>
            <a:ext cx="73437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通过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web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方式登录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http://mail.cstnet.cn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我所的官方邮件系统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2.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文件中转站、网络硬盘的功能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3.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支持超大附件（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1G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）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830263" y="836613"/>
            <a:ext cx="3090862" cy="7921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目录</a:t>
            </a:r>
            <a:endParaRPr 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390650" y="1628775"/>
            <a:ext cx="3959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390650" y="2420938"/>
            <a:ext cx="663733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网络使用</a:t>
            </a:r>
          </a:p>
        </p:txBody>
      </p:sp>
      <p:sp>
        <p:nvSpPr>
          <p:cNvPr id="9" name="矩形 8"/>
          <p:cNvSpPr/>
          <p:nvPr/>
        </p:nvSpPr>
        <p:spPr>
          <a:xfrm>
            <a:off x="1543050" y="3214365"/>
            <a:ext cx="6637338" cy="574675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2</a:t>
            </a:r>
            <a:r>
              <a:rPr lang="en-US" altLang="zh-CN" sz="2800" b="1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网络服务</a:t>
            </a:r>
          </a:p>
        </p:txBody>
      </p:sp>
      <p:sp>
        <p:nvSpPr>
          <p:cNvPr id="10" name="矩形 9"/>
          <p:cNvSpPr/>
          <p:nvPr/>
        </p:nvSpPr>
        <p:spPr>
          <a:xfrm>
            <a:off x="1695450" y="3932857"/>
            <a:ext cx="6637338" cy="576263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		3.ARP</a:t>
            </a:r>
            <a:endParaRPr lang="zh-CN" altLang="en-US" sz="2800" b="1" dirty="0">
              <a:solidFill>
                <a:schemeClr val="accent4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7850" y="4652937"/>
            <a:ext cx="6637338" cy="576263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		</a:t>
            </a:r>
            <a:r>
              <a:rPr lang="en-US" altLang="zh-CN" sz="2800" b="1" dirty="0" smtClean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4.FAQ</a:t>
            </a:r>
            <a:r>
              <a:rPr lang="en-US" altLang="zh-CN" sz="2800" b="1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&amp;</a:t>
            </a:r>
            <a:r>
              <a:rPr lang="zh-CN" altLang="en-US" sz="2800" b="1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联系我们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95350" y="142875"/>
            <a:ext cx="1628775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邮件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50286" y="2204864"/>
            <a:ext cx="734481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设置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outlook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、</a:t>
            </a:r>
            <a:r>
              <a:rPr lang="en-US" altLang="zh-CN" sz="24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foxmail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邮件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POP3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pop3.semi.ac.cn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SMTP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smtp.semi.ac.cn</a:t>
            </a:r>
          </a:p>
          <a:p>
            <a:pPr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详细配置点击：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http://lib.semi.ac.cn:8080/info_www/news/detailnewsb.asp?infono=11792 </a:t>
            </a:r>
          </a:p>
          <a:p>
            <a:pPr>
              <a:defRPr/>
            </a:pP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79400" y="142875"/>
            <a:ext cx="2860675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补丁服务器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50925" y="1700213"/>
            <a:ext cx="7343775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a.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推荐通过所里的补丁服务器下载补丁：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免流量费</a:t>
            </a:r>
            <a:r>
              <a:rPr lang="en-US" altLang="zh-CN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&amp;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速度快</a:t>
            </a:r>
            <a:endParaRPr lang="en-US" altLang="zh-CN" sz="32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b.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补丁服务器的设置方法：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  <a:hlinkClick r:id="rId3" action="ppaction://hlinkfile"/>
              </a:rPr>
              <a:t>半导体研究所补丁服务器配置方法</a:t>
            </a:r>
            <a:endParaRPr lang="en-US" altLang="zh-CN" sz="32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730250" y="142875"/>
            <a:ext cx="1689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2.4 FTP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8538" y="1673225"/>
            <a:ext cx="420211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FTP://172.16.0.100 </a:t>
            </a:r>
            <a:endParaRPr lang="zh-CN" altLang="en-US" sz="3200" b="1" dirty="0">
              <a:solidFill>
                <a:schemeClr val="bg2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988" y="2911475"/>
            <a:ext cx="7408862" cy="2524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匿名登录后有两个目录：</a:t>
            </a:r>
            <a:endParaRPr lang="en-US" altLang="zh-CN" sz="24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最好通过浏览器或</a:t>
            </a:r>
            <a:r>
              <a:rPr lang="en-US" altLang="zh-CN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ftp</a:t>
            </a:r>
            <a:r>
              <a:rPr lang="zh-CN" altLang="en-US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下载软件登陆</a:t>
            </a:r>
            <a:endParaRPr lang="en-US" altLang="zh-CN" b="1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使用资源管理器登陆游乱码</a:t>
            </a:r>
            <a:endParaRPr lang="en-US" altLang="zh-CN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pub</a:t>
            </a:r>
            <a:r>
              <a:rPr lang="zh-CN" altLang="en-US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（只下载）</a:t>
            </a:r>
            <a:r>
              <a:rPr lang="en-US" altLang="zh-CN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&amp;</a:t>
            </a:r>
            <a:r>
              <a:rPr lang="en-US" altLang="zh-CN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incoming</a:t>
            </a:r>
            <a:r>
              <a:rPr lang="zh-CN" altLang="en-US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（可上传）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3" y="1196975"/>
            <a:ext cx="3286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报销</a:t>
            </a:r>
            <a:r>
              <a:rPr lang="en-US" altLang="zh-CN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&amp;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查工资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1946275"/>
            <a:ext cx="879475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使用：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登录网址：</a:t>
            </a: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http://159.226.228.77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	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登录用户名</a:t>
            </a:r>
            <a:r>
              <a:rPr lang="zh-CN" altLang="en-US" sz="2000" b="1" dirty="0" smtClean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000" b="1" dirty="0" err="1" smtClean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bdtuser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	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密码：</a:t>
            </a: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******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（全所统一）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2.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登录成功后出现服务界面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3.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单击“</a:t>
            </a:r>
            <a:r>
              <a:rPr lang="en-US" altLang="zh-CN" sz="2000" b="1" dirty="0" err="1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arp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服务”输入自己的用户名（姓名的全拼）、密码（身份证号）。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4.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点击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567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7092280" y="2132856"/>
            <a:ext cx="649287" cy="358775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12"/>
          <p:cNvSpPr>
            <a:spLocks noChangeArrowheads="1"/>
          </p:cNvSpPr>
          <p:nvPr/>
        </p:nvSpPr>
        <p:spPr bwMode="auto">
          <a:xfrm>
            <a:off x="4932040" y="3522678"/>
            <a:ext cx="1720850" cy="511175"/>
          </a:xfrm>
          <a:prstGeom prst="wedgeRoundRectCallout">
            <a:avLst>
              <a:gd name="adj1" fmla="val 90585"/>
              <a:gd name="adj2" fmla="val -236175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截图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5715000"/>
          </a:xfrm>
          <a:prstGeom prst="rect">
            <a:avLst/>
          </a:prstGeom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211960" y="3212976"/>
            <a:ext cx="1943100" cy="57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12"/>
          <p:cNvSpPr>
            <a:spLocks noChangeArrowheads="1"/>
          </p:cNvSpPr>
          <p:nvPr/>
        </p:nvSpPr>
        <p:spPr bwMode="auto">
          <a:xfrm>
            <a:off x="971600" y="1916832"/>
            <a:ext cx="1936874" cy="1512168"/>
          </a:xfrm>
          <a:prstGeom prst="wedgeRoundRectCallout">
            <a:avLst>
              <a:gd name="adj1" fmla="val 114670"/>
              <a:gd name="adj2" fmla="val 44962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err="1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bdtuser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******</a:t>
            </a: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用户名、密码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全所通用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12"/>
          <p:cNvSpPr>
            <a:spLocks noChangeArrowheads="1"/>
          </p:cNvSpPr>
          <p:nvPr/>
        </p:nvSpPr>
        <p:spPr bwMode="auto">
          <a:xfrm>
            <a:off x="5148064" y="1700808"/>
            <a:ext cx="3672408" cy="511175"/>
          </a:xfrm>
          <a:prstGeom prst="wedgeRoundRectCallout">
            <a:avLst>
              <a:gd name="adj1" fmla="val -91507"/>
              <a:gd name="adj2" fmla="val -35630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的安全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VPN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登录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截图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8064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484438" y="3284538"/>
            <a:ext cx="2808287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12"/>
          <p:cNvSpPr>
            <a:spLocks noChangeArrowheads="1"/>
          </p:cNvSpPr>
          <p:nvPr/>
        </p:nvSpPr>
        <p:spPr bwMode="auto">
          <a:xfrm>
            <a:off x="5435600" y="4343400"/>
            <a:ext cx="3097213" cy="511175"/>
          </a:xfrm>
          <a:prstGeom prst="wedgeRoundRectCallout">
            <a:avLst>
              <a:gd name="adj1" fmla="val -80050"/>
              <a:gd name="adj2" fmla="val -20846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系统（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1" name="圆角矩形标注 12"/>
          <p:cNvSpPr>
            <a:spLocks noChangeArrowheads="1"/>
          </p:cNvSpPr>
          <p:nvPr/>
        </p:nvSpPr>
        <p:spPr bwMode="auto">
          <a:xfrm>
            <a:off x="2346325" y="4437063"/>
            <a:ext cx="2543175" cy="1684337"/>
          </a:xfrm>
          <a:prstGeom prst="wedgeRoundRectCallout">
            <a:avLst>
              <a:gd name="adj1" fmla="val -31804"/>
              <a:gd name="adj2" fmla="val -80956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初次登录会自动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安装插件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等待即可！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截图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859338" y="4652963"/>
            <a:ext cx="2808287" cy="576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12"/>
          <p:cNvSpPr>
            <a:spLocks noChangeArrowheads="1"/>
          </p:cNvSpPr>
          <p:nvPr/>
        </p:nvSpPr>
        <p:spPr bwMode="auto">
          <a:xfrm>
            <a:off x="2843213" y="2420938"/>
            <a:ext cx="3816350" cy="1419225"/>
          </a:xfrm>
          <a:prstGeom prst="wedgeRoundRectCallout">
            <a:avLst>
              <a:gd name="adj1" fmla="val 61381"/>
              <a:gd name="adj2" fmla="val 107385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初始登录用户名为姓名全拼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密码为身份证号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762000" y="1341438"/>
            <a:ext cx="7467600" cy="0"/>
          </a:xfrm>
          <a:prstGeom prst="line">
            <a:avLst/>
          </a:prstGeom>
          <a:noFill/>
          <a:ln w="57150" cmpd="thinThick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3795" name="Picture 12" descr="截图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06488"/>
            <a:ext cx="77771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484438" y="1916113"/>
            <a:ext cx="503237" cy="144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395288" y="2997200"/>
            <a:ext cx="1439862" cy="1444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1835150" y="1916113"/>
            <a:ext cx="612775" cy="1444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4067175" y="2886075"/>
            <a:ext cx="3097213" cy="511175"/>
          </a:xfrm>
          <a:prstGeom prst="wedgeRoundRectCallout">
            <a:avLst>
              <a:gd name="adj1" fmla="val -80050"/>
              <a:gd name="adj2" fmla="val -20846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网上报销系统</a:t>
            </a:r>
          </a:p>
        </p:txBody>
      </p:sp>
      <p:sp>
        <p:nvSpPr>
          <p:cNvPr id="14" name="圆角矩形标注 12"/>
          <p:cNvSpPr>
            <a:spLocks noChangeArrowheads="1"/>
          </p:cNvSpPr>
          <p:nvPr/>
        </p:nvSpPr>
        <p:spPr bwMode="auto">
          <a:xfrm>
            <a:off x="803275" y="4005263"/>
            <a:ext cx="2976563" cy="1223962"/>
          </a:xfrm>
          <a:prstGeom prst="wedgeRoundRectCallout">
            <a:avLst>
              <a:gd name="adj1" fmla="val -20960"/>
              <a:gd name="adj2" fmla="val -118826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个人信息查询系统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（查工资等）</a:t>
            </a: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3059113" y="0"/>
            <a:ext cx="3133725" cy="1519238"/>
          </a:xfrm>
          <a:prstGeom prst="wedgeRoundRectCallout">
            <a:avLst>
              <a:gd name="adj1" fmla="val -76064"/>
              <a:gd name="adj2" fmla="val 7036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初次进入系统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请到此处更改密码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截图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24944"/>
            <a:ext cx="4001059" cy="3029373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4572000" y="4437112"/>
            <a:ext cx="4392488" cy="1512168"/>
          </a:xfrm>
          <a:prstGeom prst="wedgeRoundRectCallout">
            <a:avLst>
              <a:gd name="adj1" fmla="val -80414"/>
              <a:gd name="adj2" fmla="val -3790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填入用户名、密码，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同时勾选“记住密码”、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“自动登录”。可不用每次输入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test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用户密码，自动登录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VPN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4355976" y="476672"/>
            <a:ext cx="3744416" cy="1851634"/>
          </a:xfrm>
          <a:prstGeom prst="wedgeRoundRectCallout">
            <a:avLst>
              <a:gd name="adj1" fmla="val -106308"/>
              <a:gd name="adj2" fmla="val 3527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客户端登录方式：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系统插件安装完毕后会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在系统桌面形成这个图标。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截图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772816"/>
            <a:ext cx="809738" cy="7525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763688" y="4509120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63688" y="4780229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63688" y="5052134"/>
            <a:ext cx="720080" cy="17706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627784" y="5052134"/>
            <a:ext cx="720080" cy="17706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"/>
          <p:cNvSpPr>
            <a:spLocks noChangeArrowheads="1"/>
          </p:cNvSpPr>
          <p:nvPr/>
        </p:nvSpPr>
        <p:spPr bwMode="auto">
          <a:xfrm>
            <a:off x="3419475" y="3752850"/>
            <a:ext cx="2441575" cy="769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基本情况</a:t>
            </a:r>
          </a:p>
        </p:txBody>
      </p:sp>
      <p:sp>
        <p:nvSpPr>
          <p:cNvPr id="8195" name="圆角矩形标注 5"/>
          <p:cNvSpPr>
            <a:spLocks noChangeArrowheads="1"/>
          </p:cNvSpPr>
          <p:nvPr/>
        </p:nvSpPr>
        <p:spPr bwMode="auto">
          <a:xfrm>
            <a:off x="5013325" y="2487613"/>
            <a:ext cx="1719263" cy="509587"/>
          </a:xfrm>
          <a:prstGeom prst="wedgeRoundRectCallout">
            <a:avLst>
              <a:gd name="adj1" fmla="val -32968"/>
              <a:gd name="adj2" fmla="val 10634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千兆到屋</a:t>
            </a:r>
          </a:p>
        </p:txBody>
      </p:sp>
      <p:sp>
        <p:nvSpPr>
          <p:cNvPr id="8196" name="圆角矩形标注 7"/>
          <p:cNvSpPr>
            <a:spLocks noChangeArrowheads="1"/>
          </p:cNvSpPr>
          <p:nvPr/>
        </p:nvSpPr>
        <p:spPr bwMode="auto">
          <a:xfrm>
            <a:off x="6519863" y="3725863"/>
            <a:ext cx="1720850" cy="512762"/>
          </a:xfrm>
          <a:prstGeom prst="wedgeRoundRectCallout">
            <a:avLst>
              <a:gd name="adj1" fmla="val -72912"/>
              <a:gd name="adj2" fmla="val -849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光纤</a:t>
            </a:r>
          </a:p>
        </p:txBody>
      </p:sp>
      <p:sp>
        <p:nvSpPr>
          <p:cNvPr id="8197" name="圆角矩形标注 9"/>
          <p:cNvSpPr>
            <a:spLocks noChangeArrowheads="1"/>
          </p:cNvSpPr>
          <p:nvPr/>
        </p:nvSpPr>
        <p:spPr bwMode="auto">
          <a:xfrm>
            <a:off x="5300663" y="5373688"/>
            <a:ext cx="1719262" cy="512762"/>
          </a:xfrm>
          <a:prstGeom prst="wedgeRoundRectCallout">
            <a:avLst>
              <a:gd name="adj1" fmla="val -29880"/>
              <a:gd name="adj2" fmla="val -104708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双核心</a:t>
            </a:r>
          </a:p>
        </p:txBody>
      </p:sp>
      <p:sp>
        <p:nvSpPr>
          <p:cNvPr id="8198" name="圆角矩形标注 11"/>
          <p:cNvSpPr>
            <a:spLocks noChangeArrowheads="1"/>
          </p:cNvSpPr>
          <p:nvPr/>
        </p:nvSpPr>
        <p:spPr bwMode="auto">
          <a:xfrm>
            <a:off x="1268413" y="4005263"/>
            <a:ext cx="1720850" cy="512762"/>
          </a:xfrm>
          <a:prstGeom prst="wedgeRoundRectCallout">
            <a:avLst>
              <a:gd name="adj1" fmla="val 68630"/>
              <a:gd name="adj2" fmla="val -5369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子网划分</a:t>
            </a:r>
          </a:p>
        </p:txBody>
      </p:sp>
      <p:sp>
        <p:nvSpPr>
          <p:cNvPr id="8199" name="圆角矩形标注 12"/>
          <p:cNvSpPr>
            <a:spLocks noChangeArrowheads="1"/>
          </p:cNvSpPr>
          <p:nvPr/>
        </p:nvSpPr>
        <p:spPr bwMode="auto">
          <a:xfrm>
            <a:off x="1627188" y="2492375"/>
            <a:ext cx="1720850" cy="511175"/>
          </a:xfrm>
          <a:prstGeom prst="wedgeRoundRectCallout">
            <a:avLst>
              <a:gd name="adj1" fmla="val 68630"/>
              <a:gd name="adj2" fmla="val 42662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万兆主干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74638" y="188913"/>
            <a:ext cx="4208462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1.1.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本所网络基本情况</a:t>
            </a:r>
          </a:p>
        </p:txBody>
      </p:sp>
      <p:sp>
        <p:nvSpPr>
          <p:cNvPr id="10" name="矩形 9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11" name="圆角矩形标注 11"/>
          <p:cNvSpPr>
            <a:spLocks noChangeArrowheads="1"/>
          </p:cNvSpPr>
          <p:nvPr/>
        </p:nvSpPr>
        <p:spPr bwMode="auto">
          <a:xfrm>
            <a:off x="1987550" y="5373688"/>
            <a:ext cx="2008188" cy="512762"/>
          </a:xfrm>
          <a:prstGeom prst="wedgeRoundRectCallout">
            <a:avLst>
              <a:gd name="adj1" fmla="val 68630"/>
              <a:gd name="adj2" fmla="val -5369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IPV4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V6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双栈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截图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589939"/>
            <a:ext cx="4296375" cy="5268061"/>
          </a:xfrm>
          <a:prstGeom prst="rect">
            <a:avLst/>
          </a:prstGeom>
        </p:spPr>
      </p:pic>
      <p:pic>
        <p:nvPicPr>
          <p:cNvPr id="21" name="图片 20" descr="截图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3048426" cy="4648849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4572000" y="260648"/>
            <a:ext cx="3888432" cy="1224136"/>
          </a:xfrm>
          <a:prstGeom prst="wedgeRoundRectCallout">
            <a:avLst>
              <a:gd name="adj1" fmla="val -116340"/>
              <a:gd name="adj2" fmla="val 236339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buAutoNum type="arabicPeriod"/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保证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系统使用，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IE10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以上版本需要进行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兼容性视图设置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2" y="3789040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83968" y="3850031"/>
            <a:ext cx="864096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标注 12"/>
          <p:cNvSpPr>
            <a:spLocks noChangeArrowheads="1"/>
          </p:cNvSpPr>
          <p:nvPr/>
        </p:nvSpPr>
        <p:spPr bwMode="auto">
          <a:xfrm>
            <a:off x="4716016" y="4293096"/>
            <a:ext cx="3707904" cy="1008112"/>
          </a:xfrm>
          <a:prstGeom prst="wedgeRoundRectCallout">
            <a:avLst>
              <a:gd name="adj1" fmla="val -44374"/>
              <a:gd name="adj2" fmla="val -83629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buAutoNum type="arabicPeriod" startAt="2"/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172.31.60.23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172.31.60.20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两个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IP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截图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505954" cy="5687219"/>
          </a:xfrm>
          <a:prstGeom prst="rect">
            <a:avLst/>
          </a:prstGeom>
        </p:spPr>
      </p:pic>
      <p:pic>
        <p:nvPicPr>
          <p:cNvPr id="9" name="图片 8" descr="截图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3019847" cy="4610744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2627784" y="5445224"/>
            <a:ext cx="3888432" cy="1224136"/>
          </a:xfrm>
          <a:prstGeom prst="wedgeRoundRectCallout">
            <a:avLst>
              <a:gd name="adj1" fmla="val -76674"/>
              <a:gd name="adj2" fmla="val -48952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buAutoNum type="arabicPeriod"/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保证插件正确安装，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需调低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站点的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安全级别。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536" y="5401156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716016" y="631705"/>
            <a:ext cx="432048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96136" y="1268760"/>
            <a:ext cx="792088" cy="648072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截图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35" y="494890"/>
            <a:ext cx="8983329" cy="5868219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3131840" y="5157192"/>
            <a:ext cx="3168352" cy="1008112"/>
          </a:xfrm>
          <a:prstGeom prst="wedgeRoundRectCallout">
            <a:avLst>
              <a:gd name="adj1" fmla="val -28238"/>
              <a:gd name="adj2" fmla="val -30023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点“站点”，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添加“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172.31.60.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*”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91880" y="2420888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835696" y="1556792"/>
            <a:ext cx="720080" cy="720080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32040" y="4548077"/>
            <a:ext cx="144016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2"/>
          <p:cNvSpPr>
            <a:spLocks noChangeArrowheads="1"/>
          </p:cNvSpPr>
          <p:nvPr/>
        </p:nvSpPr>
        <p:spPr bwMode="auto">
          <a:xfrm>
            <a:off x="5652120" y="980728"/>
            <a:ext cx="3240360" cy="648072"/>
          </a:xfrm>
          <a:prstGeom prst="wedgeRoundRectCallout">
            <a:avLst>
              <a:gd name="adj1" fmla="val -65892"/>
              <a:gd name="adj2" fmla="val 49327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去掉对勾后点“添加”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56376" y="2996952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截图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4206"/>
            <a:ext cx="9144000" cy="5687122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2195736" y="2924944"/>
            <a:ext cx="2664296" cy="792088"/>
          </a:xfrm>
          <a:prstGeom prst="wedgeRoundRectCallout">
            <a:avLst>
              <a:gd name="adj1" fmla="val -35412"/>
              <a:gd name="adj2" fmla="val 16093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点“自定义级别”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73702" y="4664153"/>
            <a:ext cx="1008112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80112" y="5445224"/>
            <a:ext cx="2088232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2"/>
          <p:cNvSpPr>
            <a:spLocks noChangeArrowheads="1"/>
          </p:cNvSpPr>
          <p:nvPr/>
        </p:nvSpPr>
        <p:spPr bwMode="auto">
          <a:xfrm>
            <a:off x="5364088" y="620688"/>
            <a:ext cx="3600400" cy="648072"/>
          </a:xfrm>
          <a:prstGeom prst="wedgeRoundRectCallout">
            <a:avLst>
              <a:gd name="adj1" fmla="val 30767"/>
              <a:gd name="adj2" fmla="val 670069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选“低”以后点“重置”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56376" y="5445224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03297" y="6021288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6"/>
          <p:cNvSpPr>
            <a:spLocks noChangeArrowheads="1"/>
          </p:cNvSpPr>
          <p:nvPr/>
        </p:nvSpPr>
        <p:spPr bwMode="auto">
          <a:xfrm>
            <a:off x="2501900" y="1557338"/>
            <a:ext cx="5554663" cy="1016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FAQ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联系我们</a:t>
            </a:r>
          </a:p>
        </p:txBody>
      </p:sp>
      <p:sp>
        <p:nvSpPr>
          <p:cNvPr id="34819" name="矩形 9"/>
          <p:cNvSpPr>
            <a:spLocks noChangeArrowheads="1"/>
          </p:cNvSpPr>
          <p:nvPr/>
        </p:nvSpPr>
        <p:spPr bwMode="auto">
          <a:xfrm>
            <a:off x="2916238" y="2573338"/>
            <a:ext cx="5957887" cy="368300"/>
          </a:xfrm>
          <a:prstGeom prst="rect">
            <a:avLst/>
          </a:prstGeom>
          <a:solidFill>
            <a:srgbClr val="000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850" y="3284538"/>
          <a:ext cx="8640960" cy="1554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60240"/>
                <a:gridCol w="1152128"/>
                <a:gridCol w="2088232"/>
                <a:gridCol w="3240360"/>
              </a:tblGrid>
              <a:tr h="518160"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电话</a:t>
                      </a:r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邮件</a:t>
                      </a:r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QQ</a:t>
                      </a:r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滕兵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4316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tengbing</a:t>
                      </a:r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@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393668947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张棣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4301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zhangdi</a:t>
                      </a:r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@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1375654564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g;base64,/9j/4AAQSkZJRgABAQAAAQABAAD/2wCEAAkGBhEGERQUBxIUFRUUFxYXGRUXFhwUGxwZFRcaGhgXHhoYHCYeFxojJRcUHy8sIyc1LC04Fh4xNTAqNSYrLCkBCQoKDgwOGg8PGjUlHyIvKTAyLzIvKSw1MDExLDAtKiwsNSkyNC8vKS0uKSw1LCosMSk1NTUtNTUpKiw0LTQvL//AABEIALEBHQMBIgACEQEDEQH/xAAcAAEAAwEBAQEBAAAAAAAAAAAABQYHBAMIAQL/xABIEAABAwIEAwUEBQgHCAMAAAABAAIDBBEFBhIhBzFBEyJRYYEUI3GRFTJCUqFicoKSscHR4TRTc6KywvAIFiVEZJOj4hczQ//EABoBAQACAwEAAAAAAAAAAAAAAAABBAMFBgL/xAAvEQEAAgECAwcBCAMAAAAAAAAAAQIDBBEFITESE1FhkbHwoRQiQXGBwdHhI0JS/9oADAMBAAIRAxEAPwDcUREBERAREQEREBERAREQEREBERAREQEREBERAREQEREBERAREQEREBERAREQEREBERAREQEREBERAREQEREBERAREQEREBERAREQEREBERAREQEREBERAREQEREBERAREQEREBERARQ+YMf+hdIYzU51zubAAW/io+mzy139JiI82nV+BsqWTXYMd+7vbaf1WaaXLevbrHJaEXNRYlFiIvSvDvEdR8QdwulW62i0b1neFeazWdpERF6QIiICIiAiIgIiICIiAiIgIiICIiAiIgIiICIiAiIgIi566vjw1hfWvaxo5ucbD4eZRMRMztDoRUes4s0sDrU0csg+9YMHoHG/zAVmwHH4cxxdpQk2vYtIsWkdD8wfVeK5K2naJWcujz4q9u9ZiEkiIvaqjsZpKeqaPpMtAB2cXabE+BUFNk5lSNWGTA/Gzh+s3l8lIZowOTFtDqUi7LjSTa97bg+OyqRZPgbwSHRu/A/ucFz3EL1rlnvcO9f+o6/PKW30lbTT/Hk5+BLBNgkg13Y8ciOo8jyIVzy/j4xdumWwkaNx0I+8P9bLmoauPNcJjqgBI0dOh6Pb+8eiqjXSYJP4Pjd8/wCRH7VXpedFauTHO+O3z1hltWNTE0vG14+ejTEXlTVAq2NfFycAR6r1XURMTG8NJMbTtIiIpQIiICIiAiIgIiICIiAiIgIiICIiAiIgIiICIojM+Y48tQmSfdx2Yzq53h5Acyf5KJmIjeXvHjtktFKxvMvPNGaossR6p+8919EYO58z4NHUrGscx+fMMmuvdf7rRs1o8Gjp+0rwxPE5cYldLWu1Od8gOgA6ALlWty5pvPk7fQcOppa7zzt4/tAtH4PPN6kdPdH176zhXvhzj1Pl+KpfiDwLmOzRu51g/ZrevP4KME7XiZeuKVm+ltWsbzO3vDVkWTYxxVqaokYW1sTehID3/j3R8j8VAuzpXuNzVS/MD8ALK3OppHRz+PgeotG9piPnk1nM2HVFZpdQONmg3aHFpv4jxUfg2I/TQdTYr3iQdLj9a4/zDn6G64eHec5sbe+HEyHODdbX2AJAIBBtsTuD81Z2ZdjjqO3aXXuTp2tcixPj1KpZNPa+SMuKeVp2tE9NmDJE6ffBmjnHOJhTcOmdg9S3V9l+h3wvpP8AH0Upnak7ORkjftgg/Fv8j+CnKnK8NVL2r9VybloOxI9LrqxXCWYuzTPcWNwRzBVavDssYMmKfHevzzhM6yk5aZPLaUdk2o7ansfsOI9DZ37yp5cWFYUzCGaILm5uSeZPp8Au1bfS0tjw1pfrENfntW+S1q9JERFYYRERAREQEREBERAREQEREBERAREQEREBERB51FQ2kY585DWtBcSegAuSsKzTmJ+ZZ3SSXDBtG37rf4nmf5BX3ivjXssLKeI7ynU78xh5ept+qVlSoanJvPZh1nBNJFad/brPT8v7EVoy3w+qcfAfJ7qI/bcNyPyW8yPM2HxWgYXw4ocOt2sZld4yHUP1RZv4LHTBe3Ne1PFNPgnszO8+EMXA1cl6GneBctdbx0lfQLRT4XYN7KLwHdj/AILra4PF2m4PVZvsvm1k8f58sf1/p83ovoaswmDEBasijff7zA79oVRxzhXT1YLsJJhf90kuYfn3m+nyXi2mtHTms4eOYbztkia/WPn6K/wqEcE0stVIxlmBjQ5waSXEE2BO9g0frLV2PEguwgg9RuvnvFMKlweQx17C1w+RHQg9Qv3DcXnwh2rD5XsP5J2PxbyPqEx5+7jszBrOF/a7d9S/Xbbw9X0Kiq+Rs4f7zxubUgNmjtqA5OB5PA6eBHT1VoV6totG8OUzYb4bzjvHOBFC5gzlRZWLBjVQyIyAlodc3DbXPdB8Qs9x/jJHBiVH9FVcL6J1xOA0gtO41FzhfSAWuAb1YedwvTE1xFW8L4i4bjTyzDapkjmsc8tAd9Vgu47tA2VTH+0DQT7UVLWyHwbEz90hP4INQRZvhvFarxieKOjwerbG+RjXzSBwDGOcA59hHbYEn63RSvE7N9XkunjnwqnbKwSDtnOJ7jLjoNxq5auTdtjcILmirWHcRKDEKEVpmayHZr9XNjyQOzcBc6rkfHny3UJmHi7hwpZzgtdD24jeYrsc4F4F2ixbbflvtug0BFmGROMlHUUMRzPVsbUjWH3aRezjpdZjbC7dPJXjL+bKPNIecEmbKI7BxaHC2q9vrAeBQS6KNzFmGDK9O+oxR2ljB6uPRjR1ceQ/hdVHJ/EGaq7AZnYI5K+SR1JExhLhC2xBkN7DY7G24F+qDQEVDwvPsk9bivthYKPDmtFww69QBL9796xZILAdWr8zxxBNFhcVRl6/bVjo2UwcwXJeb30O8gf1moL6i58PbJHFGK5wdIGND3AWBeANRA6Am6qXF3Nk2UMPMmFu0zPkjjY7SHWJu52zgQe6xw5dUF1RV2pzfS5YZCzM1VGyZ0TS7V3S4gWc6zRYAuDlHYhxawqnikdTVkL3tY4taCbucGkhvLqbBBc0WMYPxSlq8JBlxKlbiDnuPvmhoaxrrBlmM0gkNvcj7fTmLfw94kx5rjjZiMlO2rdr9zE8vuGX73Kzb2JtqO1jfewC8IiICIiDE+Ilca2vl32j0xj9EXP4ucpvhzktuIAVOJtuwH3bDycQd3nxAOwHWxVWze0srqnVz7V5+ZuPwIW4YVTNo4ImQ/VaxgHo0Kjip28kzP4Or1+onT6PHjx8u1Ec/LaN/Xd0uIYLu2AXz5xK43zYjI+DKrzFC0lpnbs+S3MtPNjPAjc87jktJ41407BcJm9nNnTFkN/KQnX82tePVYdw24Yy8QXvPadlBEQHSadRLjuGNFxc23O+1xzvZXnKqbNO6pcXTuLnHm5x1E/EncqdylnusyZIH4XK7RfvQuJMbh1BbyB8xuFbc4cMqTh8JDjU00olid7KY2hvvmkXbJz7o1MItzGrkQL5ioH2flnH480UsNTR/Vlbex5gg2c0+bSHD0Ums44BxPjwhhm5OlmLPzdQH+IPWjqUKtxEwJuLUj3ge8hBe09bDd7fgQD6gLF1vGca5uH0VQ6TrG5g83PGkD8Vg61+qiO1DsOBWtOC0T0ieX7rpwoY51a4t5CF1/VzLf68lrqpPC7Ajh1O6acWdPYj+zb9X53J+FldjtzVnBXs0jdo+LZYyam3Z/Dl6Mx4vYvTVdG92E1NEamFw7ruxlkLQ6z42h9y03INhv3SOq4MfznhWEYfHJHS0D62VjQIGNhkDJCBqLyy4DGk+O+w8SPGfEMmyOcZeyLiSSdFQbknc3tuqzkvFsvVjJnZrip4j2rhFG2ObaKwIJLL3O9t9+75rO1ixRTQ5cwGrfNU0c9YYXNcYBDqjbUObGI9UQu4Av58ug2AWgcM8K+h8Ko4yLHsmvI85byH8XrMM9YdhlRR0cWSI2tGJVTGa2h41NhcWHaTewe8dOnkvHiPkc5LiphhWIVz5aiZsLGPm2023IDQDsSweqIb2qbhvEbD8z1dRh8oIe0uj0yt0tlAFpGgO3uO8LOAJG462/jLXC9mXKhk4rq2YsDu5LLqYS5pbcgDe1yR6JnDhfR5tqoJ5nOimYQ5xjOl0jGWsCebXNOmzhuBt90gKLxkwqjybQUtFhTOyjmqDI8i7nFsbbOcSd3H3jbX+7Zdjc+ZUaLCii2/6Fh/yrl4kY6YcwUnZwS1LaKIPMUQL36n6iDyOwvCd1Kx8chLI6KLCasyMF3RhoL2jbctDbgbjmOoQcU2f8rNaeyoYSQDYewsFzbYfVUx/s/YZ7LhjpngA1E73bC3dZZgHwu1/wA1Xc+8V319BPC7DKqn7ZvZiWVmlo1HcXLRuQHBaTlCGPKOE03t7hGyGnY6RztgC4a33/ScUFExulkrnyYnxH7lJSvcKWhH/wCjg4ta5wP1tVr78+ZswWPljmPVU2L02IUGGVk8MdI0RtEbm96YOJJIa4AgPtYeC5cLxwcZcbY2oafYqRr5WRHk8tIaHvHUuLht0DbdTe55kwfMVVUyOwCupYqckdnG9mpwAaAbkwu3J1Hn1QZNUYvXYTh9ZT1+H1McmI1Oozva5jbvc1wiAc3cnS/r9ryU+MKfxIxAU2B1RghwiGOOKZrdd5GkMc9tnNtcs2N+UYPVXHDsr5gq3lmZMRgdTvZI14hYGyd+NzWlruxbYgkHn0VLwWqi4aRY6KInVEaaniJ+s6RzJG6vjfXJYfd8kSk+F9PX4pU1FRW4nUy0tFM+PSS5wn0tdc21nSBdjrb3uoHP/EkZunoGex1LGQzds+Jze/IAW2DR8GyD1WvcNctf7qYbBDKLSae0k8e0k7zgfzdm/oqp4d/x/Nc7zu2hpgxp8HOABH/ll+SIcuaM6jGTh/sOFQTVFZ2obHWRtL2sifZu5+qCe0dubbX6qs8Qo67C6J/0rg+G0zZHNjEsIjMgcTqs3SSbkMcPhddHESpgxrH3sxWKrlhpoGM00jdcmtw135jSPeEH4BVXMlJh756WLC6bFWhz7zMnbeR0YI/+plzd1hJufAediV1iwrEst0YNZgWFuZTw3fLJ2bnkRsu57u9cuNiT5q+cMGQ4xRxVvsVLTyydpbsYmsIYHlvO199N+axbN0OGUlK/6NpsXjlcWtY6qGmK5N3A7m5LQ6wX0RlTC/oSipoLWMUMbT+cGjUfU3PqiEsiIgIiIMm4qYGaSoFRGO5MAHHwe0Wt6gD5FXDIGZW43TNZIfewtDXDqQNmvHiDtfz9FP4nhseLxOirW6mOFiP2EHoRzCyXGso1mTpe2w4vcxpu2VnNo8HgcvP7J/BVLROO/bjpLoMGTHrtPGnyTtevSfFdeK2WX5qwyaKjF5W6ZWN8XRm5aPMguA8yFj3CTinDkOOanxmOTQ55kDmAFwdpDXNc1xG3dHw39NJwTi0LBuNRm/8AWR7g+ZYTt6E/BcmYcq5fz28yvmbDM7dz2O7Fzj4ubINLj52v5rPXLS3SWtzaDUYZ2tSfzjn7Mn4p8RzxAnZ7OwxwQhwja62ol9tT3W2BOlosCbW57qDyflCozpUNgw1vgXvI7rG9XO/cOZ5LYqPglgkDg6prnSAfZ7aJgPxLRf5FXrDsUwfJ8XZYZJBGwb6YzrJPiS27nHzK9TaI6yr1w5Lcq1n0lOYHg8eX6eKnohZkTAweJtzJ8ybk/ErpqallGwvqXBrWi5cTYAfFUbFeLUMIIwuJ0h+8/uN+W7j8gqbU1+IZ6ksA+Sx2YwaY2+Z6D4uN1htnrHKvOWywcJy3+9l+5Xz+e7pzznE5leGUtxBGe7fYudy1kdOth5nx298i5GdjjhNiDSIAbgHbtCOg/I8T6DrawZZ4WspSJMcIkdzETfqD8483/Dl8Vf2tDAAwWA2AGyx0wzae1kW9TxLHgx9xpPX+PPz9BrQwWbsB0XhiFdHhkT5a5wZHG0uc48g0DcroULm7K0OcKYwYiZAwlrvdv0Elm4B6OHkR4HmARcc4y6PG3YthuKV09JSxUul7KQdgxsl3e6D9QFrXcP0iQDZq4sErxkePBo8TpaZ1NVxl0kz4muk1zOJF3EbNYJIT5i/guvFaPG87U8WHHDGUVOHRhz9fdayM90AF24Fgdrk2Cu3EbDqmOihiyxTNkla9kUbyAXQAtLO1bcd0gbavs3v0QV3C4mZxzCXUTWikwlhY0NADDM8uBsBtzL+X9SPFeudD9O5jwumG7adrqh3kblwv/wBmP9YK5ZDydHkijZBCdT/ryyffkPM/AWAHkB1uqvlTCp63MOI1dbFIyNjGwROewtDh3WlzCRZw90Tt99BpPJY/l+U8ScwSVcbj7Lh40REGwc/cA7cw463/AAawHmrlxUraylw6VuX4ZJZZfdkxjUWMcDrfYbk2uBblqv0XhlfLr+HeDubRR9pUNifM9o5vmLblotztZrR46R4oK/wz/wCOY1i9Y7cNeKdh/JDrfshZ81xcRJ38Psap8Uia50E7RDOG89hYjpuWhjm35mIqHyDkvMIp3R0sgoIZnmR8jx75xcANhu9ttPUt5ndaVgvDKnoKKakxR76r2h+uWWX65dpaAQdy3TpBG5IJO6CrPxrGOKjbYDGKGid/zElnSvHIlgHL9G35/RXWTI0Vbh0dBisss0bOzBe4gPcI3h4BI5DYN8bdb7rO4OH+O8PZbZLnbPTPcPdyEAC55vY6wHS7oyCbchyWrV1RPQUcj5QJJ2QvdaJps6RrCbMaSXbnYDcoM94UMjkq8XrGhrImyiCOwDWtipwdhbYANEXyVcypkiDPFNWYnj8tSxrp6iRojkDB2be8T3mnrqH6KkMEyVib8EpqTDAIDVyyuq3SAteyNxsO6bE3awAjmbtGwJK0WqyPBNhhw6Evji7MRhzTZ2xB1G31iSLkcjc+KDLODecRhkMVLQxvnnqKgyTO30wQDS0ue49bNJHTvbnoePAYaTOWZ5jHNqp+09oa37MskDQBYciATI4HqAfFWLFMk1JkGEZWhNLRaWPqaw958wde7S7qbhw0/wCFux9M/cNJMGbRVGQ4yJqNzY9Ld3Oa51w8/eOpztV+YkdewCJa24ho73JYzwzrKl8OKYjg1P7RNU1dmRlwju0OLj3nHYAS/wB0BaPm2qnpcMqHNYXT+zuGiIOk949unu2GogOd4cgo/hLgjsBwmmjqGFj3B0j2uFiDI4uAIO4IGkb+CIUTCsx4hhdfUCgwaEVk4bJM01zXPLbmx0ueQ0b8hyFullIz1uM1VVHVzZfjM8TSxkhq23a06rgDXb7bunVWfNHC+mzFVQ1cL3088bw58kPddI1vIE9Hchq52uDfa0BLxPxiVpbT4BUNeQQ1znOLQTyJBiG3XmPigqOG4/i2d56l1Rhza2KOUAU75mtjgkZcd0kjWbXF/M+K23LlXU11Ox+NwCCZ2rVEHB+mziG94bG4APqq9wnyhLk+g0Ylbt5ZHSyC4dYuAAbcbEgNF/MnmrogIiICIiAiIggcUyPRYuSZ4Q1x+0z3Z+J07H1Cr1Vwhhf/AEWokb5Oa1/7NKv6LHbFS3WF3Fr9Rijat59/dmn/AMOm/wDShb+y/wDddNPwgjb/AEipefzWBv7S5aEi89xj8GaeLauf9/pH8Kxh/Digod3RGQjrI4u/uizfwVjhgbTANgaGtHINAAHoF6IslaxXpCllz5MvPJaZ/MREXphEREBERAREQEREBERAREQEREBERAREQF+WX6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77788" y="-696913"/>
            <a:ext cx="23241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3359150" y="2924175"/>
            <a:ext cx="223678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谢谢大家！</a:t>
            </a:r>
          </a:p>
        </p:txBody>
      </p:sp>
      <p:pic>
        <p:nvPicPr>
          <p:cNvPr id="12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33375" y="142875"/>
            <a:ext cx="409098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本所网络基本情况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pic>
        <p:nvPicPr>
          <p:cNvPr id="9220" name="图片 5" descr="半导体所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33375" y="142875"/>
            <a:ext cx="409098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本所网络基本情况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graphicFrame>
        <p:nvGraphicFramePr>
          <p:cNvPr id="6" name="Group 209"/>
          <p:cNvGraphicFramePr>
            <a:graphicFrameLocks/>
          </p:cNvGraphicFramePr>
          <p:nvPr/>
        </p:nvGraphicFramePr>
        <p:xfrm>
          <a:off x="333718" y="764900"/>
          <a:ext cx="8630771" cy="6176222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014148"/>
                <a:gridCol w="2952328"/>
                <a:gridCol w="2664295"/>
              </a:tblGrid>
              <a:tr h="578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楼层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Ip</a:t>
                      </a:r>
                      <a:r>
                        <a:rPr kumimoji="0" lang="zh-CN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地址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网关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4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层、</a:t>
                      </a:r>
                      <a:r>
                        <a:rPr kumimoji="0" lang="en-US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CN" alt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层东</a:t>
                      </a: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172.16.2.0/24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172.16.2.1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4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zh-CN" altLang="en-US" sz="1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号楼</a:t>
                      </a: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172.16.13.0/24</a:t>
                      </a: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172.16.13.1</a:t>
                      </a: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层西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172.16.5.0/24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172.16.5.1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层西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172.16.(14,100).0/23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172.16.(14,100).1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层东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172.16.8.0/24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172.16.8.1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172.16.9.0/24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172.16.9.1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172.16.6.0/24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172.16.6.1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172.16.16.0/20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172.16.16.1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172.16.3.0/24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172.16.3.1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图书馆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172.16.70.0/24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172.16.70.1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新实验楼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172.16.35(40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41).0/24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172.16.35(40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41).1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33375" y="142875"/>
            <a:ext cx="409098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本所网络基本情况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graphicFrame>
        <p:nvGraphicFramePr>
          <p:cNvPr id="6" name="Group 209"/>
          <p:cNvGraphicFramePr>
            <a:graphicFrameLocks/>
          </p:cNvGraphicFramePr>
          <p:nvPr/>
        </p:nvGraphicFramePr>
        <p:xfrm>
          <a:off x="333718" y="1412776"/>
          <a:ext cx="8630771" cy="458884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014148"/>
                <a:gridCol w="2952328"/>
                <a:gridCol w="2664295"/>
              </a:tblGrid>
              <a:tr h="578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楼层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地址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网关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博士生楼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172.16.180.0/24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172.16.180.1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博士生楼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172.16.181.0/24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172.16.181.1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博士生楼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172.16.182.0/24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172.16.182.1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博士生楼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172.16.183.0/24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172.16.183.1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食堂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172.16.34.0/24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172.16.34.1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号楼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172.16.15.0/24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172.16.15.1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号楼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172.16.(36,37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172.16.(36,37).1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医务室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172.16.184.0/24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172.16.184.1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12750" y="142875"/>
            <a:ext cx="32702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如何使用网络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251520" y="836712"/>
          <a:ext cx="87129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CF7089-C536-4C01-ADA5-57140D553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8CF7089-C536-4C01-ADA5-57140D553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FE5BA9-C0C1-483E-8180-B02CCDE66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E8FE5BA9-C0C1-483E-8180-B02CCDE66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67AAC-5EA9-44BC-A52A-3DC6B394D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E567AAC-5EA9-44BC-A52A-3DC6B394D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61620-5CA1-418D-9A05-25A08557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28161620-5CA1-418D-9A05-25A08557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E5944-613B-43AF-BD80-23169422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B8FE5944-613B-43AF-BD80-231694225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74613" y="142875"/>
            <a:ext cx="32702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网络充值方式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84238" y="2060575"/>
            <a:ext cx="7127875" cy="657225"/>
          </a:xfrm>
          <a:prstGeom prst="roundRect">
            <a:avLst/>
          </a:prstGeom>
          <a:solidFill>
            <a:schemeClr val="lt1">
              <a:alpha val="33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、导师课题经费转账  填写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《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hlinkClick r:id="rId3"/>
              </a:rPr>
              <a:t>入网、充值申请表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》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84238" y="2997200"/>
            <a:ext cx="7127875" cy="657225"/>
          </a:xfrm>
          <a:prstGeom prst="roundRect">
            <a:avLst/>
          </a:prstGeom>
          <a:solidFill>
            <a:schemeClr val="lt1">
              <a:alpha val="33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、自费去财务交钱，拿收据充值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33388" y="4652963"/>
            <a:ext cx="80264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充值地点：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1#732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，图书馆办公室、借阅台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网络费用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2" name="矩形 1"/>
          <p:cNvSpPr/>
          <p:nvPr/>
        </p:nvSpPr>
        <p:spPr>
          <a:xfrm>
            <a:off x="2770188" y="2241550"/>
            <a:ext cx="3573462" cy="16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IPV4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按流量计费</a:t>
            </a:r>
            <a:endParaRPr lang="en-US" altLang="zh-CN" sz="32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0.01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元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/MB</a:t>
            </a:r>
          </a:p>
        </p:txBody>
      </p:sp>
      <p:sp>
        <p:nvSpPr>
          <p:cNvPr id="9" name="矩形 8"/>
          <p:cNvSpPr/>
          <p:nvPr/>
        </p:nvSpPr>
        <p:spPr>
          <a:xfrm>
            <a:off x="2770188" y="4076700"/>
            <a:ext cx="3573462" cy="165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IPV6</a:t>
            </a:r>
          </a:p>
          <a:p>
            <a:pPr algn="ctr"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免费</a:t>
            </a:r>
            <a:endParaRPr lang="en-US" altLang="zh-CN" sz="40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演示文稿2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主题​​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37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主题​​ 1">
        <a:dk1>
          <a:srgbClr val="1F497D"/>
        </a:dk1>
        <a:lt1>
          <a:srgbClr val="FFFFFF"/>
        </a:lt1>
        <a:dk2>
          <a:srgbClr val="B2B2B2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D5D5D5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Pages>0</Pages>
  <Words>939</Words>
  <Characters>0</Characters>
  <Application>Microsoft Office PowerPoint</Application>
  <DocSecurity>0</DocSecurity>
  <PresentationFormat>全屏显示(4:3)</PresentationFormat>
  <Lines>0</Lines>
  <Paragraphs>277</Paragraphs>
  <Slides>35</Slides>
  <Notes>30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演示文稿2</vt:lpstr>
      <vt:lpstr>半导体所网络概况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半导体所网络概况</dc:title>
  <dc:creator>unknown</dc:creator>
  <cp:lastModifiedBy>Sky123.Org</cp:lastModifiedBy>
  <cp:revision>135</cp:revision>
  <cp:lastPrinted>1899-12-30T00:00:00Z</cp:lastPrinted>
  <dcterms:created xsi:type="dcterms:W3CDTF">2012-08-27T06:47:09Z</dcterms:created>
  <dcterms:modified xsi:type="dcterms:W3CDTF">2016-08-26T07:29:41Z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