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9" r:id="rId2"/>
  </p:sldMasterIdLst>
  <p:notesMasterIdLst>
    <p:notesMasterId r:id="rId7"/>
  </p:notesMasterIdLst>
  <p:sldIdLst>
    <p:sldId id="724" r:id="rId3"/>
    <p:sldId id="722" r:id="rId4"/>
    <p:sldId id="723" r:id="rId5"/>
    <p:sldId id="725" r:id="rId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0B869EB-DA1F-40DF-A54F-3CF473A68CFB}">
          <p14:sldIdLst>
            <p14:sldId id="724"/>
            <p14:sldId id="722"/>
            <p14:sldId id="723"/>
            <p14:sldId id="725"/>
          </p14:sldIdLst>
        </p14:section>
        <p14:section name="无标题节" id="{FA6532CB-AB9A-401B-AF4F-615BDE874C86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66"/>
    <a:srgbClr val="008080"/>
    <a:srgbClr val="0000CC"/>
    <a:srgbClr val="0033CC"/>
    <a:srgbClr val="C0C0C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1" autoAdjust="0"/>
    <p:restoredTop sz="93409" autoAdjust="0"/>
  </p:normalViewPr>
  <p:slideViewPr>
    <p:cSldViewPr>
      <p:cViewPr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58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9ECB784-1C68-4DDD-9275-4E15EFAE33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820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1400" b="1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-50800" y="-38100"/>
            <a:ext cx="9159875" cy="2819400"/>
          </a:xfrm>
          <a:custGeom>
            <a:avLst/>
            <a:gdLst>
              <a:gd name="T0" fmla="*/ 50800 w 5770"/>
              <a:gd name="T1" fmla="*/ 0 h 1776"/>
              <a:gd name="T2" fmla="*/ 38100 w 5770"/>
              <a:gd name="T3" fmla="*/ 2298700 h 1776"/>
              <a:gd name="T4" fmla="*/ 1841500 w 5770"/>
              <a:gd name="T5" fmla="*/ 2819400 h 1776"/>
              <a:gd name="T6" fmla="*/ 9159875 w 5770"/>
              <a:gd name="T7" fmla="*/ 11113 h 1776"/>
              <a:gd name="T8" fmla="*/ 158750 w 5770"/>
              <a:gd name="T9" fmla="*/ 11113 h 1776"/>
              <a:gd name="T10" fmla="*/ 50800 w 5770"/>
              <a:gd name="T11" fmla="*/ 0 h 17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0" h="1776">
                <a:moveTo>
                  <a:pt x="32" y="0"/>
                </a:moveTo>
                <a:cubicBezTo>
                  <a:pt x="32" y="0"/>
                  <a:pt x="0" y="1080"/>
                  <a:pt x="24" y="1448"/>
                </a:cubicBezTo>
                <a:cubicBezTo>
                  <a:pt x="608" y="1504"/>
                  <a:pt x="1016" y="1672"/>
                  <a:pt x="1160" y="1776"/>
                </a:cubicBezTo>
                <a:cubicBezTo>
                  <a:pt x="2968" y="288"/>
                  <a:pt x="5770" y="7"/>
                  <a:pt x="5770" y="7"/>
                </a:cubicBezTo>
                <a:lnTo>
                  <a:pt x="100" y="7"/>
                </a:lnTo>
                <a:lnTo>
                  <a:pt x="32" y="0"/>
                </a:lnTo>
                <a:close/>
              </a:path>
            </a:pathLst>
          </a:custGeom>
          <a:solidFill>
            <a:srgbClr val="00366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0" y="2133600"/>
            <a:ext cx="1835150" cy="720725"/>
          </a:xfrm>
          <a:custGeom>
            <a:avLst/>
            <a:gdLst>
              <a:gd name="T0" fmla="*/ 0 w 1715"/>
              <a:gd name="T1" fmla="*/ 0 h 1074"/>
              <a:gd name="T2" fmla="*/ 13336137 w 1715"/>
              <a:gd name="T3" fmla="*/ 45933804 h 1074"/>
              <a:gd name="T4" fmla="*/ 1039008427 w 1715"/>
              <a:gd name="T5" fmla="*/ 237998964 h 1074"/>
              <a:gd name="T6" fmla="*/ 0 w 1715"/>
              <a:gd name="T7" fmla="*/ 0 h 1074"/>
              <a:gd name="T8" fmla="*/ 0 60000 65536"/>
              <a:gd name="T9" fmla="*/ 0 60000 65536"/>
              <a:gd name="T10" fmla="*/ 0 60000 65536"/>
              <a:gd name="T11" fmla="*/ 0 60000 65536"/>
              <a:gd name="T12" fmla="*/ 0 w 1715"/>
              <a:gd name="T13" fmla="*/ 0 h 1074"/>
              <a:gd name="T14" fmla="*/ 1715 w 1715"/>
              <a:gd name="T15" fmla="*/ 1074 h 10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5" h="1074">
                <a:moveTo>
                  <a:pt x="0" y="0"/>
                </a:moveTo>
                <a:cubicBezTo>
                  <a:pt x="0" y="48"/>
                  <a:pt x="16" y="272"/>
                  <a:pt x="22" y="204"/>
                </a:cubicBezTo>
                <a:cubicBezTo>
                  <a:pt x="1021" y="510"/>
                  <a:pt x="1715" y="1074"/>
                  <a:pt x="1714" y="1057"/>
                </a:cubicBezTo>
                <a:cubicBezTo>
                  <a:pt x="1713" y="1040"/>
                  <a:pt x="1101" y="350"/>
                  <a:pt x="0" y="0"/>
                </a:cubicBezTo>
                <a:close/>
              </a:path>
            </a:pathLst>
          </a:custGeom>
          <a:solidFill>
            <a:srgbClr val="B6A86A"/>
          </a:solidFill>
          <a:ln w="9525">
            <a:solidFill>
              <a:srgbClr val="B1A15F"/>
            </a:solidFill>
            <a:round/>
            <a:headEnd/>
            <a:tailEnd/>
          </a:ln>
          <a:effectLst>
            <a:outerShdw dist="109250" dir="3267739" algn="ctr" rotWithShape="0">
              <a:schemeClr val="bg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468313" y="-171450"/>
            <a:ext cx="8675687" cy="4248150"/>
          </a:xfrm>
          <a:custGeom>
            <a:avLst/>
            <a:gdLst>
              <a:gd name="T0" fmla="*/ 2147483647 w 5598"/>
              <a:gd name="T1" fmla="*/ 0 h 3220"/>
              <a:gd name="T2" fmla="*/ 2147483647 w 5598"/>
              <a:gd name="T3" fmla="*/ 206109156 h 3220"/>
              <a:gd name="T4" fmla="*/ 0 w 5598"/>
              <a:gd name="T5" fmla="*/ 2147483647 h 3220"/>
              <a:gd name="T6" fmla="*/ 2147483647 w 5598"/>
              <a:gd name="T7" fmla="*/ 0 h 3220"/>
              <a:gd name="T8" fmla="*/ 0 60000 65536"/>
              <a:gd name="T9" fmla="*/ 0 60000 65536"/>
              <a:gd name="T10" fmla="*/ 0 60000 65536"/>
              <a:gd name="T11" fmla="*/ 0 60000 65536"/>
              <a:gd name="T12" fmla="*/ 0 w 5598"/>
              <a:gd name="T13" fmla="*/ 0 h 3220"/>
              <a:gd name="T14" fmla="*/ 5598 w 5598"/>
              <a:gd name="T15" fmla="*/ 3220 h 3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8" h="3220">
                <a:moveTo>
                  <a:pt x="5598" y="0"/>
                </a:moveTo>
                <a:cubicBezTo>
                  <a:pt x="5598" y="113"/>
                  <a:pt x="5598" y="233"/>
                  <a:pt x="5598" y="233"/>
                </a:cubicBezTo>
                <a:cubicBezTo>
                  <a:pt x="1974" y="689"/>
                  <a:pt x="4" y="3220"/>
                  <a:pt x="0" y="3180"/>
                </a:cubicBezTo>
                <a:cubicBezTo>
                  <a:pt x="0" y="3141"/>
                  <a:pt x="1799" y="559"/>
                  <a:pt x="5598" y="0"/>
                </a:cubicBezTo>
                <a:close/>
              </a:path>
            </a:pathLst>
          </a:custGeom>
          <a:solidFill>
            <a:srgbClr val="B1A15F"/>
          </a:solidFill>
          <a:ln>
            <a:noFill/>
          </a:ln>
          <a:effectLst>
            <a:outerShdw dist="81320" dir="2319588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" name="Picture 11" descr="logo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549275"/>
            <a:ext cx="11525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logo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10080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2555875" y="4005263"/>
            <a:ext cx="6053138" cy="15875"/>
          </a:xfrm>
          <a:prstGeom prst="line">
            <a:avLst/>
          </a:prstGeom>
          <a:noFill/>
          <a:ln w="38100" cmpd="dbl">
            <a:solidFill>
              <a:srgbClr val="A594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" name="Picture 14" descr="logo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00438"/>
            <a:ext cx="39814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68538" y="2708275"/>
            <a:ext cx="6618287" cy="1181100"/>
          </a:xfrm>
        </p:spPr>
        <p:txBody>
          <a:bodyPr/>
          <a:lstStyle>
            <a:lvl1pPr>
              <a:defRPr sz="4000">
                <a:ea typeface="黑体" pitchFamily="49" charset="-122"/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62225" y="4221163"/>
            <a:ext cx="5754688" cy="7334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a typeface="黑体" pitchFamily="49" charset="-122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rIns="91440" anchor="t"/>
          <a:lstStyle>
            <a:lvl1pPr algn="ctr">
              <a:defRPr smtClean="0"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9BC27B4-C931-49D4-9DE2-1D825DB752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891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129612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2575" y="333375"/>
            <a:ext cx="2054225" cy="57927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11862" cy="57927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68549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1400" b="1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-50800" y="-38100"/>
            <a:ext cx="9159875" cy="2819400"/>
          </a:xfrm>
          <a:custGeom>
            <a:avLst/>
            <a:gdLst>
              <a:gd name="T0" fmla="*/ 50800 w 5770"/>
              <a:gd name="T1" fmla="*/ 0 h 1776"/>
              <a:gd name="T2" fmla="*/ 38100 w 5770"/>
              <a:gd name="T3" fmla="*/ 2298700 h 1776"/>
              <a:gd name="T4" fmla="*/ 1841500 w 5770"/>
              <a:gd name="T5" fmla="*/ 2819400 h 1776"/>
              <a:gd name="T6" fmla="*/ 9159875 w 5770"/>
              <a:gd name="T7" fmla="*/ 11113 h 1776"/>
              <a:gd name="T8" fmla="*/ 158750 w 5770"/>
              <a:gd name="T9" fmla="*/ 11113 h 1776"/>
              <a:gd name="T10" fmla="*/ 50800 w 5770"/>
              <a:gd name="T11" fmla="*/ 0 h 17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0" h="1776">
                <a:moveTo>
                  <a:pt x="32" y="0"/>
                </a:moveTo>
                <a:cubicBezTo>
                  <a:pt x="32" y="0"/>
                  <a:pt x="0" y="1080"/>
                  <a:pt x="24" y="1448"/>
                </a:cubicBezTo>
                <a:cubicBezTo>
                  <a:pt x="608" y="1504"/>
                  <a:pt x="1016" y="1672"/>
                  <a:pt x="1160" y="1776"/>
                </a:cubicBezTo>
                <a:cubicBezTo>
                  <a:pt x="2968" y="288"/>
                  <a:pt x="5770" y="7"/>
                  <a:pt x="5770" y="7"/>
                </a:cubicBezTo>
                <a:lnTo>
                  <a:pt x="100" y="7"/>
                </a:lnTo>
                <a:lnTo>
                  <a:pt x="32" y="0"/>
                </a:lnTo>
                <a:close/>
              </a:path>
            </a:pathLst>
          </a:custGeom>
          <a:solidFill>
            <a:srgbClr val="50080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" name="Picture 4" descr="logo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6250"/>
            <a:ext cx="13668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logo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10080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5"/>
          <p:cNvSpPr>
            <a:spLocks/>
          </p:cNvSpPr>
          <p:nvPr/>
        </p:nvSpPr>
        <p:spPr bwMode="auto">
          <a:xfrm>
            <a:off x="0" y="2133600"/>
            <a:ext cx="1835150" cy="720725"/>
          </a:xfrm>
          <a:custGeom>
            <a:avLst/>
            <a:gdLst>
              <a:gd name="T0" fmla="*/ 0 w 1715"/>
              <a:gd name="T1" fmla="*/ 0 h 1074"/>
              <a:gd name="T2" fmla="*/ 13336137 w 1715"/>
              <a:gd name="T3" fmla="*/ 45933804 h 1074"/>
              <a:gd name="T4" fmla="*/ 1039008427 w 1715"/>
              <a:gd name="T5" fmla="*/ 237998964 h 1074"/>
              <a:gd name="T6" fmla="*/ 0 w 1715"/>
              <a:gd name="T7" fmla="*/ 0 h 1074"/>
              <a:gd name="T8" fmla="*/ 0 60000 65536"/>
              <a:gd name="T9" fmla="*/ 0 60000 65536"/>
              <a:gd name="T10" fmla="*/ 0 60000 65536"/>
              <a:gd name="T11" fmla="*/ 0 60000 65536"/>
              <a:gd name="T12" fmla="*/ 0 w 1715"/>
              <a:gd name="T13" fmla="*/ 0 h 1074"/>
              <a:gd name="T14" fmla="*/ 1715 w 1715"/>
              <a:gd name="T15" fmla="*/ 1074 h 10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5" h="1074">
                <a:moveTo>
                  <a:pt x="0" y="0"/>
                </a:moveTo>
                <a:cubicBezTo>
                  <a:pt x="0" y="48"/>
                  <a:pt x="16" y="272"/>
                  <a:pt x="22" y="204"/>
                </a:cubicBezTo>
                <a:cubicBezTo>
                  <a:pt x="1021" y="510"/>
                  <a:pt x="1715" y="1074"/>
                  <a:pt x="1714" y="1057"/>
                </a:cubicBezTo>
                <a:cubicBezTo>
                  <a:pt x="1713" y="1040"/>
                  <a:pt x="1101" y="350"/>
                  <a:pt x="0" y="0"/>
                </a:cubicBezTo>
                <a:close/>
              </a:path>
            </a:pathLst>
          </a:custGeom>
          <a:solidFill>
            <a:srgbClr val="B6A86A"/>
          </a:solidFill>
          <a:ln w="9525">
            <a:solidFill>
              <a:srgbClr val="B1A15F"/>
            </a:solidFill>
            <a:round/>
            <a:headEnd/>
            <a:tailEnd/>
          </a:ln>
          <a:effectLst>
            <a:outerShdw dist="109250" dir="3267739" algn="ctr" rotWithShape="0">
              <a:schemeClr val="bg1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468313" y="-171450"/>
            <a:ext cx="8675687" cy="4248150"/>
          </a:xfrm>
          <a:custGeom>
            <a:avLst/>
            <a:gdLst>
              <a:gd name="T0" fmla="*/ 2147483647 w 5598"/>
              <a:gd name="T1" fmla="*/ 0 h 3220"/>
              <a:gd name="T2" fmla="*/ 2147483647 w 5598"/>
              <a:gd name="T3" fmla="*/ 206109156 h 3220"/>
              <a:gd name="T4" fmla="*/ 0 w 5598"/>
              <a:gd name="T5" fmla="*/ 2147483647 h 3220"/>
              <a:gd name="T6" fmla="*/ 2147483647 w 5598"/>
              <a:gd name="T7" fmla="*/ 0 h 3220"/>
              <a:gd name="T8" fmla="*/ 0 60000 65536"/>
              <a:gd name="T9" fmla="*/ 0 60000 65536"/>
              <a:gd name="T10" fmla="*/ 0 60000 65536"/>
              <a:gd name="T11" fmla="*/ 0 60000 65536"/>
              <a:gd name="T12" fmla="*/ 0 w 5598"/>
              <a:gd name="T13" fmla="*/ 0 h 3220"/>
              <a:gd name="T14" fmla="*/ 5598 w 5598"/>
              <a:gd name="T15" fmla="*/ 3220 h 3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8" h="3220">
                <a:moveTo>
                  <a:pt x="5598" y="0"/>
                </a:moveTo>
                <a:cubicBezTo>
                  <a:pt x="5598" y="113"/>
                  <a:pt x="5598" y="233"/>
                  <a:pt x="5598" y="233"/>
                </a:cubicBezTo>
                <a:cubicBezTo>
                  <a:pt x="1974" y="689"/>
                  <a:pt x="4" y="3220"/>
                  <a:pt x="0" y="3180"/>
                </a:cubicBezTo>
                <a:cubicBezTo>
                  <a:pt x="0" y="3141"/>
                  <a:pt x="1799" y="559"/>
                  <a:pt x="5598" y="0"/>
                </a:cubicBezTo>
                <a:close/>
              </a:path>
            </a:pathLst>
          </a:custGeom>
          <a:solidFill>
            <a:srgbClr val="B1A15F"/>
          </a:solidFill>
          <a:ln>
            <a:noFill/>
          </a:ln>
          <a:effectLst>
            <a:outerShdw dist="81320" dir="2319588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627313" y="4005263"/>
            <a:ext cx="6053137" cy="15875"/>
          </a:xfrm>
          <a:prstGeom prst="line">
            <a:avLst/>
          </a:prstGeom>
          <a:noFill/>
          <a:ln w="38100" cmpd="dbl">
            <a:solidFill>
              <a:srgbClr val="A594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" name="Picture 11" descr="logo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00438"/>
            <a:ext cx="39814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9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268538" y="2708275"/>
            <a:ext cx="6618287" cy="1181100"/>
          </a:xfrm>
        </p:spPr>
        <p:txBody>
          <a:bodyPr/>
          <a:lstStyle>
            <a:lvl1pPr>
              <a:defRPr sz="4000">
                <a:ea typeface="黑体" pitchFamily="49" charset="-122"/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369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627313" y="4221163"/>
            <a:ext cx="5754687" cy="7334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ea typeface="黑体" pitchFamily="49" charset="-122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73405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269532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3484006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941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600200"/>
            <a:ext cx="37941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333817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2606670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811599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4267870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410709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1630526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1350683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2930737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2575" y="333375"/>
            <a:ext cx="2054225" cy="57927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11862" cy="57927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722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18487" cy="10842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19138" y="1600200"/>
            <a:ext cx="774065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1883968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18487" cy="10842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19138" y="1600200"/>
            <a:ext cx="3794125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600200"/>
            <a:ext cx="3794125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35410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392949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941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600200"/>
            <a:ext cx="37941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176161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30310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217729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371068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6763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  <p:extLst>
      <p:ext uri="{BB962C8B-B14F-4D97-AF65-F5344CB8AC3E}">
        <p14:creationId xmlns:p14="http://schemas.microsoft.com/office/powerpoint/2010/main" val="405062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21848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00200"/>
            <a:ext cx="77406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Freeform 2"/>
          <p:cNvSpPr>
            <a:spLocks/>
          </p:cNvSpPr>
          <p:nvPr/>
        </p:nvSpPr>
        <p:spPr bwMode="auto">
          <a:xfrm>
            <a:off x="-36513" y="-80963"/>
            <a:ext cx="3381376" cy="1100138"/>
          </a:xfrm>
          <a:custGeom>
            <a:avLst/>
            <a:gdLst>
              <a:gd name="T0" fmla="*/ 0 w 2130"/>
              <a:gd name="T1" fmla="*/ 85685351 h 693"/>
              <a:gd name="T2" fmla="*/ 0 w 2130"/>
              <a:gd name="T3" fmla="*/ 1113909569 h 693"/>
              <a:gd name="T4" fmla="*/ 1711187394 w 2130"/>
              <a:gd name="T5" fmla="*/ 1746469869 h 693"/>
              <a:gd name="T6" fmla="*/ 2147483647 w 2130"/>
              <a:gd name="T7" fmla="*/ 0 h 693"/>
              <a:gd name="T8" fmla="*/ 0 w 2130"/>
              <a:gd name="T9" fmla="*/ 85685351 h 6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0"/>
              <a:gd name="T16" fmla="*/ 0 h 693"/>
              <a:gd name="T17" fmla="*/ 2130 w 2130"/>
              <a:gd name="T18" fmla="*/ 693 h 6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0" h="693">
                <a:moveTo>
                  <a:pt x="0" y="34"/>
                </a:moveTo>
                <a:cubicBezTo>
                  <a:pt x="0" y="34"/>
                  <a:pt x="0" y="238"/>
                  <a:pt x="0" y="442"/>
                </a:cubicBezTo>
                <a:cubicBezTo>
                  <a:pt x="132" y="474"/>
                  <a:pt x="322" y="510"/>
                  <a:pt x="679" y="693"/>
                </a:cubicBezTo>
                <a:cubicBezTo>
                  <a:pt x="1394" y="263"/>
                  <a:pt x="2130" y="0"/>
                  <a:pt x="2130" y="0"/>
                </a:cubicBezTo>
                <a:lnTo>
                  <a:pt x="0" y="34"/>
                </a:lnTo>
                <a:close/>
              </a:path>
            </a:pathLst>
          </a:custGeom>
          <a:solidFill>
            <a:srgbClr val="0036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0" name="Freeform 4"/>
          <p:cNvSpPr>
            <a:spLocks/>
          </p:cNvSpPr>
          <p:nvPr/>
        </p:nvSpPr>
        <p:spPr bwMode="auto">
          <a:xfrm>
            <a:off x="107950" y="-242888"/>
            <a:ext cx="3887788" cy="2159001"/>
          </a:xfrm>
          <a:custGeom>
            <a:avLst/>
            <a:gdLst>
              <a:gd name="T0" fmla="*/ 2147483647 w 5598"/>
              <a:gd name="T1" fmla="*/ 0 h 3220"/>
              <a:gd name="T2" fmla="*/ 2147483647 w 5598"/>
              <a:gd name="T3" fmla="*/ 104749096 h 3220"/>
              <a:gd name="T4" fmla="*/ 0 w 5598"/>
              <a:gd name="T5" fmla="*/ 1429621401 h 3220"/>
              <a:gd name="T6" fmla="*/ 2147483647 w 5598"/>
              <a:gd name="T7" fmla="*/ 0 h 3220"/>
              <a:gd name="T8" fmla="*/ 0 60000 65536"/>
              <a:gd name="T9" fmla="*/ 0 60000 65536"/>
              <a:gd name="T10" fmla="*/ 0 60000 65536"/>
              <a:gd name="T11" fmla="*/ 0 60000 65536"/>
              <a:gd name="T12" fmla="*/ 0 w 5598"/>
              <a:gd name="T13" fmla="*/ 0 h 3220"/>
              <a:gd name="T14" fmla="*/ 5598 w 5598"/>
              <a:gd name="T15" fmla="*/ 3220 h 3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8" h="3220">
                <a:moveTo>
                  <a:pt x="5598" y="0"/>
                </a:moveTo>
                <a:cubicBezTo>
                  <a:pt x="5598" y="113"/>
                  <a:pt x="5598" y="233"/>
                  <a:pt x="5598" y="233"/>
                </a:cubicBezTo>
                <a:cubicBezTo>
                  <a:pt x="1974" y="689"/>
                  <a:pt x="4" y="3220"/>
                  <a:pt x="0" y="3180"/>
                </a:cubicBezTo>
                <a:cubicBezTo>
                  <a:pt x="0" y="3141"/>
                  <a:pt x="1799" y="559"/>
                  <a:pt x="5598" y="0"/>
                </a:cubicBezTo>
                <a:close/>
              </a:path>
            </a:pathLst>
          </a:custGeom>
          <a:solidFill>
            <a:srgbClr val="B1A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1" name="Freeform 5"/>
          <p:cNvSpPr>
            <a:spLocks/>
          </p:cNvSpPr>
          <p:nvPr/>
        </p:nvSpPr>
        <p:spPr bwMode="auto">
          <a:xfrm>
            <a:off x="0" y="620713"/>
            <a:ext cx="971550" cy="360362"/>
          </a:xfrm>
          <a:custGeom>
            <a:avLst/>
            <a:gdLst>
              <a:gd name="T0" fmla="*/ 0 w 1715"/>
              <a:gd name="T1" fmla="*/ 0 h 1074"/>
              <a:gd name="T2" fmla="*/ 7060308 w 1715"/>
              <a:gd name="T3" fmla="*/ 22966870 h 1074"/>
              <a:gd name="T4" fmla="*/ 550063285 w 1715"/>
              <a:gd name="T5" fmla="*/ 118999317 h 1074"/>
              <a:gd name="T6" fmla="*/ 0 w 1715"/>
              <a:gd name="T7" fmla="*/ 0 h 1074"/>
              <a:gd name="T8" fmla="*/ 0 60000 65536"/>
              <a:gd name="T9" fmla="*/ 0 60000 65536"/>
              <a:gd name="T10" fmla="*/ 0 60000 65536"/>
              <a:gd name="T11" fmla="*/ 0 60000 65536"/>
              <a:gd name="T12" fmla="*/ 0 w 1715"/>
              <a:gd name="T13" fmla="*/ 0 h 1074"/>
              <a:gd name="T14" fmla="*/ 1715 w 1715"/>
              <a:gd name="T15" fmla="*/ 1074 h 10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5" h="1074">
                <a:moveTo>
                  <a:pt x="0" y="0"/>
                </a:moveTo>
                <a:cubicBezTo>
                  <a:pt x="0" y="48"/>
                  <a:pt x="16" y="272"/>
                  <a:pt x="22" y="204"/>
                </a:cubicBezTo>
                <a:cubicBezTo>
                  <a:pt x="1021" y="510"/>
                  <a:pt x="1715" y="1074"/>
                  <a:pt x="1714" y="1057"/>
                </a:cubicBezTo>
                <a:cubicBezTo>
                  <a:pt x="1713" y="1040"/>
                  <a:pt x="1101" y="350"/>
                  <a:pt x="0" y="0"/>
                </a:cubicBezTo>
                <a:close/>
              </a:path>
            </a:pathLst>
          </a:custGeom>
          <a:solidFill>
            <a:srgbClr val="B6A86A"/>
          </a:solidFill>
          <a:ln w="9525">
            <a:solidFill>
              <a:srgbClr val="B1A15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32" name="Picture 8" descr="logo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488"/>
            <a:ext cx="79216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logo2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09538"/>
            <a:ext cx="6111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524625"/>
            <a:ext cx="6337300" cy="0"/>
          </a:xfrm>
          <a:prstGeom prst="line">
            <a:avLst/>
          </a:prstGeom>
          <a:noFill/>
          <a:ln w="9525">
            <a:solidFill>
              <a:srgbClr val="0547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59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黑体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>
            <a:off x="-36513" y="-80963"/>
            <a:ext cx="3381376" cy="1100138"/>
          </a:xfrm>
          <a:custGeom>
            <a:avLst/>
            <a:gdLst>
              <a:gd name="T0" fmla="*/ 0 w 2130"/>
              <a:gd name="T1" fmla="*/ 85685351 h 693"/>
              <a:gd name="T2" fmla="*/ 0 w 2130"/>
              <a:gd name="T3" fmla="*/ 1113909569 h 693"/>
              <a:gd name="T4" fmla="*/ 1711187394 w 2130"/>
              <a:gd name="T5" fmla="*/ 1746469869 h 693"/>
              <a:gd name="T6" fmla="*/ 2147483647 w 2130"/>
              <a:gd name="T7" fmla="*/ 0 h 693"/>
              <a:gd name="T8" fmla="*/ 0 w 2130"/>
              <a:gd name="T9" fmla="*/ 85685351 h 6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0"/>
              <a:gd name="T16" fmla="*/ 0 h 693"/>
              <a:gd name="T17" fmla="*/ 2130 w 2130"/>
              <a:gd name="T18" fmla="*/ 693 h 6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0" h="693">
                <a:moveTo>
                  <a:pt x="0" y="34"/>
                </a:moveTo>
                <a:cubicBezTo>
                  <a:pt x="0" y="34"/>
                  <a:pt x="0" y="238"/>
                  <a:pt x="0" y="442"/>
                </a:cubicBezTo>
                <a:cubicBezTo>
                  <a:pt x="132" y="474"/>
                  <a:pt x="322" y="510"/>
                  <a:pt x="679" y="693"/>
                </a:cubicBezTo>
                <a:cubicBezTo>
                  <a:pt x="1394" y="263"/>
                  <a:pt x="2130" y="0"/>
                  <a:pt x="2130" y="0"/>
                </a:cubicBezTo>
                <a:lnTo>
                  <a:pt x="0" y="34"/>
                </a:lnTo>
                <a:close/>
              </a:path>
            </a:pathLst>
          </a:custGeom>
          <a:solidFill>
            <a:srgbClr val="5008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" name="Freeform 3"/>
          <p:cNvSpPr>
            <a:spLocks/>
          </p:cNvSpPr>
          <p:nvPr/>
        </p:nvSpPr>
        <p:spPr bwMode="auto">
          <a:xfrm>
            <a:off x="5003800" y="6669088"/>
            <a:ext cx="12700" cy="34925"/>
          </a:xfrm>
          <a:custGeom>
            <a:avLst/>
            <a:gdLst>
              <a:gd name="T0" fmla="*/ 0 w 8"/>
              <a:gd name="T1" fmla="*/ 55443438 h 22"/>
              <a:gd name="T2" fmla="*/ 20161250 w 8"/>
              <a:gd name="T3" fmla="*/ 0 h 22"/>
              <a:gd name="T4" fmla="*/ 0 w 8"/>
              <a:gd name="T5" fmla="*/ 55443438 h 22"/>
              <a:gd name="T6" fmla="*/ 0 60000 65536"/>
              <a:gd name="T7" fmla="*/ 0 60000 65536"/>
              <a:gd name="T8" fmla="*/ 0 60000 65536"/>
              <a:gd name="T9" fmla="*/ 0 w 8"/>
              <a:gd name="T10" fmla="*/ 0 h 22"/>
              <a:gd name="T11" fmla="*/ 8 w 8"/>
              <a:gd name="T12" fmla="*/ 22 h 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22">
                <a:moveTo>
                  <a:pt x="0" y="22"/>
                </a:moveTo>
                <a:cubicBezTo>
                  <a:pt x="3" y="15"/>
                  <a:pt x="8" y="0"/>
                  <a:pt x="8" y="0"/>
                </a:cubicBezTo>
                <a:cubicBezTo>
                  <a:pt x="8" y="0"/>
                  <a:pt x="3" y="15"/>
                  <a:pt x="0" y="2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2" name="Freeform 4"/>
          <p:cNvSpPr>
            <a:spLocks/>
          </p:cNvSpPr>
          <p:nvPr/>
        </p:nvSpPr>
        <p:spPr bwMode="auto">
          <a:xfrm>
            <a:off x="107950" y="-242888"/>
            <a:ext cx="3887788" cy="2159001"/>
          </a:xfrm>
          <a:custGeom>
            <a:avLst/>
            <a:gdLst>
              <a:gd name="T0" fmla="*/ 2147483647 w 5598"/>
              <a:gd name="T1" fmla="*/ 0 h 3220"/>
              <a:gd name="T2" fmla="*/ 2147483647 w 5598"/>
              <a:gd name="T3" fmla="*/ 104749096 h 3220"/>
              <a:gd name="T4" fmla="*/ 0 w 5598"/>
              <a:gd name="T5" fmla="*/ 1429621401 h 3220"/>
              <a:gd name="T6" fmla="*/ 2147483647 w 5598"/>
              <a:gd name="T7" fmla="*/ 0 h 3220"/>
              <a:gd name="T8" fmla="*/ 0 60000 65536"/>
              <a:gd name="T9" fmla="*/ 0 60000 65536"/>
              <a:gd name="T10" fmla="*/ 0 60000 65536"/>
              <a:gd name="T11" fmla="*/ 0 60000 65536"/>
              <a:gd name="T12" fmla="*/ 0 w 5598"/>
              <a:gd name="T13" fmla="*/ 0 h 3220"/>
              <a:gd name="T14" fmla="*/ 5598 w 5598"/>
              <a:gd name="T15" fmla="*/ 3220 h 32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8" h="3220">
                <a:moveTo>
                  <a:pt x="5598" y="0"/>
                </a:moveTo>
                <a:cubicBezTo>
                  <a:pt x="5598" y="113"/>
                  <a:pt x="5598" y="233"/>
                  <a:pt x="5598" y="233"/>
                </a:cubicBezTo>
                <a:cubicBezTo>
                  <a:pt x="1974" y="689"/>
                  <a:pt x="4" y="3220"/>
                  <a:pt x="0" y="3180"/>
                </a:cubicBezTo>
                <a:cubicBezTo>
                  <a:pt x="0" y="3141"/>
                  <a:pt x="1799" y="559"/>
                  <a:pt x="5598" y="0"/>
                </a:cubicBezTo>
                <a:close/>
              </a:path>
            </a:pathLst>
          </a:custGeom>
          <a:solidFill>
            <a:srgbClr val="B1A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0" y="620713"/>
            <a:ext cx="971550" cy="360362"/>
          </a:xfrm>
          <a:custGeom>
            <a:avLst/>
            <a:gdLst>
              <a:gd name="T0" fmla="*/ 0 w 1715"/>
              <a:gd name="T1" fmla="*/ 0 h 1074"/>
              <a:gd name="T2" fmla="*/ 7060308 w 1715"/>
              <a:gd name="T3" fmla="*/ 22966870 h 1074"/>
              <a:gd name="T4" fmla="*/ 550063285 w 1715"/>
              <a:gd name="T5" fmla="*/ 118999317 h 1074"/>
              <a:gd name="T6" fmla="*/ 0 w 1715"/>
              <a:gd name="T7" fmla="*/ 0 h 1074"/>
              <a:gd name="T8" fmla="*/ 0 60000 65536"/>
              <a:gd name="T9" fmla="*/ 0 60000 65536"/>
              <a:gd name="T10" fmla="*/ 0 60000 65536"/>
              <a:gd name="T11" fmla="*/ 0 60000 65536"/>
              <a:gd name="T12" fmla="*/ 0 w 1715"/>
              <a:gd name="T13" fmla="*/ 0 h 1074"/>
              <a:gd name="T14" fmla="*/ 1715 w 1715"/>
              <a:gd name="T15" fmla="*/ 1074 h 10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5" h="1074">
                <a:moveTo>
                  <a:pt x="0" y="0"/>
                </a:moveTo>
                <a:cubicBezTo>
                  <a:pt x="0" y="48"/>
                  <a:pt x="16" y="272"/>
                  <a:pt x="22" y="204"/>
                </a:cubicBezTo>
                <a:cubicBezTo>
                  <a:pt x="1021" y="510"/>
                  <a:pt x="1715" y="1074"/>
                  <a:pt x="1714" y="1057"/>
                </a:cubicBezTo>
                <a:cubicBezTo>
                  <a:pt x="1713" y="1040"/>
                  <a:pt x="1101" y="350"/>
                  <a:pt x="0" y="0"/>
                </a:cubicBezTo>
                <a:close/>
              </a:path>
            </a:pathLst>
          </a:custGeom>
          <a:solidFill>
            <a:srgbClr val="B6A86A"/>
          </a:solidFill>
          <a:ln w="9525">
            <a:solidFill>
              <a:srgbClr val="B1A15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54" name="Picture 6" descr="logo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488"/>
            <a:ext cx="79216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logo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09538"/>
            <a:ext cx="6111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0" y="6524625"/>
            <a:ext cx="6302375" cy="0"/>
          </a:xfrm>
          <a:prstGeom prst="line">
            <a:avLst/>
          </a:prstGeom>
          <a:noFill/>
          <a:ln w="9525">
            <a:solidFill>
              <a:srgbClr val="6B654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21848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00200"/>
            <a:ext cx="77406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3358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58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5963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ea typeface="黑体" pitchFamily="49" charset="-122"/>
              </a:defRPr>
            </a:lvl1pPr>
          </a:lstStyle>
          <a:p>
            <a:pPr>
              <a:defRPr/>
            </a:pPr>
            <a:r>
              <a:rPr lang="en-US" altLang="zh-CN"/>
              <a:t>中国科学院国家科学图书馆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超量下载的危害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被出版商封闭</a:t>
            </a:r>
            <a:r>
              <a:rPr lang="en-US" altLang="zh-CN" sz="2400" dirty="0" smtClean="0"/>
              <a:t>IP</a:t>
            </a:r>
            <a:r>
              <a:rPr lang="zh-CN" altLang="en-US" sz="2400" dirty="0" smtClean="0"/>
              <a:t>，半导体所相关用户将无法使用全文资源。</a:t>
            </a:r>
            <a:endParaRPr lang="en-US" altLang="zh-CN" sz="2400" dirty="0" smtClean="0"/>
          </a:p>
          <a:p>
            <a:r>
              <a:rPr lang="zh-CN" altLang="en-US" sz="2400" dirty="0" smtClean="0"/>
              <a:t>对半导体所的声誉造成负面影响。</a:t>
            </a:r>
            <a:endParaRPr lang="en-US" altLang="zh-CN" sz="2400" dirty="0" smtClean="0"/>
          </a:p>
          <a:p>
            <a:r>
              <a:rPr lang="zh-CN" altLang="en-US" sz="2400" dirty="0"/>
              <a:t>有可能被取消</a:t>
            </a:r>
            <a:r>
              <a:rPr lang="zh-CN" altLang="en-US" sz="2400" dirty="0" smtClean="0"/>
              <a:t>电子资源集团采购补贴。</a:t>
            </a:r>
            <a:endParaRPr lang="en-US" altLang="zh-CN" sz="2400" dirty="0" smtClean="0"/>
          </a:p>
          <a:p>
            <a:r>
              <a:rPr lang="zh-CN" altLang="en-US" sz="2400" dirty="0" smtClean="0"/>
              <a:t>中科院电子资源集团采购按使用量计费，超量下载会造成半导体所下载量虚高，增加采购成本。</a:t>
            </a:r>
            <a:endParaRPr lang="en-US" altLang="zh-CN" sz="2400" dirty="0" smtClean="0"/>
          </a:p>
          <a:p>
            <a:r>
              <a:rPr lang="en-US" altLang="zh-CN" sz="2400" dirty="0" smtClean="0"/>
              <a:t>EndNote</a:t>
            </a:r>
            <a:r>
              <a:rPr lang="zh-CN" altLang="en-US" sz="2400" dirty="0" smtClean="0"/>
              <a:t>的批量下载功能极易造成超量下载。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5049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2.2  </a:t>
            </a:r>
            <a:r>
              <a:rPr lang="zh-CN" altLang="en-US" smtClean="0"/>
              <a:t>在线检索</a:t>
            </a: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719138" y="1279525"/>
            <a:ext cx="7740650" cy="4525963"/>
          </a:xfrm>
        </p:spPr>
        <p:txBody>
          <a:bodyPr/>
          <a:lstStyle/>
          <a:p>
            <a:r>
              <a:rPr lang="en-US" altLang="zh-CN" sz="2400" smtClean="0"/>
              <a:t>Tools</a:t>
            </a:r>
            <a:r>
              <a:rPr lang="zh-CN" altLang="en-US" sz="2400" smtClean="0"/>
              <a:t>：</a:t>
            </a:r>
            <a:r>
              <a:rPr lang="en-US" altLang="zh-CN" sz="2400" smtClean="0"/>
              <a:t>online search</a:t>
            </a:r>
            <a:r>
              <a:rPr lang="zh-CN" altLang="en-US" sz="2400" smtClean="0"/>
              <a:t>，选择检索数据库</a:t>
            </a:r>
            <a:endParaRPr lang="en-US" altLang="zh-CN" sz="2400" smtClean="0"/>
          </a:p>
          <a:p>
            <a:r>
              <a:rPr lang="zh-CN" altLang="en-US" sz="2400" smtClean="0"/>
              <a:t>支持通配符，如*</a:t>
            </a:r>
            <a:endParaRPr lang="en-US" altLang="zh-CN" sz="2400" smtClean="0"/>
          </a:p>
          <a:p>
            <a:endParaRPr lang="zh-CN" altLang="en-US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/>
              <a:t>中国科学院文献情报中心</a:t>
            </a:r>
            <a:endParaRPr lang="en-US" altLang="zh-CN" dirty="0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23" b="41548"/>
          <a:stretch>
            <a:fillRect/>
          </a:stretch>
        </p:blipFill>
        <p:spPr bwMode="auto">
          <a:xfrm>
            <a:off x="0" y="2393950"/>
            <a:ext cx="91440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/>
          <p:nvPr/>
        </p:nvSpPr>
        <p:spPr bwMode="auto">
          <a:xfrm>
            <a:off x="2268538" y="3284538"/>
            <a:ext cx="1079500" cy="431800"/>
          </a:xfrm>
          <a:prstGeom prst="ellipse">
            <a:avLst/>
          </a:prstGeom>
          <a:noFill/>
          <a:ln w="349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2" t="12422" r="33868" b="17688"/>
          <a:stretch>
            <a:fillRect/>
          </a:stretch>
        </p:blipFill>
        <p:spPr bwMode="auto">
          <a:xfrm>
            <a:off x="4356100" y="1744663"/>
            <a:ext cx="4176713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4" b="26900"/>
          <a:stretch>
            <a:fillRect/>
          </a:stretch>
        </p:blipFill>
        <p:spPr bwMode="auto">
          <a:xfrm>
            <a:off x="0" y="2276475"/>
            <a:ext cx="91440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3380582" y="3823901"/>
            <a:ext cx="5192712" cy="12003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ctr" fontAlgn="ctr">
              <a:defRPr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altLang="zh-CN" dirty="0"/>
              <a:t>TIPs:</a:t>
            </a:r>
          </a:p>
          <a:p>
            <a:pPr algn="l"/>
            <a:r>
              <a:rPr lang="en-US" altLang="zh-CN" dirty="0" smtClean="0">
                <a:sym typeface="Wingdings" panose="05000000000000000000" pitchFamily="2" charset="2"/>
              </a:rPr>
              <a:t>1</a:t>
            </a:r>
            <a:r>
              <a:rPr lang="zh-CN" altLang="en-US" dirty="0" smtClean="0">
                <a:sym typeface="Wingdings" panose="05000000000000000000" pitchFamily="2" charset="2"/>
              </a:rPr>
              <a:t>、主要用于查找</a:t>
            </a:r>
            <a:r>
              <a:rPr lang="en-US" altLang="zh-CN" dirty="0" smtClean="0">
                <a:sym typeface="Wingdings" panose="05000000000000000000" pitchFamily="2" charset="2"/>
              </a:rPr>
              <a:t>1</a:t>
            </a:r>
            <a:r>
              <a:rPr lang="zh-CN" altLang="en-US" dirty="0" smtClean="0">
                <a:sym typeface="Wingdings" panose="05000000000000000000" pitchFamily="2" charset="2"/>
              </a:rPr>
              <a:t>篇或几篇文献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algn="l"/>
            <a:r>
              <a:rPr lang="en-US" altLang="zh-CN" dirty="0" smtClean="0">
                <a:sym typeface="Wingdings" panose="05000000000000000000" pitchFamily="2" charset="2"/>
              </a:rPr>
              <a:t>2</a:t>
            </a:r>
            <a:r>
              <a:rPr lang="zh-CN" altLang="en-US" dirty="0" smtClean="0">
                <a:sym typeface="Wingdings" panose="05000000000000000000" pitchFamily="2" charset="2"/>
              </a:rPr>
              <a:t>、如果进行大量文献查找，请弃</a:t>
            </a:r>
            <a:r>
              <a:rPr lang="en-US" altLang="zh-CN" dirty="0" smtClean="0">
                <a:sym typeface="Wingdings" panose="05000000000000000000" pitchFamily="2" charset="2"/>
              </a:rPr>
              <a:t>EndNote</a:t>
            </a:r>
            <a:r>
              <a:rPr lang="zh-CN" altLang="en-US" dirty="0" smtClean="0">
                <a:sym typeface="Wingdings" panose="05000000000000000000" pitchFamily="2" charset="2"/>
              </a:rPr>
              <a:t>到网络数据库中直接查找</a:t>
            </a:r>
            <a:endParaRPr lang="en-US" altLang="zh-CN" dirty="0" smtClean="0">
              <a:sym typeface="Wingdings" panose="05000000000000000000" pitchFamily="2" charset="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08288" y="5657671"/>
            <a:ext cx="5192712" cy="12003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ctr" fontAlgn="ctr">
              <a:defRPr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altLang="zh-CN" dirty="0"/>
              <a:t>TIPs:</a:t>
            </a:r>
          </a:p>
          <a:p>
            <a:pPr algn="l"/>
            <a:r>
              <a:rPr lang="en-US" altLang="zh-CN" dirty="0" smtClean="0">
                <a:sym typeface="Wingdings" panose="05000000000000000000" pitchFamily="2" charset="2"/>
              </a:rPr>
              <a:t>1</a:t>
            </a:r>
            <a:r>
              <a:rPr lang="zh-CN" altLang="en-US" dirty="0" smtClean="0">
                <a:sym typeface="Wingdings" panose="05000000000000000000" pitchFamily="2" charset="2"/>
              </a:rPr>
              <a:t>、主要用于下载</a:t>
            </a:r>
            <a:r>
              <a:rPr lang="en-US" altLang="zh-CN" dirty="0" smtClean="0">
                <a:sym typeface="Wingdings" panose="05000000000000000000" pitchFamily="2" charset="2"/>
              </a:rPr>
              <a:t>1</a:t>
            </a:r>
            <a:r>
              <a:rPr lang="zh-CN" altLang="en-US" dirty="0" smtClean="0">
                <a:sym typeface="Wingdings" panose="05000000000000000000" pitchFamily="2" charset="2"/>
              </a:rPr>
              <a:t>篇或几篇文献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algn="l"/>
            <a:r>
              <a:rPr lang="en-US" altLang="zh-CN" dirty="0" smtClean="0">
                <a:sym typeface="Wingdings" panose="05000000000000000000" pitchFamily="2" charset="2"/>
              </a:rPr>
              <a:t>2</a:t>
            </a:r>
            <a:r>
              <a:rPr lang="zh-CN" altLang="en-US" dirty="0" smtClean="0">
                <a:sym typeface="Wingdings" panose="05000000000000000000" pitchFamily="2" charset="2"/>
              </a:rPr>
              <a:t>、切记批量下载，属于非法下载，严重时可能导致所</a:t>
            </a:r>
            <a:r>
              <a:rPr lang="en-US" altLang="zh-CN" dirty="0" smtClean="0">
                <a:sym typeface="Wingdings" panose="05000000000000000000" pitchFamily="2" charset="2"/>
              </a:rPr>
              <a:t>IP</a:t>
            </a:r>
            <a:r>
              <a:rPr lang="zh-CN" altLang="en-US" dirty="0" smtClean="0">
                <a:sym typeface="Wingdings" panose="05000000000000000000" pitchFamily="2" charset="2"/>
              </a:rPr>
              <a:t>被数据库商封掉</a:t>
            </a:r>
            <a:endParaRPr lang="en-US" altLang="zh-CN" dirty="0" smtClean="0">
              <a:sym typeface="Wingdings" panose="05000000000000000000" pitchFamily="2" charset="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4649" y="5650468"/>
            <a:ext cx="1823639" cy="3693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ctr" fontAlgn="ctr">
              <a:defRPr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zh-CN" altLang="en-US" dirty="0" smtClean="0">
                <a:sym typeface="Wingdings" panose="05000000000000000000" pitchFamily="2" charset="2"/>
              </a:rPr>
              <a:t>可直接下载全文</a:t>
            </a:r>
            <a:endParaRPr lang="en-US" altLang="zh-CN" dirty="0" smtClean="0">
              <a:sym typeface="Wingdings" panose="05000000000000000000" pitchFamily="2" charset="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76200" y="5650468"/>
            <a:ext cx="914400" cy="3693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fontAlgn="ctr"/>
            <a:endParaRPr lang="zh-CN" altLang="en-US" b="1">
              <a:solidFill>
                <a:schemeClr val="accent2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23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" y="1571625"/>
            <a:ext cx="8534400" cy="5286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242" y="1540559"/>
            <a:ext cx="6742758" cy="53292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612" y="5553426"/>
            <a:ext cx="4191000" cy="34397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2534121" y="63231"/>
            <a:ext cx="6477000" cy="14773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ctr" fontAlgn="ctr">
              <a:defRPr b="1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altLang="zh-CN" dirty="0"/>
              <a:t>TIPs:</a:t>
            </a:r>
          </a:p>
          <a:p>
            <a:pPr algn="l"/>
            <a:r>
              <a:rPr lang="zh-CN" altLang="en-US" dirty="0" smtClean="0">
                <a:sym typeface="Wingdings" panose="05000000000000000000" pitchFamily="2" charset="2"/>
              </a:rPr>
              <a:t>最新版</a:t>
            </a:r>
            <a:r>
              <a:rPr lang="en-US" altLang="zh-CN" dirty="0" smtClean="0">
                <a:sym typeface="Wingdings" panose="05000000000000000000" pitchFamily="2" charset="2"/>
              </a:rPr>
              <a:t>Endnote X7.3 </a:t>
            </a:r>
            <a:r>
              <a:rPr lang="zh-CN" altLang="en-US" dirty="0" smtClean="0">
                <a:sym typeface="Wingdings" panose="05000000000000000000" pitchFamily="2" charset="2"/>
              </a:rPr>
              <a:t>默认“</a:t>
            </a:r>
            <a:r>
              <a:rPr lang="en-US" altLang="zh-CN" dirty="0" smtClean="0">
                <a:sym typeface="Wingdings" panose="05000000000000000000" pitchFamily="2" charset="2"/>
              </a:rPr>
              <a:t>online search</a:t>
            </a:r>
            <a:r>
              <a:rPr lang="zh-CN" altLang="en-US" dirty="0" smtClean="0">
                <a:sym typeface="Wingdings" panose="05000000000000000000" pitchFamily="2" charset="2"/>
              </a:rPr>
              <a:t>”后对检索结果直接下载全文“</a:t>
            </a:r>
            <a:r>
              <a:rPr lang="en-US" altLang="zh-CN" dirty="0" smtClean="0">
                <a:sym typeface="Wingdings" panose="05000000000000000000" pitchFamily="2" charset="2"/>
              </a:rPr>
              <a:t>find full text</a:t>
            </a:r>
            <a:r>
              <a:rPr lang="zh-CN" altLang="en-US" dirty="0" smtClean="0">
                <a:sym typeface="Wingdings" panose="05000000000000000000" pitchFamily="2" charset="2"/>
              </a:rPr>
              <a:t>”，需要手动更改设置</a:t>
            </a:r>
            <a:r>
              <a:rPr lang="en-US" altLang="zh-CN" dirty="0" smtClean="0">
                <a:sym typeface="Wingdings" panose="05000000000000000000" pitchFamily="2" charset="2"/>
              </a:rPr>
              <a:t>:</a:t>
            </a:r>
          </a:p>
          <a:p>
            <a:pPr algn="l"/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    Edit---Preferences---Find </a:t>
            </a:r>
            <a:r>
              <a:rPr lang="en-US" altLang="zh-CN" dirty="0" err="1" smtClean="0">
                <a:sym typeface="Wingdings" panose="05000000000000000000" pitchFamily="2" charset="2"/>
              </a:rPr>
              <a:t>Ful</a:t>
            </a:r>
            <a:r>
              <a:rPr lang="en-US" altLang="zh-CN" dirty="0" smtClean="0">
                <a:sym typeface="Wingdings" panose="05000000000000000000" pitchFamily="2" charset="2"/>
              </a:rPr>
              <a:t> Text---</a:t>
            </a:r>
            <a:r>
              <a:rPr lang="zh-CN" altLang="en-US" dirty="0" smtClean="0">
                <a:sym typeface="Wingdings" panose="05000000000000000000" pitchFamily="2" charset="2"/>
              </a:rPr>
              <a:t>取消勾选 </a:t>
            </a:r>
            <a:r>
              <a:rPr lang="en-US" altLang="zh-CN" dirty="0" err="1" smtClean="0">
                <a:sym typeface="Wingdings" panose="05000000000000000000" pitchFamily="2" charset="2"/>
              </a:rPr>
              <a:t>Automaticall</a:t>
            </a:r>
            <a:r>
              <a:rPr lang="en-US" altLang="zh-CN" dirty="0">
                <a:sym typeface="Wingdings" panose="05000000000000000000" pitchFamily="2" charset="2"/>
              </a:rPr>
              <a:t> </a:t>
            </a:r>
            <a:r>
              <a:rPr lang="en-US" altLang="zh-CN" dirty="0" smtClean="0">
                <a:sym typeface="Wingdings" panose="05000000000000000000" pitchFamily="2" charset="2"/>
              </a:rPr>
              <a:t>invoke Find Full Text on newly-</a:t>
            </a:r>
            <a:r>
              <a:rPr lang="en-US" altLang="zh-CN" dirty="0" err="1" smtClean="0">
                <a:sym typeface="Wingdings" panose="05000000000000000000" pitchFamily="2" charset="2"/>
              </a:rPr>
              <a:t>importe</a:t>
            </a:r>
            <a:endParaRPr lang="en-US" altLang="zh-CN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506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600" dirty="0" smtClean="0"/>
              <a:t>对发生在半导体所的超量下载事件，我们将尊重事实，逐一调查核实；</a:t>
            </a:r>
            <a:endParaRPr lang="en-US" altLang="zh-CN" sz="2600" dirty="0" smtClean="0"/>
          </a:p>
          <a:p>
            <a:r>
              <a:rPr lang="zh-CN" altLang="en-US" sz="2600" dirty="0" smtClean="0"/>
              <a:t>在保护半导体所用户正当使用权益的同时，也将对超量下载造成</a:t>
            </a:r>
            <a:r>
              <a:rPr lang="en-US" altLang="zh-CN" sz="2600" dirty="0" smtClean="0"/>
              <a:t>IP</a:t>
            </a:r>
            <a:r>
              <a:rPr lang="zh-CN" altLang="en-US" sz="2600" dirty="0" smtClean="0"/>
              <a:t>被封的用户进行处罚</a:t>
            </a:r>
            <a:r>
              <a:rPr lang="zh-CN" altLang="en-US" sz="2600" dirty="0" smtClean="0"/>
              <a:t>。</a:t>
            </a:r>
            <a:endParaRPr lang="en-US" altLang="zh-CN" sz="2600" dirty="0" smtClean="0"/>
          </a:p>
          <a:p>
            <a:r>
              <a:rPr lang="zh-CN" altLang="en-US" sz="2600" dirty="0" smtClean="0"/>
              <a:t>请慎重使用</a:t>
            </a:r>
            <a:r>
              <a:rPr lang="en-US" altLang="zh-CN" sz="2600" dirty="0" smtClean="0"/>
              <a:t>EndNote</a:t>
            </a:r>
            <a:r>
              <a:rPr lang="zh-CN" altLang="en-US" sz="2600" dirty="0" smtClean="0"/>
              <a:t>等文献管理软件的批量下载功能。</a:t>
            </a:r>
            <a:endParaRPr lang="en-US" altLang="zh-CN" sz="2600" dirty="0" smtClean="0"/>
          </a:p>
          <a:p>
            <a:r>
              <a:rPr lang="zh-CN" altLang="en-US" sz="2600" dirty="0" smtClean="0"/>
              <a:t>请合理</a:t>
            </a:r>
            <a:r>
              <a:rPr lang="zh-CN" altLang="en-US" sz="2600" dirty="0" smtClean="0"/>
              <a:t>使用电子资源，避免超量下载。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653094792"/>
      </p:ext>
    </p:extLst>
  </p:cSld>
  <p:clrMapOvr>
    <a:masterClrMapping/>
  </p:clrMapOvr>
</p:sld>
</file>

<file path=ppt/theme/theme1.xml><?xml version="1.0" encoding="utf-8"?>
<a:theme xmlns:a="http://schemas.openxmlformats.org/drawingml/2006/main" name="彩虹蓝色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99"/>
      </a:accent1>
      <a:accent2>
        <a:srgbClr val="9966FF"/>
      </a:accent2>
      <a:accent3>
        <a:srgbClr val="FFFFFF"/>
      </a:accent3>
      <a:accent4>
        <a:srgbClr val="000000"/>
      </a:accent4>
      <a:accent5>
        <a:srgbClr val="ADB8CA"/>
      </a:accent5>
      <a:accent6>
        <a:srgbClr val="8A5CE7"/>
      </a:accent6>
      <a:hlink>
        <a:srgbClr val="008000"/>
      </a:hlink>
      <a:folHlink>
        <a:srgbClr val="CC9900"/>
      </a:folHlink>
    </a:clrScheme>
    <a:fontScheme name="彩虹蓝色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彩虹蓝色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蓝色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蓝色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蓝色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蓝色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蓝色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蓝色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蓝色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蓝色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蓝色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蓝色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蓝色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蓝色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C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蓝色模板 14">
        <a:dk1>
          <a:srgbClr val="000000"/>
        </a:dk1>
        <a:lt1>
          <a:srgbClr val="FFFFFF"/>
        </a:lt1>
        <a:dk2>
          <a:srgbClr val="000000"/>
        </a:dk2>
        <a:lt2>
          <a:srgbClr val="0066CC"/>
        </a:lt2>
        <a:accent1>
          <a:srgbClr val="0066C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蓝色模板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C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B9B9E7"/>
        </a:accent6>
        <a:hlink>
          <a:srgbClr val="3333CC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蓝色模板 16">
        <a:dk1>
          <a:srgbClr val="000000"/>
        </a:dk1>
        <a:lt1>
          <a:srgbClr val="FFFFFF"/>
        </a:lt1>
        <a:dk2>
          <a:srgbClr val="0099FF"/>
        </a:dk2>
        <a:lt2>
          <a:srgbClr val="808080"/>
        </a:lt2>
        <a:accent1>
          <a:srgbClr val="0066C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B9B9E7"/>
        </a:accent6>
        <a:hlink>
          <a:srgbClr val="3333CC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彩虹绛色模板">
  <a:themeElements>
    <a:clrScheme name="彩虹绛色模板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FF3300"/>
      </a:accent2>
      <a:accent3>
        <a:srgbClr val="FFFFFF"/>
      </a:accent3>
      <a:accent4>
        <a:srgbClr val="000000"/>
      </a:accent4>
      <a:accent5>
        <a:srgbClr val="CAE2FF"/>
      </a:accent5>
      <a:accent6>
        <a:srgbClr val="E72D00"/>
      </a:accent6>
      <a:hlink>
        <a:srgbClr val="3333CC"/>
      </a:hlink>
      <a:folHlink>
        <a:srgbClr val="009900"/>
      </a:folHlink>
    </a:clrScheme>
    <a:fontScheme name="彩虹绛色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5000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彩虹绛色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绛色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绛色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绛色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绛色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绛色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绛色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绛色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绛色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绛色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绛色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绛色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虹绛色模板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E72D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虹绛色模板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E72D00"/>
        </a:accent6>
        <a:hlink>
          <a:srgbClr val="3333C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彩虹蓝色模板</Template>
  <TotalTime>6424</TotalTime>
  <Words>268</Words>
  <Application>Microsoft Office PowerPoint</Application>
  <PresentationFormat>全屏显示(4:3)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6" baseType="lpstr">
      <vt:lpstr>彩虹蓝色模板</vt:lpstr>
      <vt:lpstr>彩虹绛色模板</vt:lpstr>
      <vt:lpstr>超量下载的危害</vt:lpstr>
      <vt:lpstr>2.2  在线检索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las</dc:creator>
  <cp:lastModifiedBy>Sky123.Org</cp:lastModifiedBy>
  <cp:revision>1755</cp:revision>
  <cp:lastPrinted>1601-01-01T00:00:00Z</cp:lastPrinted>
  <dcterms:created xsi:type="dcterms:W3CDTF">2009-11-26T02:42:54Z</dcterms:created>
  <dcterms:modified xsi:type="dcterms:W3CDTF">2016-03-22T08:38:20Z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