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</p:sldMasterIdLst>
  <p:handoutMasterIdLst>
    <p:handoutMasterId r:id="rId17"/>
  </p:handoutMasterIdLst>
  <p:sldIdLst>
    <p:sldId id="262" r:id="rId2"/>
    <p:sldId id="263" r:id="rId3"/>
    <p:sldId id="271" r:id="rId4"/>
    <p:sldId id="278" r:id="rId5"/>
    <p:sldId id="283" r:id="rId6"/>
    <p:sldId id="273" r:id="rId7"/>
    <p:sldId id="282" r:id="rId8"/>
    <p:sldId id="272" r:id="rId9"/>
    <p:sldId id="280" r:id="rId10"/>
    <p:sldId id="281" r:id="rId11"/>
    <p:sldId id="279" r:id="rId12"/>
    <p:sldId id="274" r:id="rId13"/>
    <p:sldId id="275" r:id="rId14"/>
    <p:sldId id="277" r:id="rId15"/>
    <p:sldId id="270" r:id="rId16"/>
  </p:sldIdLst>
  <p:sldSz cx="9144000" cy="6858000" type="screen4x3"/>
  <p:notesSz cx="6886575" cy="9623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7774" autoAdjust="0"/>
  </p:normalViewPr>
  <p:slideViewPr>
    <p:cSldViewPr snapToGrid="0">
      <p:cViewPr varScale="1">
        <p:scale>
          <a:sx n="81" d="100"/>
          <a:sy n="81" d="100"/>
        </p:scale>
        <p:origin x="6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72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900488" y="0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6DBF7-52F6-469B-B960-2B47C298C8F9}" type="datetimeFigureOut">
              <a:rPr lang="zh-CN" altLang="en-US" smtClean="0"/>
              <a:t>2015/9/6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140825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900488" y="9140825"/>
            <a:ext cx="2984500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81D96-5BF5-4D86-B5DD-B7BAC5AAE5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874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810000"/>
            <a:ext cx="6400800" cy="533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en-US" altLang="ko-KR" noProof="0" smtClean="0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 lIns="91440" tIns="45720" rIns="91440" bIns="45720"/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 lIns="91440" tIns="45720" rIns="91440" bIns="45720"/>
          <a:lstStyle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39CA0E2D-9EAA-4240-AD12-3A28C55B678B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13348" name="Oval 36"/>
          <p:cNvSpPr>
            <a:spLocks noChangeArrowheads="1"/>
          </p:cNvSpPr>
          <p:nvPr/>
        </p:nvSpPr>
        <p:spPr bwMode="blackGray">
          <a:xfrm>
            <a:off x="2286000" y="685800"/>
            <a:ext cx="4419600" cy="4419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351" name="Group 39"/>
          <p:cNvGrpSpPr>
            <a:grpSpLocks/>
          </p:cNvGrpSpPr>
          <p:nvPr/>
        </p:nvGrpSpPr>
        <p:grpSpPr bwMode="auto">
          <a:xfrm>
            <a:off x="0" y="1778000"/>
            <a:ext cx="9144000" cy="5080000"/>
            <a:chOff x="0" y="1120"/>
            <a:chExt cx="5760" cy="3200"/>
          </a:xfrm>
        </p:grpSpPr>
        <p:grpSp>
          <p:nvGrpSpPr>
            <p:cNvPr id="13344" name="Group 32"/>
            <p:cNvGrpSpPr>
              <a:grpSpLocks/>
            </p:cNvGrpSpPr>
            <p:nvPr userDrawn="1"/>
          </p:nvGrpSpPr>
          <p:grpSpPr bwMode="auto">
            <a:xfrm>
              <a:off x="0" y="1120"/>
              <a:ext cx="5760" cy="1757"/>
              <a:chOff x="0" y="1338"/>
              <a:chExt cx="5760" cy="822"/>
            </a:xfrm>
          </p:grpSpPr>
          <p:sp>
            <p:nvSpPr>
              <p:cNvPr id="13345" name="Arc 33"/>
              <p:cNvSpPr>
                <a:spLocks/>
              </p:cNvSpPr>
              <p:nvPr userDrawn="1"/>
            </p:nvSpPr>
            <p:spPr bwMode="white">
              <a:xfrm>
                <a:off x="2880" y="1338"/>
                <a:ext cx="2880" cy="82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46" name="Arc 34"/>
              <p:cNvSpPr>
                <a:spLocks/>
              </p:cNvSpPr>
              <p:nvPr userDrawn="1"/>
            </p:nvSpPr>
            <p:spPr bwMode="white">
              <a:xfrm flipH="1">
                <a:off x="0" y="1338"/>
                <a:ext cx="2880" cy="82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347" name="Rectangle 35"/>
            <p:cNvSpPr>
              <a:spLocks noChangeArrowheads="1"/>
            </p:cNvSpPr>
            <p:nvPr userDrawn="1"/>
          </p:nvSpPr>
          <p:spPr bwMode="white">
            <a:xfrm>
              <a:off x="0" y="2878"/>
              <a:ext cx="5760" cy="144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533400" y="3048000"/>
            <a:ext cx="8153400" cy="6699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en-US" altLang="ko-KR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68F51-68EB-4D71-A6B0-2CDA922C0DF0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321865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C1440D-B333-4AAA-9F9E-2FB1C3A42B87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3278094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609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zh-CN" altLang="en-US" smtClean="0"/>
              <a:t>单击图标添加图表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98EA69A9-683A-4E2B-910F-51A87706EEC6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2700" y="6311900"/>
            <a:ext cx="838200" cy="3270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>
          <a:xfrm>
            <a:off x="0" y="6629400"/>
            <a:ext cx="1447800" cy="20478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95824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771089-7040-4368-BCA4-630954CB54A9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122793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6EF35B-235B-48E6-BE70-2BA37EDF42AF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210187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86639A-85FC-4A5C-B9FD-8C9F72E3695C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79630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92C7B6-1B87-418D-8889-A869814BDE8F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364332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BB67CF-C5AA-4252-BD68-08DCFEA96F83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118279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C23132-E257-422B-9504-6D0C92D60B07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272602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6D9670-D9CE-45E7-85C5-0EF7FB433341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53953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C9588D-C96A-41D1-A564-0D3953ED29D1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Your site here</a:t>
            </a:r>
          </a:p>
        </p:txBody>
      </p:sp>
    </p:spTree>
    <p:extLst>
      <p:ext uri="{BB962C8B-B14F-4D97-AF65-F5344CB8AC3E}">
        <p14:creationId xmlns:p14="http://schemas.microsoft.com/office/powerpoint/2010/main" val="301551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1" name="Arc 43"/>
          <p:cNvSpPr>
            <a:spLocks/>
          </p:cNvSpPr>
          <p:nvPr/>
        </p:nvSpPr>
        <p:spPr bwMode="auto">
          <a:xfrm flipH="1">
            <a:off x="0" y="812800"/>
            <a:ext cx="4572000" cy="15906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6989"/>
              <a:gd name="T2" fmla="*/ 20917 w 21600"/>
              <a:gd name="T3" fmla="*/ 26989 h 26989"/>
              <a:gd name="T4" fmla="*/ 0 w 21600"/>
              <a:gd name="T5" fmla="*/ 21600 h 26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989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417"/>
                  <a:pt x="21370" y="25228"/>
                  <a:pt x="20916" y="26988"/>
                </a:cubicBezTo>
              </a:path>
              <a:path w="21600" h="26989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417"/>
                  <a:pt x="21370" y="25228"/>
                  <a:pt x="20916" y="26988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y="-100000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fld id="{88CDB62A-DA5E-4084-8FFE-E4A4560774B9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700" y="6311900"/>
            <a:ext cx="8382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000">
                <a:solidFill>
                  <a:schemeClr val="hlink"/>
                </a:solidFill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LOGO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447800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Your site here</a:t>
            </a:r>
          </a:p>
        </p:txBody>
      </p:sp>
      <p:sp>
        <p:nvSpPr>
          <p:cNvPr id="12332" name="Oval 44"/>
          <p:cNvSpPr>
            <a:spLocks noChangeArrowheads="1"/>
          </p:cNvSpPr>
          <p:nvPr/>
        </p:nvSpPr>
        <p:spPr bwMode="gray">
          <a:xfrm>
            <a:off x="6096000" y="381000"/>
            <a:ext cx="2514600" cy="2514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30" name="Arc 42"/>
          <p:cNvSpPr>
            <a:spLocks/>
          </p:cNvSpPr>
          <p:nvPr/>
        </p:nvSpPr>
        <p:spPr bwMode="white">
          <a:xfrm>
            <a:off x="4572000" y="812800"/>
            <a:ext cx="4572000" cy="15906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6989"/>
              <a:gd name="T2" fmla="*/ 20917 w 21600"/>
              <a:gd name="T3" fmla="*/ 26989 h 26989"/>
              <a:gd name="T4" fmla="*/ 0 w 21600"/>
              <a:gd name="T5" fmla="*/ 21600 h 26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989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417"/>
                  <a:pt x="21370" y="25228"/>
                  <a:pt x="20916" y="26988"/>
                </a:cubicBezTo>
              </a:path>
              <a:path w="21600" h="26989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417"/>
                  <a:pt x="21370" y="25228"/>
                  <a:pt x="20916" y="26988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y="-100000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white">
          <a:xfrm>
            <a:off x="0" y="2055813"/>
            <a:ext cx="9144000" cy="48021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5400" dir="162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04800"/>
            <a:ext cx="7848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ko-KR" smtClean="0"/>
          </a:p>
        </p:txBody>
      </p:sp>
      <p:sp>
        <p:nvSpPr>
          <p:cNvPr id="12336" name="Rectangle 4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ko-KR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s.ac.c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41500" y="2794000"/>
            <a:ext cx="5448300" cy="1105184"/>
          </a:xfrm>
          <a:noFill/>
        </p:spPr>
        <p:txBody>
          <a:bodyPr lIns="18000" tIns="10800" rIns="18000" bIns="10800" anchor="t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4000" dirty="0">
                <a:solidFill>
                  <a:schemeClr val="tx2"/>
                </a:solidFill>
                <a:ea typeface="굴림" pitchFamily="50" charset="-127"/>
              </a:rPr>
              <a:t/>
            </a:r>
            <a:br>
              <a:rPr lang="en-US" altLang="ko-KR" sz="4000" dirty="0">
                <a:solidFill>
                  <a:schemeClr val="tx2"/>
                </a:solidFill>
                <a:ea typeface="굴림" pitchFamily="50" charset="-127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半导体学报介绍</a:t>
            </a:r>
            <a:endParaRPr lang="en-US" altLang="ko-KR" sz="48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841500" y="4721225"/>
            <a:ext cx="5378450" cy="557875"/>
          </a:xfrm>
          <a:solidFill>
            <a:schemeClr val="accent2"/>
          </a:solidFill>
        </p:spPr>
        <p:txBody>
          <a:bodyPr lIns="18000" tIns="10800" rIns="18000" bIns="54000">
            <a:spAutoFit/>
          </a:bodyPr>
          <a:lstStyle/>
          <a:p>
            <a:r>
              <a:rPr lang="en-US" altLang="ko-KR" sz="1800" b="1" dirty="0">
                <a:solidFill>
                  <a:schemeClr val="tx2"/>
                </a:solidFill>
                <a:ea typeface="굴림" pitchFamily="50" charset="-127"/>
              </a:rPr>
              <a:t> </a:t>
            </a:r>
            <a:r>
              <a:rPr lang="zh-CN" altLang="en-US" sz="3200" b="1" dirty="0" smtClean="0">
                <a:solidFill>
                  <a:schemeClr val="tx2"/>
                </a:solidFill>
                <a:ea typeface="굴림" pitchFamily="50" charset="-127"/>
              </a:rPr>
              <a:t>邓航军</a:t>
            </a:r>
            <a:endParaRPr lang="en-US" altLang="ko-KR" sz="3200" b="1" dirty="0">
              <a:solidFill>
                <a:schemeClr val="tx2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投稿流程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18" y="914399"/>
            <a:ext cx="7238667" cy="5797485"/>
          </a:xfr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82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投稿流程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审稿实行三审制，即编辑部初审、专家外审、编委终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初审通过后，需缴纳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元审稿费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外审周期一般是一个半月左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右</a:t>
            </a:r>
            <a:endParaRPr lang="en-US" altLang="zh-CN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表周期为</a:t>
            </a: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个月左右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239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稿件录用后的事项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稿件录用后，作者需签署版权转让协议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收取一定的版面费，同时也付作者稿费和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本期刊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稿件录用后可以申请加急发表，但要缴纳加急发表费，每提前一个月加收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所里的作者缴纳版面费、审稿费可到财务处填蓝色报销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单就行转账，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之后把回执交编辑部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32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奖励政策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鼓励所里的学生把好文章投到半导体学报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基金委的政策：在半导体学报上发表文章视同在国外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SCI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期刊上发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表（每年</a:t>
            </a: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篇）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鼓励引用半导体学报上的文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章（具体可咨询编辑部）</a:t>
            </a:r>
            <a:endParaRPr lang="zh-CN" altLang="en-US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05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奖励政策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b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希望大家</a:t>
            </a:r>
            <a:endParaRPr lang="en-US" altLang="zh-CN" b="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多投好文章，多引用半导体学报上的文章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417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1500" y="3975100"/>
            <a:ext cx="5448300" cy="850900"/>
          </a:xfrm>
          <a:noFill/>
        </p:spPr>
        <p:txBody>
          <a:bodyPr lIns="18000" tIns="10800" rIns="18000" bIns="10800" anchor="t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ko-KR" sz="6800">
                <a:solidFill>
                  <a:schemeClr val="tx2"/>
                </a:solidFill>
                <a:ea typeface="굴림" pitchFamily="50" charset="-127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LOGO</a:t>
            </a:r>
          </a:p>
        </p:txBody>
      </p:sp>
      <p:sp>
        <p:nvSpPr>
          <p:cNvPr id="3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/>
              <a:t>Your site here</a:t>
            </a:r>
          </a:p>
        </p:txBody>
      </p:sp>
      <p:grpSp>
        <p:nvGrpSpPr>
          <p:cNvPr id="36924" name="Group 60"/>
          <p:cNvGrpSpPr>
            <a:grpSpLocks/>
          </p:cNvGrpSpPr>
          <p:nvPr/>
        </p:nvGrpSpPr>
        <p:grpSpPr bwMode="auto">
          <a:xfrm>
            <a:off x="2120900" y="2768600"/>
            <a:ext cx="4891088" cy="584200"/>
            <a:chOff x="1336" y="3256"/>
            <a:chExt cx="3081" cy="368"/>
          </a:xfrm>
        </p:grpSpPr>
        <p:sp>
          <p:nvSpPr>
            <p:cNvPr id="36925" name="AutoShape 61"/>
            <p:cNvSpPr>
              <a:spLocks noChangeArrowheads="1"/>
            </p:cNvSpPr>
            <p:nvPr/>
          </p:nvSpPr>
          <p:spPr bwMode="gray">
            <a:xfrm>
              <a:off x="1344" y="3264"/>
              <a:ext cx="3072" cy="360"/>
            </a:xfrm>
            <a:prstGeom prst="roundRect">
              <a:avLst>
                <a:gd name="adj" fmla="val 50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54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6926" name="Group 62"/>
            <p:cNvGrpSpPr>
              <a:grpSpLocks/>
            </p:cNvGrpSpPr>
            <p:nvPr/>
          </p:nvGrpSpPr>
          <p:grpSpPr bwMode="auto">
            <a:xfrm>
              <a:off x="1336" y="3256"/>
              <a:ext cx="3081" cy="360"/>
              <a:chOff x="1336" y="3256"/>
              <a:chExt cx="3081" cy="360"/>
            </a:xfrm>
          </p:grpSpPr>
          <p:sp>
            <p:nvSpPr>
              <p:cNvPr id="36927" name="AutoShape 63"/>
              <p:cNvSpPr>
                <a:spLocks noChangeArrowheads="1"/>
              </p:cNvSpPr>
              <p:nvPr/>
            </p:nvSpPr>
            <p:spPr bwMode="gray">
              <a:xfrm>
                <a:off x="1336" y="3256"/>
                <a:ext cx="3072" cy="36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2700" dir="54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6928" name="Group 64"/>
              <p:cNvGrpSpPr>
                <a:grpSpLocks/>
              </p:cNvGrpSpPr>
              <p:nvPr/>
            </p:nvGrpSpPr>
            <p:grpSpPr bwMode="auto">
              <a:xfrm>
                <a:off x="1632" y="3256"/>
                <a:ext cx="2785" cy="360"/>
                <a:chOff x="1632" y="3256"/>
                <a:chExt cx="2785" cy="360"/>
              </a:xfrm>
            </p:grpSpPr>
            <p:sp>
              <p:nvSpPr>
                <p:cNvPr id="36929" name="AutoShape 65"/>
                <p:cNvSpPr>
                  <a:spLocks noChangeArrowheads="1"/>
                </p:cNvSpPr>
                <p:nvPr/>
              </p:nvSpPr>
              <p:spPr bwMode="gray">
                <a:xfrm>
                  <a:off x="1888" y="3256"/>
                  <a:ext cx="2529" cy="36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6930" name="AutoShape 66"/>
                <p:cNvSpPr>
                  <a:spLocks noChangeArrowheads="1"/>
                </p:cNvSpPr>
                <p:nvPr/>
              </p:nvSpPr>
              <p:spPr bwMode="gray">
                <a:xfrm>
                  <a:off x="1632" y="3256"/>
                  <a:ext cx="1257" cy="360"/>
                </a:xfrm>
                <a:prstGeom prst="roundRect">
                  <a:avLst>
                    <a:gd name="adj" fmla="val 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36931" name="Group 67"/>
          <p:cNvGrpSpPr>
            <a:grpSpLocks/>
          </p:cNvGrpSpPr>
          <p:nvPr/>
        </p:nvGrpSpPr>
        <p:grpSpPr bwMode="auto">
          <a:xfrm>
            <a:off x="2120900" y="3670300"/>
            <a:ext cx="4891088" cy="584200"/>
            <a:chOff x="1336" y="3256"/>
            <a:chExt cx="3081" cy="368"/>
          </a:xfrm>
        </p:grpSpPr>
        <p:sp>
          <p:nvSpPr>
            <p:cNvPr id="36932" name="AutoShape 68"/>
            <p:cNvSpPr>
              <a:spLocks noChangeArrowheads="1"/>
            </p:cNvSpPr>
            <p:nvPr/>
          </p:nvSpPr>
          <p:spPr bwMode="gray">
            <a:xfrm>
              <a:off x="1344" y="3264"/>
              <a:ext cx="3072" cy="360"/>
            </a:xfrm>
            <a:prstGeom prst="roundRect">
              <a:avLst>
                <a:gd name="adj" fmla="val 50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54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6933" name="Group 69"/>
            <p:cNvGrpSpPr>
              <a:grpSpLocks/>
            </p:cNvGrpSpPr>
            <p:nvPr/>
          </p:nvGrpSpPr>
          <p:grpSpPr bwMode="auto">
            <a:xfrm>
              <a:off x="1336" y="3256"/>
              <a:ext cx="3081" cy="360"/>
              <a:chOff x="1336" y="3256"/>
              <a:chExt cx="3081" cy="360"/>
            </a:xfrm>
          </p:grpSpPr>
          <p:sp>
            <p:nvSpPr>
              <p:cNvPr id="36934" name="AutoShape 70"/>
              <p:cNvSpPr>
                <a:spLocks noChangeArrowheads="1"/>
              </p:cNvSpPr>
              <p:nvPr/>
            </p:nvSpPr>
            <p:spPr bwMode="gray">
              <a:xfrm>
                <a:off x="1336" y="3256"/>
                <a:ext cx="3072" cy="36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2700" dir="54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6935" name="Group 71"/>
              <p:cNvGrpSpPr>
                <a:grpSpLocks/>
              </p:cNvGrpSpPr>
              <p:nvPr/>
            </p:nvGrpSpPr>
            <p:grpSpPr bwMode="auto">
              <a:xfrm>
                <a:off x="1632" y="3256"/>
                <a:ext cx="2785" cy="360"/>
                <a:chOff x="1632" y="3256"/>
                <a:chExt cx="2785" cy="360"/>
              </a:xfrm>
            </p:grpSpPr>
            <p:sp>
              <p:nvSpPr>
                <p:cNvPr id="36936" name="AutoShape 72"/>
                <p:cNvSpPr>
                  <a:spLocks noChangeArrowheads="1"/>
                </p:cNvSpPr>
                <p:nvPr/>
              </p:nvSpPr>
              <p:spPr bwMode="gray">
                <a:xfrm>
                  <a:off x="1888" y="3256"/>
                  <a:ext cx="2529" cy="36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6937" name="AutoShape 73"/>
                <p:cNvSpPr>
                  <a:spLocks noChangeArrowheads="1"/>
                </p:cNvSpPr>
                <p:nvPr/>
              </p:nvSpPr>
              <p:spPr bwMode="gray">
                <a:xfrm>
                  <a:off x="1632" y="3256"/>
                  <a:ext cx="1257" cy="360"/>
                </a:xfrm>
                <a:prstGeom prst="roundRect">
                  <a:avLst>
                    <a:gd name="adj" fmla="val 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36938" name="Group 74"/>
          <p:cNvGrpSpPr>
            <a:grpSpLocks/>
          </p:cNvGrpSpPr>
          <p:nvPr/>
        </p:nvGrpSpPr>
        <p:grpSpPr bwMode="auto">
          <a:xfrm>
            <a:off x="2120900" y="4533900"/>
            <a:ext cx="4891088" cy="584200"/>
            <a:chOff x="1336" y="3256"/>
            <a:chExt cx="3081" cy="368"/>
          </a:xfrm>
        </p:grpSpPr>
        <p:sp>
          <p:nvSpPr>
            <p:cNvPr id="36939" name="AutoShape 75"/>
            <p:cNvSpPr>
              <a:spLocks noChangeArrowheads="1"/>
            </p:cNvSpPr>
            <p:nvPr/>
          </p:nvSpPr>
          <p:spPr bwMode="gray">
            <a:xfrm>
              <a:off x="1344" y="3264"/>
              <a:ext cx="3072" cy="360"/>
            </a:xfrm>
            <a:prstGeom prst="roundRect">
              <a:avLst>
                <a:gd name="adj" fmla="val 50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54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6940" name="Group 76"/>
            <p:cNvGrpSpPr>
              <a:grpSpLocks/>
            </p:cNvGrpSpPr>
            <p:nvPr/>
          </p:nvGrpSpPr>
          <p:grpSpPr bwMode="auto">
            <a:xfrm>
              <a:off x="1336" y="3256"/>
              <a:ext cx="3081" cy="360"/>
              <a:chOff x="1336" y="3256"/>
              <a:chExt cx="3081" cy="360"/>
            </a:xfrm>
          </p:grpSpPr>
          <p:sp>
            <p:nvSpPr>
              <p:cNvPr id="36941" name="AutoShape 77"/>
              <p:cNvSpPr>
                <a:spLocks noChangeArrowheads="1"/>
              </p:cNvSpPr>
              <p:nvPr/>
            </p:nvSpPr>
            <p:spPr bwMode="gray">
              <a:xfrm>
                <a:off x="1336" y="3256"/>
                <a:ext cx="3072" cy="36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2700" dir="54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6942" name="Group 78"/>
              <p:cNvGrpSpPr>
                <a:grpSpLocks/>
              </p:cNvGrpSpPr>
              <p:nvPr/>
            </p:nvGrpSpPr>
            <p:grpSpPr bwMode="auto">
              <a:xfrm>
                <a:off x="1632" y="3256"/>
                <a:ext cx="2785" cy="360"/>
                <a:chOff x="1632" y="3256"/>
                <a:chExt cx="2785" cy="360"/>
              </a:xfrm>
            </p:grpSpPr>
            <p:sp>
              <p:nvSpPr>
                <p:cNvPr id="36943" name="AutoShape 79"/>
                <p:cNvSpPr>
                  <a:spLocks noChangeArrowheads="1"/>
                </p:cNvSpPr>
                <p:nvPr/>
              </p:nvSpPr>
              <p:spPr bwMode="gray">
                <a:xfrm>
                  <a:off x="1888" y="3256"/>
                  <a:ext cx="2529" cy="36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6944" name="AutoShape 80"/>
                <p:cNvSpPr>
                  <a:spLocks noChangeArrowheads="1"/>
                </p:cNvSpPr>
                <p:nvPr/>
              </p:nvSpPr>
              <p:spPr bwMode="gray">
                <a:xfrm>
                  <a:off x="1632" y="3256"/>
                  <a:ext cx="1257" cy="360"/>
                </a:xfrm>
                <a:prstGeom prst="roundRect">
                  <a:avLst>
                    <a:gd name="adj" fmla="val 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848600" cy="609600"/>
          </a:xfrm>
        </p:spPr>
        <p:txBody>
          <a:bodyPr/>
          <a:lstStyle/>
          <a:p>
            <a:r>
              <a:rPr lang="en-US" altLang="ko-KR" sz="3400">
                <a:ea typeface="굴림" pitchFamily="50" charset="-127"/>
              </a:rPr>
              <a:t>Contents</a:t>
            </a:r>
          </a:p>
        </p:txBody>
      </p:sp>
      <p:grpSp>
        <p:nvGrpSpPr>
          <p:cNvPr id="36952" name="Group 88"/>
          <p:cNvGrpSpPr>
            <a:grpSpLocks/>
          </p:cNvGrpSpPr>
          <p:nvPr/>
        </p:nvGrpSpPr>
        <p:grpSpPr bwMode="auto">
          <a:xfrm>
            <a:off x="2120900" y="1905000"/>
            <a:ext cx="4891088" cy="584200"/>
            <a:chOff x="1336" y="1200"/>
            <a:chExt cx="3081" cy="368"/>
          </a:xfrm>
        </p:grpSpPr>
        <p:sp>
          <p:nvSpPr>
            <p:cNvPr id="36915" name="AutoShape 51"/>
            <p:cNvSpPr>
              <a:spLocks noChangeArrowheads="1"/>
            </p:cNvSpPr>
            <p:nvPr/>
          </p:nvSpPr>
          <p:spPr bwMode="gray">
            <a:xfrm>
              <a:off x="1344" y="1208"/>
              <a:ext cx="3072" cy="360"/>
            </a:xfrm>
            <a:prstGeom prst="roundRect">
              <a:avLst>
                <a:gd name="adj" fmla="val 50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54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6951" name="Group 87"/>
            <p:cNvGrpSpPr>
              <a:grpSpLocks/>
            </p:cNvGrpSpPr>
            <p:nvPr/>
          </p:nvGrpSpPr>
          <p:grpSpPr bwMode="auto">
            <a:xfrm>
              <a:off x="1336" y="1200"/>
              <a:ext cx="3081" cy="360"/>
              <a:chOff x="1336" y="1200"/>
              <a:chExt cx="3081" cy="360"/>
            </a:xfrm>
          </p:grpSpPr>
          <p:sp>
            <p:nvSpPr>
              <p:cNvPr id="36916" name="AutoShape 52"/>
              <p:cNvSpPr>
                <a:spLocks noChangeArrowheads="1"/>
              </p:cNvSpPr>
              <p:nvPr/>
            </p:nvSpPr>
            <p:spPr bwMode="gray">
              <a:xfrm>
                <a:off x="1336" y="1200"/>
                <a:ext cx="3072" cy="36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2700" dir="54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6921" name="Group 57"/>
              <p:cNvGrpSpPr>
                <a:grpSpLocks/>
              </p:cNvGrpSpPr>
              <p:nvPr/>
            </p:nvGrpSpPr>
            <p:grpSpPr bwMode="auto">
              <a:xfrm>
                <a:off x="1632" y="1200"/>
                <a:ext cx="2785" cy="360"/>
                <a:chOff x="1632" y="3256"/>
                <a:chExt cx="2785" cy="360"/>
              </a:xfrm>
            </p:grpSpPr>
            <p:sp>
              <p:nvSpPr>
                <p:cNvPr id="36919" name="AutoShape 55"/>
                <p:cNvSpPr>
                  <a:spLocks noChangeArrowheads="1"/>
                </p:cNvSpPr>
                <p:nvPr/>
              </p:nvSpPr>
              <p:spPr bwMode="gray">
                <a:xfrm>
                  <a:off x="1888" y="3256"/>
                  <a:ext cx="2529" cy="36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6920" name="AutoShape 56"/>
                <p:cNvSpPr>
                  <a:spLocks noChangeArrowheads="1"/>
                </p:cNvSpPr>
                <p:nvPr/>
              </p:nvSpPr>
              <p:spPr bwMode="gray">
                <a:xfrm>
                  <a:off x="1632" y="3256"/>
                  <a:ext cx="1257" cy="360"/>
                </a:xfrm>
                <a:prstGeom prst="roundRect">
                  <a:avLst>
                    <a:gd name="adj" fmla="val 0"/>
                  </a:avLst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chemeClr val="tx1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bg2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2700" dir="54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36945" name="Rectangle 81"/>
          <p:cNvSpPr>
            <a:spLocks noChangeArrowheads="1"/>
          </p:cNvSpPr>
          <p:nvPr/>
        </p:nvSpPr>
        <p:spPr bwMode="black">
          <a:xfrm>
            <a:off x="2730500" y="2032000"/>
            <a:ext cx="3098800" cy="29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lang="en-US" altLang="ko-KR" sz="2200" dirty="0">
                <a:solidFill>
                  <a:schemeClr val="tx2"/>
                </a:solidFill>
                <a:ea typeface="굴림" pitchFamily="50" charset="-127"/>
              </a:rPr>
              <a:t>1</a:t>
            </a:r>
            <a:r>
              <a:rPr lang="en-US" altLang="ko-KR" sz="2200" dirty="0" smtClean="0">
                <a:solidFill>
                  <a:schemeClr val="tx2"/>
                </a:solidFill>
                <a:ea typeface="굴림" pitchFamily="50" charset="-127"/>
              </a:rPr>
              <a:t>. </a:t>
            </a:r>
            <a:r>
              <a:rPr lang="zh-CN" altLang="en-US" sz="220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半</a:t>
            </a:r>
            <a:r>
              <a:rPr lang="zh-CN" altLang="en-US" sz="2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导体学报简介</a:t>
            </a:r>
            <a:endParaRPr lang="en-US" altLang="ko-KR" sz="22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black">
          <a:xfrm>
            <a:off x="2743200" y="2921000"/>
            <a:ext cx="3098800" cy="29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lang="en-US" altLang="ko-KR" sz="2200" dirty="0">
                <a:solidFill>
                  <a:schemeClr val="tx2"/>
                </a:solidFill>
                <a:ea typeface="굴림" pitchFamily="50" charset="-127"/>
              </a:rPr>
              <a:t>2</a:t>
            </a:r>
            <a:r>
              <a:rPr lang="en-US" altLang="ko-KR" sz="2200" dirty="0" smtClean="0">
                <a:solidFill>
                  <a:schemeClr val="tx2"/>
                </a:solidFill>
                <a:ea typeface="굴림" pitchFamily="50" charset="-127"/>
              </a:rPr>
              <a:t>. </a:t>
            </a:r>
            <a:r>
              <a:rPr lang="zh-CN" altLang="en-US" sz="2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投稿流程</a:t>
            </a:r>
            <a:endParaRPr lang="en-US" altLang="ko-KR" sz="22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black">
          <a:xfrm>
            <a:off x="2743200" y="3822700"/>
            <a:ext cx="3784600" cy="29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lang="en-US" altLang="ko-KR" sz="2200" dirty="0">
                <a:solidFill>
                  <a:schemeClr val="tx2"/>
                </a:solidFill>
                <a:ea typeface="굴림" pitchFamily="50" charset="-127"/>
              </a:rPr>
              <a:t>3</a:t>
            </a:r>
            <a:r>
              <a:rPr lang="en-US" altLang="ko-KR" sz="2200" dirty="0" smtClean="0">
                <a:solidFill>
                  <a:schemeClr val="tx2"/>
                </a:solidFill>
                <a:ea typeface="굴림" pitchFamily="50" charset="-127"/>
              </a:rPr>
              <a:t>. </a:t>
            </a:r>
            <a:r>
              <a:rPr lang="zh-CN" altLang="en-US" sz="2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稿件录用后的事项</a:t>
            </a:r>
            <a:endParaRPr lang="en-US" altLang="ko-KR" sz="22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black">
          <a:xfrm>
            <a:off x="2743200" y="4686300"/>
            <a:ext cx="3784600" cy="29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algn="ctr"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lang="en-US" altLang="ko-KR" sz="2200" dirty="0">
                <a:solidFill>
                  <a:schemeClr val="tx2"/>
                </a:solidFill>
                <a:ea typeface="굴림" pitchFamily="50" charset="-127"/>
              </a:rPr>
              <a:t>4</a:t>
            </a:r>
            <a:r>
              <a:rPr lang="en-US" altLang="ko-KR" sz="2200" dirty="0" smtClean="0">
                <a:solidFill>
                  <a:schemeClr val="tx2"/>
                </a:solidFill>
                <a:ea typeface="굴림" pitchFamily="50" charset="-127"/>
              </a:rPr>
              <a:t>. </a:t>
            </a:r>
            <a:r>
              <a:rPr lang="zh-CN" altLang="en-US" sz="22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奖励政策</a:t>
            </a:r>
            <a:endParaRPr lang="en-US" altLang="ko-KR" sz="22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半导体学报简介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70342" y="1371600"/>
            <a:ext cx="4416458" cy="4953000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1980</a:t>
            </a:r>
            <a:r>
              <a:rPr lang="zh-CN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年创刊，由王</a:t>
            </a:r>
            <a:r>
              <a:rPr lang="zh-CN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守武</a:t>
            </a:r>
            <a:r>
              <a:rPr lang="zh-CN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先生创</a:t>
            </a:r>
            <a:r>
              <a:rPr lang="zh-CN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办</a:t>
            </a:r>
            <a:endParaRPr lang="en-US" altLang="zh-CN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zh-CN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</a:t>
            </a:r>
            <a:r>
              <a:rPr lang="zh-CN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办单位：中科院半导体所、中国电子学</a:t>
            </a:r>
            <a:r>
              <a:rPr lang="zh-CN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endParaRPr lang="en-US" altLang="zh-CN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我所唯一的学术期刊</a:t>
            </a:r>
          </a:p>
          <a:p>
            <a:endParaRPr lang="en-US" altLang="zh-CN" dirty="0" smtClean="0">
              <a:solidFill>
                <a:schemeClr val="bg2"/>
              </a:solidFill>
            </a:endParaRPr>
          </a:p>
          <a:p>
            <a:endParaRPr lang="zh-CN" altLang="en-US" dirty="0">
              <a:solidFill>
                <a:schemeClr val="bg2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2" y="1093681"/>
            <a:ext cx="4220721" cy="577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10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半导体学报简介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现任主编是李树深所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endParaRPr lang="en-US" altLang="zh-CN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委有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66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名，其中近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1/3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为海外编委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2009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年改为英文版，同年和英国物理学会（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IOP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）合作。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68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半导体学报简介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Clr>
                <a:schemeClr val="bg2"/>
              </a:buClr>
              <a:buNone/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报道方向：</a:t>
            </a:r>
            <a:endParaRPr lang="en-US" altLang="zh-CN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Clr>
                <a:schemeClr val="bg2"/>
              </a:buClr>
              <a:buNone/>
            </a:pP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主要报道和半导体科学技术相关的最新科研成果，包括半导体物理、材料、器件、集成电路以及工艺。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619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半导体学报简介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l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数据库收录情况：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美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国工程索引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(EI</a:t>
            </a: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化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学文摘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(CA</a:t>
            </a: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英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国科学文摘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(SA</a:t>
            </a: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俄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罗斯文摘杂志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(AJ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843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半导体学报简介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学报上的文章全文上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，电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子版比印刷版早半个月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上网，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网站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上可免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费下</a:t>
            </a: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载</a:t>
            </a:r>
            <a:endParaRPr lang="en-US" altLang="zh-CN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和编辑部沟</a:t>
            </a:r>
            <a:r>
              <a:rPr lang="zh-CN" altLang="en-US" sz="2800" b="1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通方式：</a:t>
            </a:r>
            <a:endParaRPr lang="en-US" altLang="zh-CN" sz="28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1" indent="0">
              <a:buNone/>
            </a:pPr>
            <a:endParaRPr lang="zh-CN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339" y="3423139"/>
            <a:ext cx="1145152" cy="1758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782" y="3402069"/>
            <a:ext cx="1763345" cy="1758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102" y="3487887"/>
            <a:ext cx="1245365" cy="162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8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投稿流程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1685925"/>
            <a:ext cx="8229600" cy="4953000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网上投稿，学报网站：</a:t>
            </a:r>
            <a:r>
              <a:rPr lang="en-US" altLang="zh-CN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www.jos.ac.cn</a:t>
            </a:r>
            <a:endParaRPr lang="en-US" altLang="zh-CN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</a:t>
            </a:r>
            <a:r>
              <a:rPr lang="zh-CN" altLang="en-US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稿系统：</a:t>
            </a:r>
            <a:r>
              <a:rPr lang="en-US" altLang="zh-CN" dirty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ScholarOne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81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投稿流程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LOGO</a:t>
            </a:r>
            <a:endParaRPr lang="en-US" altLang="ko-KR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ko-KR" smtClean="0"/>
              <a:t>Your site here</a:t>
            </a:r>
            <a:endParaRPr lang="en-US" altLang="ko-KR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979" y="914400"/>
            <a:ext cx="5474794" cy="5859644"/>
          </a:xfrm>
        </p:spPr>
      </p:pic>
    </p:spTree>
    <p:extLst>
      <p:ext uri="{BB962C8B-B14F-4D97-AF65-F5344CB8AC3E}">
        <p14:creationId xmlns:p14="http://schemas.microsoft.com/office/powerpoint/2010/main" val="36479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4">
      <a:dk1>
        <a:srgbClr val="000000"/>
      </a:dk1>
      <a:lt1>
        <a:srgbClr val="FFFFFF"/>
      </a:lt1>
      <a:dk2>
        <a:srgbClr val="990000"/>
      </a:dk2>
      <a:lt2>
        <a:srgbClr val="003366"/>
      </a:lt2>
      <a:accent1>
        <a:srgbClr val="CC9900"/>
      </a:accent1>
      <a:accent2>
        <a:srgbClr val="E1F0FF"/>
      </a:accent2>
      <a:accent3>
        <a:srgbClr val="CAAAAA"/>
      </a:accent3>
      <a:accent4>
        <a:srgbClr val="DADADA"/>
      </a:accent4>
      <a:accent5>
        <a:srgbClr val="E2CAAA"/>
      </a:accent5>
      <a:accent6>
        <a:srgbClr val="CCD9E7"/>
      </a:accent6>
      <a:hlink>
        <a:srgbClr val="5F5F5F"/>
      </a:hlink>
      <a:folHlink>
        <a:srgbClr val="B40000"/>
      </a:folHlink>
    </a:clrScheme>
    <a:fontScheme name="Ma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aple 1">
        <a:dk1>
          <a:srgbClr val="000000"/>
        </a:dk1>
        <a:lt1>
          <a:srgbClr val="FFFFFF"/>
        </a:lt1>
        <a:dk2>
          <a:srgbClr val="003399"/>
        </a:dk2>
        <a:lt2>
          <a:srgbClr val="000066"/>
        </a:lt2>
        <a:accent1>
          <a:srgbClr val="B9C5FF"/>
        </a:accent1>
        <a:accent2>
          <a:srgbClr val="E5EAFF"/>
        </a:accent2>
        <a:accent3>
          <a:srgbClr val="AAADCA"/>
        </a:accent3>
        <a:accent4>
          <a:srgbClr val="DADADA"/>
        </a:accent4>
        <a:accent5>
          <a:srgbClr val="D9DFFF"/>
        </a:accent5>
        <a:accent6>
          <a:srgbClr val="CFD4E7"/>
        </a:accent6>
        <a:hlink>
          <a:srgbClr val="5F5F5F"/>
        </a:hlink>
        <a:folHlink>
          <a:srgbClr val="0043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000000"/>
        </a:dk1>
        <a:lt1>
          <a:srgbClr val="FFFFFF"/>
        </a:lt1>
        <a:dk2>
          <a:srgbClr val="786752"/>
        </a:dk2>
        <a:lt2>
          <a:srgbClr val="553300"/>
        </a:lt2>
        <a:accent1>
          <a:srgbClr val="EBE1A6"/>
        </a:accent1>
        <a:accent2>
          <a:srgbClr val="C9C1BD"/>
        </a:accent2>
        <a:accent3>
          <a:srgbClr val="BEB8B3"/>
        </a:accent3>
        <a:accent4>
          <a:srgbClr val="DADADA"/>
        </a:accent4>
        <a:accent5>
          <a:srgbClr val="F3EED0"/>
        </a:accent5>
        <a:accent6>
          <a:srgbClr val="B6AFAB"/>
        </a:accent6>
        <a:hlink>
          <a:srgbClr val="837059"/>
        </a:hlink>
        <a:folHlink>
          <a:srgbClr val="9B7D6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FF"/>
        </a:lt1>
        <a:dk2>
          <a:srgbClr val="3B7356"/>
        </a:dk2>
        <a:lt2>
          <a:srgbClr val="003300"/>
        </a:lt2>
        <a:accent1>
          <a:srgbClr val="DCFAC8"/>
        </a:accent1>
        <a:accent2>
          <a:srgbClr val="E3F4D8"/>
        </a:accent2>
        <a:accent3>
          <a:srgbClr val="AFBCB4"/>
        </a:accent3>
        <a:accent4>
          <a:srgbClr val="DADADA"/>
        </a:accent4>
        <a:accent5>
          <a:srgbClr val="EBFCE0"/>
        </a:accent5>
        <a:accent6>
          <a:srgbClr val="CEDDC4"/>
        </a:accent6>
        <a:hlink>
          <a:srgbClr val="336600"/>
        </a:hlink>
        <a:folHlink>
          <a:srgbClr val="43856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4">
        <a:dk1>
          <a:srgbClr val="000000"/>
        </a:dk1>
        <a:lt1>
          <a:srgbClr val="FFFFFF"/>
        </a:lt1>
        <a:dk2>
          <a:srgbClr val="990000"/>
        </a:dk2>
        <a:lt2>
          <a:srgbClr val="003366"/>
        </a:lt2>
        <a:accent1>
          <a:srgbClr val="CC9900"/>
        </a:accent1>
        <a:accent2>
          <a:srgbClr val="E1F0FF"/>
        </a:accent2>
        <a:accent3>
          <a:srgbClr val="CAAAAA"/>
        </a:accent3>
        <a:accent4>
          <a:srgbClr val="DADADA"/>
        </a:accent4>
        <a:accent5>
          <a:srgbClr val="E2CAAA"/>
        </a:accent5>
        <a:accent6>
          <a:srgbClr val="CCD9E7"/>
        </a:accent6>
        <a:hlink>
          <a:srgbClr val="5F5F5F"/>
        </a:hlink>
        <a:folHlink>
          <a:srgbClr val="B4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sunrise</Template>
  <TotalTime>179</TotalTime>
  <Words>700</Words>
  <Application>Microsoft Office PowerPoint</Application>
  <PresentationFormat>全屏显示(4:3)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굴림</vt:lpstr>
      <vt:lpstr>宋体</vt:lpstr>
      <vt:lpstr>微软雅黑</vt:lpstr>
      <vt:lpstr>Arial</vt:lpstr>
      <vt:lpstr>Times New Roman</vt:lpstr>
      <vt:lpstr>Verdana</vt:lpstr>
      <vt:lpstr>Wingdings</vt:lpstr>
      <vt:lpstr>Maple</vt:lpstr>
      <vt:lpstr> 半导体学报介绍</vt:lpstr>
      <vt:lpstr>Contents</vt:lpstr>
      <vt:lpstr>1. 半导体学报简介</vt:lpstr>
      <vt:lpstr>1. 半导体学报简介</vt:lpstr>
      <vt:lpstr>1. 半导体学报简介</vt:lpstr>
      <vt:lpstr>1. 半导体学报简介</vt:lpstr>
      <vt:lpstr>1. 半导体学报简介</vt:lpstr>
      <vt:lpstr>2. 投稿流程</vt:lpstr>
      <vt:lpstr>2. 投稿流程</vt:lpstr>
      <vt:lpstr>2. 投稿流程</vt:lpstr>
      <vt:lpstr>2. 投稿流程</vt:lpstr>
      <vt:lpstr>3. 稿件录用后的事项</vt:lpstr>
      <vt:lpstr>4. 奖励政策</vt:lpstr>
      <vt:lpstr>4. 奖励政策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 O W E R P O I N T TEMPLATE</dc:title>
  <dc:creator>bruce</dc:creator>
  <cp:lastModifiedBy>bruce</cp:lastModifiedBy>
  <cp:revision>34</cp:revision>
  <dcterms:created xsi:type="dcterms:W3CDTF">2015-08-28T01:05:09Z</dcterms:created>
  <dcterms:modified xsi:type="dcterms:W3CDTF">2015-09-06T03:18:50Z</dcterms:modified>
</cp:coreProperties>
</file>