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63" r:id="rId3"/>
    <p:sldId id="263" r:id="rId4"/>
    <p:sldId id="358" r:id="rId5"/>
    <p:sldId id="385" r:id="rId6"/>
    <p:sldId id="386" r:id="rId7"/>
    <p:sldId id="360" r:id="rId8"/>
    <p:sldId id="361" r:id="rId9"/>
    <p:sldId id="364" r:id="rId10"/>
    <p:sldId id="365" r:id="rId11"/>
    <p:sldId id="387" r:id="rId12"/>
    <p:sldId id="366" r:id="rId13"/>
    <p:sldId id="367" r:id="rId14"/>
    <p:sldId id="368" r:id="rId15"/>
    <p:sldId id="370" r:id="rId16"/>
    <p:sldId id="371" r:id="rId17"/>
    <p:sldId id="372" r:id="rId18"/>
    <p:sldId id="373" r:id="rId19"/>
    <p:sldId id="374" r:id="rId20"/>
    <p:sldId id="376" r:id="rId21"/>
    <p:sldId id="377" r:id="rId22"/>
    <p:sldId id="378" r:id="rId23"/>
    <p:sldId id="359" r:id="rId24"/>
    <p:sldId id="379" r:id="rId25"/>
    <p:sldId id="380" r:id="rId26"/>
    <p:sldId id="381" r:id="rId27"/>
    <p:sldId id="382" r:id="rId28"/>
    <p:sldId id="383" r:id="rId29"/>
    <p:sldId id="384" r:id="rId30"/>
    <p:sldId id="388" r:id="rId31"/>
    <p:sldId id="389" r:id="rId32"/>
    <p:sldId id="390" r:id="rId33"/>
    <p:sldId id="391" r:id="rId34"/>
    <p:sldId id="392" r:id="rId35"/>
    <p:sldId id="260" r:id="rId36"/>
    <p:sldId id="353" r:id="rId3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31859C"/>
    <a:srgbClr val="FFFFFF"/>
    <a:srgbClr val="F8F8F8"/>
    <a:srgbClr val="000000"/>
    <a:srgbClr val="FF6699"/>
    <a:srgbClr val="21596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7246" autoAdjust="0"/>
  </p:normalViewPr>
  <p:slideViewPr>
    <p:cSldViewPr>
      <p:cViewPr varScale="1">
        <p:scale>
          <a:sx n="108" d="100"/>
          <a:sy n="108" d="100"/>
        </p:scale>
        <p:origin x="10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8410AA-14F0-40BD-9ED0-F277E42BE444}" type="doc">
      <dgm:prSet loTypeId="urn:microsoft.com/office/officeart/2005/8/layout/vProcess5" loCatId="process" qsTypeId="urn:microsoft.com/office/officeart/2005/8/quickstyle/simple2" qsCatId="simple" csTypeId="urn:microsoft.com/office/officeart/2005/8/colors/accent4_1" csCatId="accent4" phldr="1"/>
      <dgm:spPr/>
    </dgm:pt>
    <dgm:pt modelId="{69615D22-DB05-49E6-9484-D5E0FFB922CA}">
      <dgm:prSet phldrT="[文本]" custT="1"/>
      <dgm:spPr/>
      <dgm:t>
        <a:bodyPr/>
        <a:lstStyle/>
        <a:p>
          <a:r>
            <a:rPr lang="en-US" altLang="zh-CN" sz="35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1.</a:t>
          </a:r>
          <a:r>
            <a:rPr lang="zh-CN" altLang="en-US" sz="2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将电脑</a:t>
          </a:r>
          <a:r>
            <a:rPr lang="en-US" altLang="zh-CN" sz="2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IP</a:t>
          </a:r>
          <a:r>
            <a:rPr lang="zh-CN" altLang="en-US" sz="2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设置为</a:t>
          </a:r>
          <a:endParaRPr lang="en-US" altLang="zh-CN" sz="2800" b="0" cap="none" spc="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r>
            <a:rPr lang="zh-CN" altLang="en-US" sz="48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“自动获取”</a:t>
          </a:r>
          <a:endParaRPr lang="zh-CN" altLang="en-US" sz="48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3736B84-77C1-4A99-8F5A-42D9D9E4B423}" type="parTrans" cxnId="{CF97AB8C-08AC-4A75-8411-FDDDDC3AC9F2}">
      <dgm:prSet/>
      <dgm:spPr/>
      <dgm:t>
        <a:bodyPr/>
        <a:lstStyle/>
        <a:p>
          <a:endParaRPr lang="zh-CN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B52B0EA-EFA2-49DA-813E-3559B859B072}" type="sibTrans" cxnId="{CF97AB8C-08AC-4A75-8411-FDDDDC3AC9F2}">
      <dgm:prSet/>
      <dgm:spPr/>
      <dgm:t>
        <a:bodyPr/>
        <a:lstStyle/>
        <a:p>
          <a:endParaRPr lang="zh-CN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B88AABA-F202-4F56-8ACB-EFF211D71AEA}">
      <dgm:prSet phldrT="[文本]" custT="1"/>
      <dgm:spPr/>
      <dgm:t>
        <a:bodyPr/>
        <a:lstStyle/>
        <a:p>
          <a:r>
            <a:rPr lang="en-US" altLang="zh-CN" sz="35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2.</a:t>
          </a:r>
          <a:r>
            <a:rPr lang="zh-CN" altLang="en-US" sz="28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altLang="zh-CN" sz="35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http://172.16.0.11(</a:t>
          </a:r>
          <a:r>
            <a:rPr lang="zh-CN" altLang="en-US" sz="35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或访问</a:t>
          </a:r>
          <a:r>
            <a:rPr lang="zh-CN" altLang="en-US" sz="48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任意</a:t>
          </a:r>
          <a:r>
            <a:rPr lang="zh-CN" altLang="en-US" sz="35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外网页面</a:t>
          </a:r>
          <a:r>
            <a:rPr lang="en-US" altLang="zh-CN" sz="35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)</a:t>
          </a:r>
          <a:endParaRPr lang="zh-CN" altLang="en-US" sz="35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9517875-E9F9-4FDE-BDA2-E565E12B2C01}" type="parTrans" cxnId="{3B6D851B-A20F-4D0B-9F36-F29D09E182BA}">
      <dgm:prSet/>
      <dgm:spPr/>
      <dgm:t>
        <a:bodyPr/>
        <a:lstStyle/>
        <a:p>
          <a:endParaRPr lang="zh-CN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DFECD2F-4DE3-4EE9-93EC-69B0B32448DA}" type="sibTrans" cxnId="{3B6D851B-A20F-4D0B-9F36-F29D09E182BA}">
      <dgm:prSet/>
      <dgm:spPr/>
      <dgm:t>
        <a:bodyPr/>
        <a:lstStyle/>
        <a:p>
          <a:endParaRPr lang="zh-CN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6A87C7F-C052-4BDB-BBD1-0FC0D83608ED}">
      <dgm:prSet phldrT="[文本]"/>
      <dgm:spPr/>
      <dgm:t>
        <a:bodyPr/>
        <a:lstStyle/>
        <a:p>
          <a:r>
            <a:rPr lang="en-US" altLang="zh-CN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3.</a:t>
          </a:r>
          <a:r>
            <a:rPr lang="zh-CN" altLang="en-US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输入用户名、密码，点击“链接网络”。</a:t>
          </a:r>
          <a:endParaRPr lang="zh-CN" alt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83F0488-D150-4CBC-872F-C6E8E12561B1}" type="parTrans" cxnId="{748D7900-589A-4D52-BDC9-28C1592F9008}">
      <dgm:prSet/>
      <dgm:spPr/>
      <dgm:t>
        <a:bodyPr/>
        <a:lstStyle/>
        <a:p>
          <a:endParaRPr lang="zh-CN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3102926-4BC4-4112-A1BB-E80EA368C7F4}" type="sibTrans" cxnId="{748D7900-589A-4D52-BDC9-28C1592F9008}">
      <dgm:prSet/>
      <dgm:spPr/>
      <dgm:t>
        <a:bodyPr/>
        <a:lstStyle/>
        <a:p>
          <a:endParaRPr lang="zh-CN" alt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6C8157B-D4BB-4208-A59D-986853556438}" type="pres">
      <dgm:prSet presAssocID="{D98410AA-14F0-40BD-9ED0-F277E42BE444}" presName="outerComposite" presStyleCnt="0">
        <dgm:presLayoutVars>
          <dgm:chMax val="5"/>
          <dgm:dir/>
          <dgm:resizeHandles val="exact"/>
        </dgm:presLayoutVars>
      </dgm:prSet>
      <dgm:spPr/>
    </dgm:pt>
    <dgm:pt modelId="{AC8354EE-81A2-4832-84A2-6D6194C3E2DD}" type="pres">
      <dgm:prSet presAssocID="{D98410AA-14F0-40BD-9ED0-F277E42BE444}" presName="dummyMaxCanvas" presStyleCnt="0">
        <dgm:presLayoutVars/>
      </dgm:prSet>
      <dgm:spPr/>
    </dgm:pt>
    <dgm:pt modelId="{98CF7089-C536-4C01-ADA5-57140D55363E}" type="pres">
      <dgm:prSet presAssocID="{D98410AA-14F0-40BD-9ED0-F277E42BE44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567AAC-5EA9-44BC-A52A-3DC6B394D935}" type="pres">
      <dgm:prSet presAssocID="{D98410AA-14F0-40BD-9ED0-F277E42BE44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FE5944-613B-43AF-BD80-23169422598F}" type="pres">
      <dgm:prSet presAssocID="{D98410AA-14F0-40BD-9ED0-F277E42BE44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FE5BA9-C0C1-483E-8180-B02CCDE66064}" type="pres">
      <dgm:prSet presAssocID="{D98410AA-14F0-40BD-9ED0-F277E42BE44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161620-5CA1-418D-9A05-25A08557BFCD}" type="pres">
      <dgm:prSet presAssocID="{D98410AA-14F0-40BD-9ED0-F277E42BE44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4D3F9B-4990-41BF-9D68-BC288C8BD23E}" type="pres">
      <dgm:prSet presAssocID="{D98410AA-14F0-40BD-9ED0-F277E42BE44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058536-5872-4382-ACA7-827D94EA3287}" type="pres">
      <dgm:prSet presAssocID="{D98410AA-14F0-40BD-9ED0-F277E42BE44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C69543-AEFD-4B4B-9482-CA8E27FEFC2E}" type="pres">
      <dgm:prSet presAssocID="{D98410AA-14F0-40BD-9ED0-F277E42BE44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823FF87-8959-4D48-8672-55967DB1617C}" type="presOf" srcId="{6B88AABA-F202-4F56-8ACB-EFF211D71AEA}" destId="{92058536-5872-4382-ACA7-827D94EA3287}" srcOrd="1" destOrd="0" presId="urn:microsoft.com/office/officeart/2005/8/layout/vProcess5"/>
    <dgm:cxn modelId="{F50D184A-5FA9-4FD1-A353-7D9D79AC3E5F}" type="presOf" srcId="{D98410AA-14F0-40BD-9ED0-F277E42BE444}" destId="{86C8157B-D4BB-4208-A59D-986853556438}" srcOrd="0" destOrd="0" presId="urn:microsoft.com/office/officeart/2005/8/layout/vProcess5"/>
    <dgm:cxn modelId="{75BA291A-94AB-402B-82AA-F666CE71B13B}" type="presOf" srcId="{69615D22-DB05-49E6-9484-D5E0FFB922CA}" destId="{98CF7089-C536-4C01-ADA5-57140D55363E}" srcOrd="0" destOrd="0" presId="urn:microsoft.com/office/officeart/2005/8/layout/vProcess5"/>
    <dgm:cxn modelId="{F7447770-FECA-444F-9FC3-EDF3B7CE40C6}" type="presOf" srcId="{8DFECD2F-4DE3-4EE9-93EC-69B0B32448DA}" destId="{28161620-5CA1-418D-9A05-25A08557BFCD}" srcOrd="0" destOrd="0" presId="urn:microsoft.com/office/officeart/2005/8/layout/vProcess5"/>
    <dgm:cxn modelId="{59984F9D-C74E-4EA0-A21D-6F339CA953DC}" type="presOf" srcId="{3B52B0EA-EFA2-49DA-813E-3559B859B072}" destId="{E8FE5BA9-C0C1-483E-8180-B02CCDE66064}" srcOrd="0" destOrd="0" presId="urn:microsoft.com/office/officeart/2005/8/layout/vProcess5"/>
    <dgm:cxn modelId="{3B6D851B-A20F-4D0B-9F36-F29D09E182BA}" srcId="{D98410AA-14F0-40BD-9ED0-F277E42BE444}" destId="{6B88AABA-F202-4F56-8ACB-EFF211D71AEA}" srcOrd="1" destOrd="0" parTransId="{C9517875-E9F9-4FDE-BDA2-E565E12B2C01}" sibTransId="{8DFECD2F-4DE3-4EE9-93EC-69B0B32448DA}"/>
    <dgm:cxn modelId="{357D9A83-47F5-4362-AD28-4665F9F94F57}" type="presOf" srcId="{26A87C7F-C052-4BDB-BBD1-0FC0D83608ED}" destId="{64C69543-AEFD-4B4B-9482-CA8E27FEFC2E}" srcOrd="1" destOrd="0" presId="urn:microsoft.com/office/officeart/2005/8/layout/vProcess5"/>
    <dgm:cxn modelId="{D1810624-51F4-45AF-8882-B1C137AC9EBD}" type="presOf" srcId="{26A87C7F-C052-4BDB-BBD1-0FC0D83608ED}" destId="{B8FE5944-613B-43AF-BD80-23169422598F}" srcOrd="0" destOrd="0" presId="urn:microsoft.com/office/officeart/2005/8/layout/vProcess5"/>
    <dgm:cxn modelId="{81718FFD-46EA-4048-9887-3D6E359DBA3D}" type="presOf" srcId="{69615D22-DB05-49E6-9484-D5E0FFB922CA}" destId="{794D3F9B-4990-41BF-9D68-BC288C8BD23E}" srcOrd="1" destOrd="0" presId="urn:microsoft.com/office/officeart/2005/8/layout/vProcess5"/>
    <dgm:cxn modelId="{CF97AB8C-08AC-4A75-8411-FDDDDC3AC9F2}" srcId="{D98410AA-14F0-40BD-9ED0-F277E42BE444}" destId="{69615D22-DB05-49E6-9484-D5E0FFB922CA}" srcOrd="0" destOrd="0" parTransId="{63736B84-77C1-4A99-8F5A-42D9D9E4B423}" sibTransId="{3B52B0EA-EFA2-49DA-813E-3559B859B072}"/>
    <dgm:cxn modelId="{748D7900-589A-4D52-BDC9-28C1592F9008}" srcId="{D98410AA-14F0-40BD-9ED0-F277E42BE444}" destId="{26A87C7F-C052-4BDB-BBD1-0FC0D83608ED}" srcOrd="2" destOrd="0" parTransId="{983F0488-D150-4CBC-872F-C6E8E12561B1}" sibTransId="{53102926-4BC4-4112-A1BB-E80EA368C7F4}"/>
    <dgm:cxn modelId="{5FA86C58-6197-495A-B98D-665DD06AAD69}" type="presOf" srcId="{6B88AABA-F202-4F56-8ACB-EFF211D71AEA}" destId="{FE567AAC-5EA9-44BC-A52A-3DC6B394D935}" srcOrd="0" destOrd="0" presId="urn:microsoft.com/office/officeart/2005/8/layout/vProcess5"/>
    <dgm:cxn modelId="{EFD8A89F-C316-4C9E-B05C-56812C7CE1E4}" type="presParOf" srcId="{86C8157B-D4BB-4208-A59D-986853556438}" destId="{AC8354EE-81A2-4832-84A2-6D6194C3E2DD}" srcOrd="0" destOrd="0" presId="urn:microsoft.com/office/officeart/2005/8/layout/vProcess5"/>
    <dgm:cxn modelId="{2E863BDA-8994-4506-B9F6-85EFEE8D8458}" type="presParOf" srcId="{86C8157B-D4BB-4208-A59D-986853556438}" destId="{98CF7089-C536-4C01-ADA5-57140D55363E}" srcOrd="1" destOrd="0" presId="urn:microsoft.com/office/officeart/2005/8/layout/vProcess5"/>
    <dgm:cxn modelId="{9C5A59A3-8F4E-499E-B0E9-137CD4827434}" type="presParOf" srcId="{86C8157B-D4BB-4208-A59D-986853556438}" destId="{FE567AAC-5EA9-44BC-A52A-3DC6B394D935}" srcOrd="2" destOrd="0" presId="urn:microsoft.com/office/officeart/2005/8/layout/vProcess5"/>
    <dgm:cxn modelId="{B4E8ADC3-9F26-4E63-BF0A-D1A79E6CA020}" type="presParOf" srcId="{86C8157B-D4BB-4208-A59D-986853556438}" destId="{B8FE5944-613B-43AF-BD80-23169422598F}" srcOrd="3" destOrd="0" presId="urn:microsoft.com/office/officeart/2005/8/layout/vProcess5"/>
    <dgm:cxn modelId="{B521BA91-8F86-45ED-AFFB-C94BD5E1EC0A}" type="presParOf" srcId="{86C8157B-D4BB-4208-A59D-986853556438}" destId="{E8FE5BA9-C0C1-483E-8180-B02CCDE66064}" srcOrd="4" destOrd="0" presId="urn:microsoft.com/office/officeart/2005/8/layout/vProcess5"/>
    <dgm:cxn modelId="{1CBB13B7-E4E7-4DD8-96A7-BF00D5D44E90}" type="presParOf" srcId="{86C8157B-D4BB-4208-A59D-986853556438}" destId="{28161620-5CA1-418D-9A05-25A08557BFCD}" srcOrd="5" destOrd="0" presId="urn:microsoft.com/office/officeart/2005/8/layout/vProcess5"/>
    <dgm:cxn modelId="{E9718BBF-ABE4-4F3E-8073-0CC55851C3E8}" type="presParOf" srcId="{86C8157B-D4BB-4208-A59D-986853556438}" destId="{794D3F9B-4990-41BF-9D68-BC288C8BD23E}" srcOrd="6" destOrd="0" presId="urn:microsoft.com/office/officeart/2005/8/layout/vProcess5"/>
    <dgm:cxn modelId="{3FA8227D-1EAB-4348-B487-5375F2A99BB0}" type="presParOf" srcId="{86C8157B-D4BB-4208-A59D-986853556438}" destId="{92058536-5872-4382-ACA7-827D94EA3287}" srcOrd="7" destOrd="0" presId="urn:microsoft.com/office/officeart/2005/8/layout/vProcess5"/>
    <dgm:cxn modelId="{013E34DA-6FFB-4E69-B7DF-D6A33C7B18D2}" type="presParOf" srcId="{86C8157B-D4BB-4208-A59D-986853556438}" destId="{64C69543-AEFD-4B4B-9482-CA8E27FEFC2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CD86DC-2305-49D7-8761-6E2CFE20591D}" type="datetimeFigureOut">
              <a:rPr lang="zh-CN" altLang="en-US"/>
              <a:pPr>
                <a:defRPr/>
              </a:pPr>
              <a:t>2015-9-1</a:t>
            </a:fld>
            <a:endParaRPr lang="zh-CN" altLang="en-US"/>
          </a:p>
        </p:txBody>
      </p:sp>
      <p:sp>
        <p:nvSpPr>
          <p:cNvPr id="3686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BB6229-C740-44EA-953A-03D25D67C2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417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84EA46-5B1B-4332-85FC-235DFA1795B7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913806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EB64B6-C0A2-4E53-B0D6-ED82198D9DFC}" type="slidenum">
              <a:rPr lang="zh-CN" altLang="en-US" smtClean="0"/>
              <a:pPr/>
              <a:t>12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67247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C05250-9C1A-4260-BB38-80F8F92BB430}" type="slidenum">
              <a:rPr lang="zh-CN" altLang="en-US" smtClean="0"/>
              <a:pPr/>
              <a:t>13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84495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71EF51-4BB1-4C19-B881-CB1BBB208AC9}" type="slidenum">
              <a:rPr lang="zh-CN" altLang="en-US" smtClean="0"/>
              <a:pPr/>
              <a:t>14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004032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72EAA0-C870-4A85-8664-690873D10CCB}" type="slidenum">
              <a:rPr lang="zh-CN" altLang="en-US" smtClean="0"/>
              <a:pPr/>
              <a:t>15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735990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C17F20-A170-48E9-AA16-68537EF7C21E}" type="slidenum">
              <a:rPr lang="zh-CN" altLang="en-US" smtClean="0"/>
              <a:pPr/>
              <a:t>16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678260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6DB01B-EF88-4198-AD38-F2E6C478697B}" type="slidenum">
              <a:rPr lang="zh-CN" altLang="en-US" smtClean="0"/>
              <a:pPr/>
              <a:t>17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626412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8E4DDA-2CD8-406B-9B37-7DFD9D3DA32F}" type="slidenum">
              <a:rPr lang="zh-CN" altLang="en-US" smtClean="0"/>
              <a:pPr/>
              <a:t>19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910811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03B546-6F4A-460A-B43A-2BA643CDA0CB}" type="slidenum">
              <a:rPr lang="zh-CN" altLang="en-US" smtClean="0"/>
              <a:pPr/>
              <a:t>20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251930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82EB5E-2118-4E07-A541-EEF835859D75}" type="slidenum">
              <a:rPr lang="zh-CN" altLang="en-US" smtClean="0"/>
              <a:pPr/>
              <a:t>21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455114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4C3142-0AEC-4D62-BF60-EE2D26C43350}" type="slidenum">
              <a:rPr lang="zh-CN" altLang="en-US" smtClean="0"/>
              <a:pPr/>
              <a:t>22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416152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14B3AC-7EF4-467C-8F1B-49609C9E656E}" type="slidenum">
              <a:rPr lang="zh-CN" altLang="en-US" smtClean="0"/>
              <a:pPr/>
              <a:t>4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233916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D8ACC8-A1CA-4BB2-95E5-A6D2F5F0D9EF}" type="slidenum">
              <a:rPr lang="zh-CN" altLang="en-US" smtClean="0"/>
              <a:pPr/>
              <a:t>23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707383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B0FAB2-CD9E-47F6-86B6-446D73AADF61}" type="slidenum">
              <a:rPr lang="zh-CN" altLang="en-US" smtClean="0"/>
              <a:pPr/>
              <a:t>24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595859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4B7D24-191E-4028-9D34-DC529B2F5D30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25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1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413E38-A6C3-4A8F-A05A-F1697F997654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26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87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6A3899-7199-4743-83DE-8B5DE6882E9E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27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17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93A62C-6A46-4204-9F26-C60162A5C60D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28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82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826644-8A1F-41B9-B011-7641FC5DFF43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29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38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826644-8A1F-41B9-B011-7641FC5DFF43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30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67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826644-8A1F-41B9-B011-7641FC5DFF43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31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61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826644-8A1F-41B9-B011-7641FC5DFF43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32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45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D4F3EA-C09A-4D16-95E7-6B8691228E05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8196024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826644-8A1F-41B9-B011-7641FC5DFF43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33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51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826644-8A1F-41B9-B011-7641FC5DFF43}" type="slidenum">
              <a:rPr lang="zh-CN" altLang="en-US" b="1" smtClean="0">
                <a:solidFill>
                  <a:srgbClr val="C00000"/>
                </a:solidFill>
                <a:latin typeface="Times New Roman" pitchFamily="18" charset="0"/>
              </a:rPr>
              <a:pPr/>
              <a:t>34</a:t>
            </a:fld>
            <a:endParaRPr lang="en-US" altLang="zh-CN" b="1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02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D7E06E-2100-488D-9D25-DF2DC9446C2B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3704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06E436-B17A-41A1-A2DA-33BEE9344274}" type="slidenum">
              <a:rPr lang="zh-CN" altLang="en-US" smtClean="0"/>
              <a:pPr/>
              <a:t>7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67702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69E21C-2B29-4ABF-9E78-FB8E641FF06E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1802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024560-3AB2-4877-8306-3294A4685E3C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72913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D9BC83-6D30-4FE8-8A44-EB44A42DDB49}" type="slidenum">
              <a:rPr lang="zh-CN" altLang="en-US" smtClean="0"/>
              <a:pPr/>
              <a:t>10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080668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D9BC83-6D30-4FE8-8A44-EB44A42DDB49}" type="slidenum">
              <a:rPr lang="zh-CN" altLang="en-US" smtClean="0"/>
              <a:pPr/>
              <a:t>11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12786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132140" y="6381751"/>
            <a:ext cx="2879725" cy="360363"/>
          </a:xfrm>
        </p:spPr>
        <p:txBody>
          <a:bodyPr/>
          <a:lstStyle>
            <a:lvl1pPr marL="0" indent="0" algn="ctr">
              <a:buNone/>
              <a:defRPr sz="1400">
                <a:latin typeface="华文行楷" pitchFamily="2" charset="-122"/>
                <a:ea typeface="华文行楷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E96C-586A-4E3E-BFCA-26F3BA1C3E08}" type="datetimeFigureOut">
              <a:rPr lang="zh-CN" altLang="en-US"/>
              <a:pPr>
                <a:defRPr/>
              </a:pPr>
              <a:t>2015-9-1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2EFCA-47B7-4971-91F0-66B7A55426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4541" t="6774" r="6068" b="8520"/>
          <a:stretch/>
        </p:blipFill>
        <p:spPr bwMode="auto">
          <a:xfrm>
            <a:off x="8213812" y="1"/>
            <a:ext cx="914401" cy="91440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2D915-6577-48A7-B6AF-8B641F803444}" type="datetimeFigureOut">
              <a:rPr lang="zh-CN" altLang="en-US"/>
              <a:pPr>
                <a:defRPr/>
              </a:pPr>
              <a:t>2015-9-1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554B0-5585-4BA7-9317-C9C5038879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4541" t="6774" r="6068" b="8520"/>
          <a:stretch/>
        </p:blipFill>
        <p:spPr bwMode="auto">
          <a:xfrm>
            <a:off x="8213812" y="1"/>
            <a:ext cx="914401" cy="91440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9D52-0722-4145-9F3E-D1E7BB2010B3}" type="datetimeFigureOut">
              <a:rPr lang="zh-CN" altLang="en-US"/>
              <a:pPr>
                <a:defRPr/>
              </a:pPr>
              <a:t>2015-9-1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6EB7-25BC-4F98-B253-52A94634EB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1B19D-9E1A-4670-9991-CB7A1C3D8D1A}" type="datetimeFigureOut">
              <a:rPr lang="zh-CN" altLang="en-US"/>
              <a:pPr>
                <a:defRPr/>
              </a:pPr>
              <a:t>2015-9-1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7B5DB-C54E-419A-A1CB-3D0B4B58D5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F9BE2-634F-495B-BC6C-E6A1DCF852EC}" type="datetimeFigureOut">
              <a:rPr lang="zh-CN" altLang="en-US"/>
              <a:pPr>
                <a:defRPr/>
              </a:pPr>
              <a:t>2015-9-1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84DDA-A9C6-4D95-A2F6-5C7C952DBE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E320F-6EE9-4969-A485-30FC2FEDBED5}" type="datetimeFigureOut">
              <a:rPr lang="zh-CN" altLang="en-US"/>
              <a:pPr>
                <a:defRPr/>
              </a:pPr>
              <a:t>2015-9-1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8678C-074D-44FD-8E4E-2E81E046E1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C9DA-D388-4A24-B42B-521FFCBF64CE}" type="datetimeFigureOut">
              <a:rPr lang="zh-CN" altLang="en-US"/>
              <a:pPr>
                <a:defRPr/>
              </a:pPr>
              <a:t>2015-9-1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10E3E-5D5B-48C4-9D34-D287636836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A1756-B897-42E5-BE89-0FB152A58511}" type="datetimeFigureOut">
              <a:rPr lang="zh-CN" altLang="en-US"/>
              <a:pPr>
                <a:defRPr/>
              </a:pPr>
              <a:t>2015-9-1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D20C2-FA31-430F-859A-4DDFFC3862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A03B8-7FE5-43EB-B0E3-1CA193F4CE61}" type="datetimeFigureOut">
              <a:rPr lang="zh-CN" altLang="en-US"/>
              <a:pPr>
                <a:defRPr/>
              </a:pPr>
              <a:t>2015-9-1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76722-B87D-4D71-B5BE-154F172C02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4541" t="6774" r="6068" b="8520"/>
          <a:stretch/>
        </p:blipFill>
        <p:spPr bwMode="auto">
          <a:xfrm>
            <a:off x="8213812" y="1"/>
            <a:ext cx="914401" cy="91440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12586-8CC6-4381-B0A0-F374EEAB81CC}" type="datetimeFigureOut">
              <a:rPr lang="zh-CN" altLang="en-US"/>
              <a:pPr>
                <a:defRPr/>
              </a:pPr>
              <a:t>2015-9-1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ABF24-06F6-4EF0-A123-86703629E6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4541" t="6774" r="6068" b="8520"/>
          <a:stretch/>
        </p:blipFill>
        <p:spPr bwMode="auto">
          <a:xfrm>
            <a:off x="8213812" y="1"/>
            <a:ext cx="914401" cy="91440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9E9B-3500-4D6E-AD87-E35436F62D63}" type="datetimeFigureOut">
              <a:rPr lang="zh-CN" altLang="en-US"/>
              <a:pPr>
                <a:defRPr/>
              </a:pPr>
              <a:t>2015-9-1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64327-B46F-4A50-874B-8BFD80C5D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2700" y="12700"/>
            <a:ext cx="9131300" cy="5003800"/>
            <a:chOff x="0" y="0"/>
            <a:chExt cx="5752" cy="3152"/>
          </a:xfrm>
        </p:grpSpPr>
        <p:pic>
          <p:nvPicPr>
            <p:cNvPr id="1041" name="矩形 3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5752" cy="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52" cy="3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mtClean="0">
                <a:latin typeface="Franklin Gothic Medium" pitchFamily="34" charset="0"/>
                <a:ea typeface="微软雅黑" pitchFamily="34" charset="-122"/>
              </a:endParaRPr>
            </a:p>
          </p:txBody>
        </p:sp>
      </p:grpSp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3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062AA80-232F-4518-A4B7-D38BC8F4D6F5}" type="datetimeFigureOut">
              <a:rPr lang="zh-CN" altLang="en-US"/>
              <a:pPr>
                <a:defRPr/>
              </a:pPr>
              <a:t>2015-9-1</a:t>
            </a:fld>
            <a:endParaRPr lang="zh-CN" altLang="en-US"/>
          </a:p>
        </p:txBody>
      </p:sp>
      <p:sp>
        <p:nvSpPr>
          <p:cNvPr id="103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8CCCA3-A7C3-4501-AB6A-1F604A355D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913563" y="3084513"/>
            <a:ext cx="1077912" cy="1085850"/>
            <a:chOff x="0" y="0"/>
            <a:chExt cx="679" cy="684"/>
          </a:xfrm>
        </p:grpSpPr>
        <p:pic>
          <p:nvPicPr>
            <p:cNvPr id="4" name="椭圆 6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679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99" y="101"/>
              <a:ext cx="481" cy="4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mtClean="0">
                <a:latin typeface="Franklin Gothic Medium" pitchFamily="34" charset="0"/>
                <a:ea typeface="微软雅黑" pitchFamily="34" charset="-122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2700" y="3822700"/>
            <a:ext cx="974725" cy="1968500"/>
            <a:chOff x="0" y="0"/>
            <a:chExt cx="614" cy="1240"/>
          </a:xfrm>
        </p:grpSpPr>
        <p:pic>
          <p:nvPicPr>
            <p:cNvPr id="1037" name="椭圆 6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614" cy="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0" y="1"/>
              <a:ext cx="615" cy="123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mtClean="0">
                <a:latin typeface="Franklin Gothic Medium" pitchFamily="34" charset="0"/>
                <a:ea typeface="微软雅黑" pitchFamily="34" charset="-122"/>
              </a:endParaRPr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3133725" y="5492750"/>
            <a:ext cx="2608263" cy="1462088"/>
            <a:chOff x="0" y="0"/>
            <a:chExt cx="1643" cy="921"/>
          </a:xfrm>
        </p:grpSpPr>
        <p:pic>
          <p:nvPicPr>
            <p:cNvPr id="1035" name="椭圆 6"/>
            <p:cNvPicPr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0"/>
              <a:ext cx="1643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 rot="16200000">
              <a:off x="360" y="-360"/>
              <a:ext cx="921" cy="164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mtClean="0">
                <a:latin typeface="Franklin Gothic Medium" pitchFamily="34" charset="0"/>
                <a:ea typeface="微软雅黑" pitchFamily="34" charset="-122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bnet.semi.ac.cn/libnet/contents/146/3525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ab.semi.ac.cn/swgk/contents/1033/107474.as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ib.semi.ac.cn:8080/download/2010/9/6/am/&#34917;&#19969;&#26381;&#21153;&#22120;&#23458;&#25143;&#31471;&#23433;&#35013;&#26041;&#27861;.do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172.16.0.39/upload_files/cn/libnet/upload/2011/10/%E5%85%A5%E7%BD%91%E3%80%81%E5%85%85%E5%80%BC%E7%94%B3%E8%AF%B7%E8%A1%A8%20.do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标题 1"/>
          <p:cNvSpPr>
            <a:spLocks noGrp="1"/>
          </p:cNvSpPr>
          <p:nvPr>
            <p:ph type="ctrTitle" idx="4294967295"/>
          </p:nvPr>
        </p:nvSpPr>
        <p:spPr>
          <a:xfrm>
            <a:off x="0" y="2132013"/>
            <a:ext cx="7772400" cy="1468437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</a:rPr>
              <a:t>半导体所网络概况</a:t>
            </a:r>
            <a:endParaRPr lang="zh-CN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71550" y="3213100"/>
            <a:ext cx="69135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3075" idx="2"/>
          </p:cNvCxnSpPr>
          <p:nvPr/>
        </p:nvCxnSpPr>
        <p:spPr>
          <a:xfrm>
            <a:off x="4572000" y="3600450"/>
            <a:ext cx="0" cy="981075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8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541" t="6774" r="6068" b="8520"/>
          <a:stretch/>
        </p:blipFill>
        <p:spPr bwMode="auto">
          <a:xfrm>
            <a:off x="2627784" y="3419713"/>
            <a:ext cx="882328" cy="91440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6154" name="TextBox 10"/>
          <p:cNvSpPr>
            <a:spLocks noChangeArrowheads="1"/>
          </p:cNvSpPr>
          <p:nvPr/>
        </p:nvSpPr>
        <p:spPr bwMode="auto">
          <a:xfrm>
            <a:off x="4692650" y="3860005"/>
            <a:ext cx="2998788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图书信息中心</a:t>
            </a:r>
            <a:endParaRPr lang="en-US" altLang="zh-CN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  <a:p>
            <a:pPr algn="r">
              <a:defRPr/>
            </a:pPr>
            <a:r>
              <a:rPr lang="zh-CN" altLang="en-US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滕兵</a:t>
            </a:r>
            <a:endParaRPr lang="en-US" sz="1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2425" y="4367213"/>
            <a:ext cx="28606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11" name="图片 10" descr="截图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20530"/>
            <a:ext cx="9144000" cy="6025897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979712" y="2204864"/>
            <a:ext cx="4896544" cy="2232248"/>
          </a:xfrm>
          <a:prstGeom prst="roundRect">
            <a:avLst/>
          </a:prstGeom>
          <a:solidFill>
            <a:srgbClr val="002060">
              <a:alpha val="83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网址：</a:t>
            </a: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www.semi.ac.cn</a:t>
            </a:r>
            <a:endParaRPr lang="zh-CN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963756"/>
            <a:ext cx="9144000" cy="1490783"/>
          </a:xfrm>
          <a:prstGeom prst="rect">
            <a:avLst/>
          </a:prstGeom>
        </p:spPr>
      </p:pic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2046288"/>
            <a:ext cx="91440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75" y="3920842"/>
            <a:ext cx="91440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3" y="5661248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截图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068960"/>
            <a:ext cx="919580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16388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47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042988" y="2640013"/>
            <a:ext cx="56102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网址：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lab.semi.ac.cn/</a:t>
            </a:r>
            <a:r>
              <a:rPr lang="en-US" altLang="zh-CN" sz="2400" b="1" dirty="0" err="1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swgk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功能：</a:t>
            </a:r>
            <a:r>
              <a:rPr lang="zh-CN" altLang="en-US" sz="32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所有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的通知、公告均在上面发布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链接：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所内其他网站均可通过此页到达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2916"/>
            <a:ext cx="7192855" cy="577445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115616" y="2348880"/>
            <a:ext cx="6480720" cy="1512168"/>
          </a:xfrm>
          <a:prstGeom prst="rect">
            <a:avLst/>
          </a:prstGeom>
          <a:solidFill>
            <a:schemeClr val="bg1">
              <a:lumMod val="60000"/>
              <a:lumOff val="40000"/>
              <a:alpha val="37000"/>
            </a:schemeClr>
          </a:solidFill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n w="0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每个处室推荐上来最重要的新闻。</a:t>
            </a:r>
            <a:endParaRPr lang="zh-CN" altLang="en-US" b="1" dirty="0">
              <a:ln w="0">
                <a:solidFill>
                  <a:srgbClr val="FFFF00"/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15616" y="3861048"/>
            <a:ext cx="3168352" cy="1800200"/>
          </a:xfrm>
          <a:prstGeom prst="rect">
            <a:avLst/>
          </a:prstGeom>
          <a:solidFill>
            <a:schemeClr val="bg1">
              <a:lumMod val="60000"/>
              <a:lumOff val="40000"/>
              <a:alpha val="37000"/>
            </a:schemeClr>
          </a:solidFill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>
                <a:ln w="0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每个处</a:t>
            </a:r>
            <a:r>
              <a:rPr lang="zh-CN" altLang="en-US" b="1" dirty="0" smtClean="0">
                <a:ln w="0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室的新闻汇聚板块</a:t>
            </a:r>
            <a:endParaRPr lang="zh-CN" altLang="en-US" b="1" dirty="0">
              <a:ln w="0">
                <a:solidFill>
                  <a:srgbClr val="FFFF00"/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840419" y="1888132"/>
            <a:ext cx="936104" cy="460748"/>
          </a:xfrm>
          <a:prstGeom prst="rect">
            <a:avLst/>
          </a:prstGeom>
          <a:solidFill>
            <a:schemeClr val="bg1">
              <a:lumMod val="60000"/>
              <a:lumOff val="40000"/>
              <a:alpha val="37000"/>
            </a:schemeClr>
          </a:solidFill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ln w="0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ARP</a:t>
            </a:r>
            <a:endParaRPr lang="zh-CN" altLang="en-US" b="1" dirty="0">
              <a:ln w="0">
                <a:solidFill>
                  <a:srgbClr val="FFFF00"/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30" name="直接箭头连接符 29"/>
          <p:cNvCxnSpPr>
            <a:stCxn id="27" idx="1"/>
          </p:cNvCxnSpPr>
          <p:nvPr/>
        </p:nvCxnSpPr>
        <p:spPr>
          <a:xfrm flipH="1" flipV="1">
            <a:off x="7020272" y="1916832"/>
            <a:ext cx="820147" cy="20167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5796136" y="142875"/>
            <a:ext cx="936104" cy="460748"/>
          </a:xfrm>
          <a:prstGeom prst="rect">
            <a:avLst/>
          </a:prstGeom>
          <a:solidFill>
            <a:schemeClr val="bg1">
              <a:lumMod val="60000"/>
              <a:lumOff val="40000"/>
              <a:alpha val="37000"/>
            </a:schemeClr>
          </a:solidFill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>
                <a:ln w="0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所外网</a:t>
            </a:r>
            <a:endParaRPr lang="zh-CN" altLang="en-US" b="1" dirty="0">
              <a:ln w="0">
                <a:solidFill>
                  <a:srgbClr val="FFFF00"/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33" name="直接箭头连接符 32"/>
          <p:cNvCxnSpPr>
            <a:stCxn id="32" idx="2"/>
          </p:cNvCxnSpPr>
          <p:nvPr/>
        </p:nvCxnSpPr>
        <p:spPr>
          <a:xfrm flipH="1">
            <a:off x="5652120" y="603623"/>
            <a:ext cx="612068" cy="521121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3851920" y="142875"/>
            <a:ext cx="1584176" cy="460748"/>
          </a:xfrm>
          <a:prstGeom prst="rect">
            <a:avLst/>
          </a:prstGeom>
          <a:solidFill>
            <a:schemeClr val="bg1">
              <a:lumMod val="60000"/>
              <a:lumOff val="40000"/>
              <a:alpha val="37000"/>
            </a:schemeClr>
          </a:solidFill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>
                <a:ln w="0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图书信息中心</a:t>
            </a:r>
            <a:endParaRPr lang="zh-CN" altLang="en-US" b="1" dirty="0">
              <a:ln w="0">
                <a:solidFill>
                  <a:srgbClr val="FFFF00"/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38" name="直接箭头连接符 37"/>
          <p:cNvCxnSpPr>
            <a:stCxn id="37" idx="2"/>
          </p:cNvCxnSpPr>
          <p:nvPr/>
        </p:nvCxnSpPr>
        <p:spPr>
          <a:xfrm>
            <a:off x="4644008" y="603623"/>
            <a:ext cx="360040" cy="52112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7037520" y="147034"/>
            <a:ext cx="1134880" cy="460748"/>
          </a:xfrm>
          <a:prstGeom prst="rect">
            <a:avLst/>
          </a:prstGeom>
          <a:solidFill>
            <a:schemeClr val="bg1">
              <a:lumMod val="60000"/>
              <a:lumOff val="40000"/>
              <a:alpha val="3700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>
                <a:ln w="0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大众论坛</a:t>
            </a:r>
            <a:endParaRPr lang="zh-CN" altLang="en-US" b="1" dirty="0">
              <a:ln w="0">
                <a:solidFill>
                  <a:srgbClr val="FFFF00"/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45" name="直接箭头连接符 44"/>
          <p:cNvCxnSpPr>
            <a:stCxn id="44" idx="2"/>
          </p:cNvCxnSpPr>
          <p:nvPr/>
        </p:nvCxnSpPr>
        <p:spPr>
          <a:xfrm flipH="1">
            <a:off x="6264188" y="607782"/>
            <a:ext cx="1340772" cy="51696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2" grpId="0" animBg="1"/>
      <p:bldP spid="37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2166938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042988" y="2640013"/>
            <a:ext cx="56102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网址：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library.semi.ac.cn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功能：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查文献、查资料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00052 -0.205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截图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284984"/>
            <a:ext cx="9169903" cy="861662"/>
          </a:xfrm>
          <a:prstGeom prst="rect">
            <a:avLst/>
          </a:prstGeom>
        </p:spPr>
      </p:pic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sp>
        <p:nvSpPr>
          <p:cNvPr id="9" name="矩形 8"/>
          <p:cNvSpPr/>
          <p:nvPr/>
        </p:nvSpPr>
        <p:spPr>
          <a:xfrm>
            <a:off x="1042988" y="2640013"/>
            <a:ext cx="56102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网址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：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ir.semi.ac.cn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</a:t>
            </a:r>
            <a:r>
              <a:rPr lang="zh-CN" altLang="en-US" sz="2400" b="1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：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半导体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所机构知识库，收录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1985</a:t>
            </a: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       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年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—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至今的全所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SCI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论文、学位论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       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文，专利数据等。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下载：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请使用本所邮箱注册，及“用户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       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名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@</a:t>
            </a:r>
            <a:r>
              <a:rPr lang="en-US" altLang="zh-CN" sz="2400" b="1" dirty="0" err="1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semi.ac.cn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“，且通过邮件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        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激活后使用。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4437063"/>
            <a:ext cx="91440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042988" y="2640013"/>
            <a:ext cx="73453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网址：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http://libnet.semi.ac.cn/libnet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功能：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网络服务主站，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FAQ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，下载，网络、邮箱登录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00746 -0.5442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21508" name="图片 1"/>
          <p:cNvPicPr>
            <a:picLocks noChangeAspect="1"/>
          </p:cNvPicPr>
          <p:nvPr/>
        </p:nvPicPr>
        <p:blipFill>
          <a:blip r:embed="rId3" cstate="print"/>
          <a:srcRect l="22995" r="22469" b="33765"/>
          <a:stretch>
            <a:fillRect/>
          </a:stretch>
        </p:blipFill>
        <p:spPr bwMode="auto">
          <a:xfrm>
            <a:off x="4763" y="-3175"/>
            <a:ext cx="686752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908175" y="1341438"/>
            <a:ext cx="719138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79388" y="1760538"/>
            <a:ext cx="4968875" cy="2389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219700" y="1752600"/>
            <a:ext cx="1439863" cy="3621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3"/>
          <p:cNvPicPr>
            <a:picLocks noChangeAspect="1"/>
          </p:cNvPicPr>
          <p:nvPr/>
        </p:nvPicPr>
        <p:blipFill>
          <a:blip r:embed="rId2" cstate="print"/>
          <a:srcRect l="23418" t="51794" r="23312"/>
          <a:stretch>
            <a:fillRect/>
          </a:stretch>
        </p:blipFill>
        <p:spPr bwMode="auto">
          <a:xfrm>
            <a:off x="4763" y="379413"/>
            <a:ext cx="70231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79388" y="1622425"/>
            <a:ext cx="5040312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35600" y="2605088"/>
            <a:ext cx="1223963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-82664" y="6038655"/>
            <a:ext cx="9335184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投稿的方法请点击链接</a:t>
            </a:r>
            <a:r>
              <a:rPr lang="en-US" altLang="zh-CN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  <a:hlinkClick r:id="rId3"/>
              </a:rPr>
              <a:t>http://libnet.semi.ac.cn/libnet/contents/146/3525.html</a:t>
            </a:r>
            <a:endParaRPr lang="zh-CN" alt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35600" y="1082675"/>
            <a:ext cx="1512888" cy="1409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常用站点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5834063"/>
            <a:ext cx="9144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042988" y="2640013"/>
            <a:ext cx="7345362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网址：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http://172.16.70.100/bbs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功能：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我所官方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BBS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，有各种板块可以发帖，注册需要有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@semi.ac.cn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的邮箱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。有丰富的电影资源。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0052 -0.6981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 bwMode="auto">
          <a:xfrm>
            <a:off x="830263" y="836613"/>
            <a:ext cx="3090862" cy="7921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anklin Gothic Medium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</a:rPr>
              <a:t>目录</a:t>
            </a:r>
            <a:endParaRPr lang="zh-CN" dirty="0" smtClean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390650" y="1628775"/>
            <a:ext cx="39592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390650" y="2420938"/>
            <a:ext cx="663733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1.</a:t>
            </a: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  <p:sp>
        <p:nvSpPr>
          <p:cNvPr id="9" name="矩形 8"/>
          <p:cNvSpPr/>
          <p:nvPr/>
        </p:nvSpPr>
        <p:spPr>
          <a:xfrm>
            <a:off x="1543050" y="2925763"/>
            <a:ext cx="6637338" cy="574675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2.</a:t>
            </a: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sp>
        <p:nvSpPr>
          <p:cNvPr id="10" name="矩形 9"/>
          <p:cNvSpPr/>
          <p:nvPr/>
        </p:nvSpPr>
        <p:spPr>
          <a:xfrm>
            <a:off x="1695450" y="3429000"/>
            <a:ext cx="6637338" cy="576263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			3.ARP</a:t>
            </a:r>
            <a:endParaRPr lang="zh-CN" altLang="en-US" dirty="0">
              <a:solidFill>
                <a:schemeClr val="accent4">
                  <a:lumMod val="10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47850" y="3933825"/>
            <a:ext cx="6637338" cy="576263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			4.FAQ&amp;</a:t>
            </a: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联系我们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895350" y="142875"/>
            <a:ext cx="1628775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2.2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邮件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sp>
        <p:nvSpPr>
          <p:cNvPr id="9" name="矩形 8"/>
          <p:cNvSpPr/>
          <p:nvPr/>
        </p:nvSpPr>
        <p:spPr>
          <a:xfrm>
            <a:off x="1050925" y="2205038"/>
            <a:ext cx="73437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通过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web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方式登录</a:t>
            </a:r>
            <a:endParaRPr lang="en-US" altLang="zh-CN" sz="2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网址：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http://mail.cstnet.cn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功能：</a:t>
            </a:r>
            <a:endParaRPr lang="en-US" altLang="zh-CN" sz="2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1.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我所的官方邮件系统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2.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文件中转站、网络硬盘的功能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3.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支持超大附件（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1G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）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895350" y="142875"/>
            <a:ext cx="1628775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2.2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邮件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sp>
        <p:nvSpPr>
          <p:cNvPr id="9" name="矩形 8"/>
          <p:cNvSpPr/>
          <p:nvPr/>
        </p:nvSpPr>
        <p:spPr>
          <a:xfrm>
            <a:off x="1050286" y="2204864"/>
            <a:ext cx="7344816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设置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outlook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、</a:t>
            </a:r>
            <a:r>
              <a:rPr lang="en-US" altLang="zh-CN" sz="2400" b="1" dirty="0" err="1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foxmail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邮件</a:t>
            </a:r>
            <a:endParaRPr lang="en-US" altLang="zh-CN" sz="2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POP3</a:t>
            </a: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：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pop3.semi.ac.cn</a:t>
            </a:r>
          </a:p>
          <a:p>
            <a:pPr>
              <a:defRPr/>
            </a:pPr>
            <a:r>
              <a:rPr lang="en-US" altLang="zh-CN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SMTP</a:t>
            </a:r>
            <a:r>
              <a:rPr lang="zh-CN" altLang="en-US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：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smtp.semi.ac.cn</a:t>
            </a:r>
          </a:p>
          <a:p>
            <a:pPr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详细配置点击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：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http://lab.semi.ac.cn/swgk/contents/1033/107474.asp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279400" y="142875"/>
            <a:ext cx="2860675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2.3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补丁服务器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网络服务</a:t>
            </a:r>
          </a:p>
        </p:txBody>
      </p:sp>
      <p:sp>
        <p:nvSpPr>
          <p:cNvPr id="9" name="矩形 8"/>
          <p:cNvSpPr/>
          <p:nvPr/>
        </p:nvSpPr>
        <p:spPr>
          <a:xfrm>
            <a:off x="1050925" y="1700213"/>
            <a:ext cx="7343775" cy="3662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a.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推荐通过所里的补丁服务器下载补丁：</a:t>
            </a:r>
            <a:endParaRPr lang="en-US" altLang="zh-CN" sz="2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 algn="ctr">
              <a:defRPr/>
            </a:pPr>
            <a:r>
              <a:rPr lang="zh-CN" altLang="en-US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免流量费</a:t>
            </a:r>
            <a:r>
              <a:rPr lang="en-US" altLang="zh-CN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&amp;</a:t>
            </a:r>
            <a:r>
              <a:rPr lang="zh-CN" altLang="en-US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速度快</a:t>
            </a:r>
            <a:endParaRPr lang="en-US" altLang="zh-CN" sz="32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b.</a:t>
            </a:r>
            <a:r>
              <a:rPr lang="zh-CN" altLang="en-US" sz="2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补丁服务器的设置方法：</a:t>
            </a:r>
            <a:endParaRPr lang="en-US" altLang="zh-CN" sz="2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 algn="ctr">
              <a:defRPr/>
            </a:pPr>
            <a:r>
              <a:rPr lang="zh-CN" altLang="en-US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  <a:hlinkClick r:id="rId3" action="ppaction://hlinkfile"/>
              </a:rPr>
              <a:t>半导体研究所补丁服务器配置方法</a:t>
            </a:r>
            <a:endParaRPr lang="en-US" altLang="zh-CN" sz="32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730250" y="142875"/>
            <a:ext cx="1689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2.4 FTP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8538" y="1673225"/>
            <a:ext cx="420211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bg2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FTP://172.16.0.100 </a:t>
            </a:r>
            <a:endParaRPr lang="zh-CN" altLang="en-US" sz="3200" b="1" dirty="0">
              <a:solidFill>
                <a:schemeClr val="bg2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2988" y="2911475"/>
            <a:ext cx="7408862" cy="2524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匿名登录后有两个目录：</a:t>
            </a:r>
            <a:endParaRPr lang="en-US" altLang="zh-CN" sz="2400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最好通过浏览器或</a:t>
            </a:r>
            <a:r>
              <a:rPr lang="en-US" altLang="zh-CN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ftp</a:t>
            </a:r>
            <a:r>
              <a:rPr lang="zh-CN" altLang="en-US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下载软件登陆</a:t>
            </a:r>
            <a:endParaRPr lang="en-US" altLang="zh-CN" b="1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使用资源管理器登陆游乱码</a:t>
            </a:r>
            <a:endParaRPr lang="en-US" altLang="zh-CN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32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pub</a:t>
            </a:r>
            <a:r>
              <a:rPr lang="zh-CN" altLang="en-US" sz="32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（只下载）</a:t>
            </a:r>
            <a:r>
              <a:rPr lang="en-US" altLang="zh-CN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&amp;</a:t>
            </a:r>
            <a:r>
              <a:rPr lang="en-US" altLang="zh-CN" sz="32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incoming</a:t>
            </a:r>
            <a:r>
              <a:rPr lang="zh-CN" altLang="en-US" sz="32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（可上传）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313" y="1196975"/>
            <a:ext cx="32861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功能：</a:t>
            </a:r>
            <a:r>
              <a:rPr lang="zh-CN" altLang="en-US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报销</a:t>
            </a:r>
            <a:r>
              <a:rPr lang="en-US" altLang="zh-CN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&amp;</a:t>
            </a:r>
            <a:r>
              <a:rPr lang="zh-CN" altLang="en-US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查工资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13" y="1946275"/>
            <a:ext cx="8794750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使用：</a:t>
            </a:r>
          </a:p>
          <a:p>
            <a:pPr>
              <a:defRPr/>
            </a:pP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1.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登录网址：</a:t>
            </a: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http://159.226.228.77</a:t>
            </a:r>
          </a:p>
          <a:p>
            <a:pPr>
              <a:defRPr/>
            </a:pP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	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登录用户名：</a:t>
            </a: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test</a:t>
            </a:r>
          </a:p>
          <a:p>
            <a:pPr>
              <a:defRPr/>
            </a:pP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	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密码：</a:t>
            </a: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******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（全所统一）</a:t>
            </a:r>
          </a:p>
          <a:p>
            <a:pPr>
              <a:defRPr/>
            </a:pP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2.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登录成功后出现服务界面</a:t>
            </a:r>
            <a:endParaRPr lang="en-US" altLang="zh-CN" sz="2000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3.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单击“</a:t>
            </a:r>
            <a:r>
              <a:rPr lang="en-US" altLang="zh-CN" sz="2000" b="1" dirty="0" err="1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arp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服务”输入自己的用户名（姓名的全拼）、密码（身份证号）。</a:t>
            </a:r>
            <a:endParaRPr lang="en-US" altLang="zh-CN" sz="2000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4.</a:t>
            </a:r>
            <a:r>
              <a:rPr lang="zh-CN" altLang="en-US" sz="2000" b="1" dirty="0">
                <a:solidFill>
                  <a:srgbClr val="F8F8F8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  <a:ea typeface="+mn-ea"/>
              </a:rPr>
              <a:t>点击</a:t>
            </a:r>
            <a:endParaRPr lang="en-US" altLang="zh-CN" sz="2000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solidFill>
                <a:srgbClr val="F8F8F8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2916"/>
            <a:ext cx="7192855" cy="5774451"/>
          </a:xfrm>
          <a:prstGeom prst="rect">
            <a:avLst/>
          </a:prstGeom>
        </p:spPr>
      </p:pic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6588224" y="1628800"/>
            <a:ext cx="649287" cy="358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标注 12"/>
          <p:cNvSpPr>
            <a:spLocks noChangeArrowheads="1"/>
          </p:cNvSpPr>
          <p:nvPr/>
        </p:nvSpPr>
        <p:spPr bwMode="auto">
          <a:xfrm>
            <a:off x="3635375" y="2997200"/>
            <a:ext cx="1720850" cy="511175"/>
          </a:xfrm>
          <a:prstGeom prst="wedgeRoundRectCallout">
            <a:avLst>
              <a:gd name="adj1" fmla="val 113277"/>
              <a:gd name="adj2" fmla="val -231297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截图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144000" cy="5715000"/>
          </a:xfrm>
          <a:prstGeom prst="rect">
            <a:avLst/>
          </a:prstGeom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4211960" y="3212976"/>
            <a:ext cx="1943100" cy="574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标注 12"/>
          <p:cNvSpPr>
            <a:spLocks noChangeArrowheads="1"/>
          </p:cNvSpPr>
          <p:nvPr/>
        </p:nvSpPr>
        <p:spPr bwMode="auto">
          <a:xfrm>
            <a:off x="971600" y="1916832"/>
            <a:ext cx="1936874" cy="1512168"/>
          </a:xfrm>
          <a:prstGeom prst="wedgeRoundRectCallout">
            <a:avLst>
              <a:gd name="adj1" fmla="val 114670"/>
              <a:gd name="adj2" fmla="val 44962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test</a:t>
            </a:r>
          </a:p>
          <a:p>
            <a:pPr algn="ctr">
              <a:defRPr/>
            </a:pP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******</a:t>
            </a:r>
          </a:p>
          <a:p>
            <a:pPr algn="ctr"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用户名、密码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全所通用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标注 12"/>
          <p:cNvSpPr>
            <a:spLocks noChangeArrowheads="1"/>
          </p:cNvSpPr>
          <p:nvPr/>
        </p:nvSpPr>
        <p:spPr bwMode="auto">
          <a:xfrm>
            <a:off x="5148064" y="1700808"/>
            <a:ext cx="3672408" cy="511175"/>
          </a:xfrm>
          <a:prstGeom prst="wedgeRoundRectCallout">
            <a:avLst>
              <a:gd name="adj1" fmla="val -91507"/>
              <a:gd name="adj2" fmla="val -35630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的安全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VPN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登录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界面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截图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8064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484438" y="3284538"/>
            <a:ext cx="2808287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标注 12"/>
          <p:cNvSpPr>
            <a:spLocks noChangeArrowheads="1"/>
          </p:cNvSpPr>
          <p:nvPr/>
        </p:nvSpPr>
        <p:spPr bwMode="auto">
          <a:xfrm>
            <a:off x="5435600" y="4343400"/>
            <a:ext cx="3097213" cy="511175"/>
          </a:xfrm>
          <a:prstGeom prst="wedgeRoundRectCallout">
            <a:avLst>
              <a:gd name="adj1" fmla="val -80050"/>
              <a:gd name="adj2" fmla="val -208461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系统（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HTTP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11" name="圆角矩形标注 12"/>
          <p:cNvSpPr>
            <a:spLocks noChangeArrowheads="1"/>
          </p:cNvSpPr>
          <p:nvPr/>
        </p:nvSpPr>
        <p:spPr bwMode="auto">
          <a:xfrm>
            <a:off x="2346325" y="4437063"/>
            <a:ext cx="2543175" cy="1684337"/>
          </a:xfrm>
          <a:prstGeom prst="wedgeRoundRectCallout">
            <a:avLst>
              <a:gd name="adj1" fmla="val -31804"/>
              <a:gd name="adj2" fmla="val -80956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初次登录会自动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安装插件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等待即可！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截图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8207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4859338" y="4652963"/>
            <a:ext cx="2808287" cy="5762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标注 12"/>
          <p:cNvSpPr>
            <a:spLocks noChangeArrowheads="1"/>
          </p:cNvSpPr>
          <p:nvPr/>
        </p:nvSpPr>
        <p:spPr bwMode="auto">
          <a:xfrm>
            <a:off x="2843213" y="2420938"/>
            <a:ext cx="3816350" cy="1419225"/>
          </a:xfrm>
          <a:prstGeom prst="wedgeRoundRectCallout">
            <a:avLst>
              <a:gd name="adj1" fmla="val 61381"/>
              <a:gd name="adj2" fmla="val 107385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初始登录用户名为姓名全拼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密码为身份证号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3912115"/>
          </a:xfrm>
          <a:prstGeom prst="rect">
            <a:avLst/>
          </a:prstGeom>
        </p:spPr>
      </p:pic>
      <p:sp>
        <p:nvSpPr>
          <p:cNvPr id="33794" name="Line 4"/>
          <p:cNvSpPr>
            <a:spLocks noChangeShapeType="1"/>
          </p:cNvSpPr>
          <p:nvPr/>
        </p:nvSpPr>
        <p:spPr bwMode="auto">
          <a:xfrm>
            <a:off x="762000" y="1341438"/>
            <a:ext cx="7467600" cy="0"/>
          </a:xfrm>
          <a:prstGeom prst="line">
            <a:avLst/>
          </a:prstGeom>
          <a:noFill/>
          <a:ln w="57150" cmpd="thinThick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34694" y="2708920"/>
            <a:ext cx="611782" cy="1736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3797" name="Rectangle 11"/>
          <p:cNvSpPr>
            <a:spLocks noChangeArrowheads="1"/>
          </p:cNvSpPr>
          <p:nvPr/>
        </p:nvSpPr>
        <p:spPr bwMode="auto">
          <a:xfrm>
            <a:off x="34693" y="4509120"/>
            <a:ext cx="720328" cy="2150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7452320" y="1842428"/>
            <a:ext cx="612775" cy="29042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1487650" y="2882597"/>
            <a:ext cx="3097213" cy="511175"/>
          </a:xfrm>
          <a:prstGeom prst="wedgeRoundRectCallout">
            <a:avLst>
              <a:gd name="adj1" fmla="val -70628"/>
              <a:gd name="adj2" fmla="val -52415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网上报销系统</a:t>
            </a:r>
          </a:p>
        </p:txBody>
      </p:sp>
      <p:sp>
        <p:nvSpPr>
          <p:cNvPr id="14" name="圆角矩形标注 12"/>
          <p:cNvSpPr>
            <a:spLocks noChangeArrowheads="1"/>
          </p:cNvSpPr>
          <p:nvPr/>
        </p:nvSpPr>
        <p:spPr bwMode="auto">
          <a:xfrm>
            <a:off x="1499393" y="4221088"/>
            <a:ext cx="2976563" cy="1223962"/>
          </a:xfrm>
          <a:prstGeom prst="wedgeRoundRectCallout">
            <a:avLst>
              <a:gd name="adj1" fmla="val -69981"/>
              <a:gd name="adj2" fmla="val -16301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个人信息查询系统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（查工资等）</a:t>
            </a:r>
          </a:p>
        </p:txBody>
      </p:sp>
      <p:sp>
        <p:nvSpPr>
          <p:cNvPr id="15" name="圆角矩形标注 12"/>
          <p:cNvSpPr>
            <a:spLocks noChangeArrowheads="1"/>
          </p:cNvSpPr>
          <p:nvPr/>
        </p:nvSpPr>
        <p:spPr bwMode="auto">
          <a:xfrm>
            <a:off x="3059113" y="0"/>
            <a:ext cx="3133725" cy="1519238"/>
          </a:xfrm>
          <a:prstGeom prst="wedgeRoundRectCallout">
            <a:avLst>
              <a:gd name="adj1" fmla="val 90320"/>
              <a:gd name="adj2" fmla="val 63961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初次进入系统</a:t>
            </a:r>
            <a:endParaRPr lang="en-US" altLang="zh-CN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请到此处更改密码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2"/>
          <p:cNvSpPr>
            <a:spLocks noChangeArrowheads="1"/>
          </p:cNvSpPr>
          <p:nvPr/>
        </p:nvSpPr>
        <p:spPr bwMode="auto">
          <a:xfrm>
            <a:off x="3419475" y="3752850"/>
            <a:ext cx="2441575" cy="769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基本情况</a:t>
            </a:r>
          </a:p>
        </p:txBody>
      </p:sp>
      <p:sp>
        <p:nvSpPr>
          <p:cNvPr id="8195" name="圆角矩形标注 5"/>
          <p:cNvSpPr>
            <a:spLocks noChangeArrowheads="1"/>
          </p:cNvSpPr>
          <p:nvPr/>
        </p:nvSpPr>
        <p:spPr bwMode="auto">
          <a:xfrm>
            <a:off x="5013325" y="2487613"/>
            <a:ext cx="1719263" cy="509587"/>
          </a:xfrm>
          <a:prstGeom prst="wedgeRoundRectCallout">
            <a:avLst>
              <a:gd name="adj1" fmla="val -32968"/>
              <a:gd name="adj2" fmla="val 106347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千兆到屋</a:t>
            </a:r>
          </a:p>
        </p:txBody>
      </p:sp>
      <p:sp>
        <p:nvSpPr>
          <p:cNvPr id="8196" name="圆角矩形标注 7"/>
          <p:cNvSpPr>
            <a:spLocks noChangeArrowheads="1"/>
          </p:cNvSpPr>
          <p:nvPr/>
        </p:nvSpPr>
        <p:spPr bwMode="auto">
          <a:xfrm>
            <a:off x="6519863" y="3725863"/>
            <a:ext cx="1720850" cy="512762"/>
          </a:xfrm>
          <a:prstGeom prst="wedgeRoundRectCallout">
            <a:avLst>
              <a:gd name="adj1" fmla="val -72912"/>
              <a:gd name="adj2" fmla="val -8491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光纤</a:t>
            </a:r>
          </a:p>
        </p:txBody>
      </p:sp>
      <p:sp>
        <p:nvSpPr>
          <p:cNvPr id="8197" name="圆角矩形标注 9"/>
          <p:cNvSpPr>
            <a:spLocks noChangeArrowheads="1"/>
          </p:cNvSpPr>
          <p:nvPr/>
        </p:nvSpPr>
        <p:spPr bwMode="auto">
          <a:xfrm>
            <a:off x="5300663" y="5373688"/>
            <a:ext cx="1719262" cy="512762"/>
          </a:xfrm>
          <a:prstGeom prst="wedgeRoundRectCallout">
            <a:avLst>
              <a:gd name="adj1" fmla="val -29880"/>
              <a:gd name="adj2" fmla="val -104708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双核心</a:t>
            </a:r>
          </a:p>
        </p:txBody>
      </p:sp>
      <p:sp>
        <p:nvSpPr>
          <p:cNvPr id="8198" name="圆角矩形标注 11"/>
          <p:cNvSpPr>
            <a:spLocks noChangeArrowheads="1"/>
          </p:cNvSpPr>
          <p:nvPr/>
        </p:nvSpPr>
        <p:spPr bwMode="auto">
          <a:xfrm>
            <a:off x="1268413" y="4005263"/>
            <a:ext cx="1720850" cy="512762"/>
          </a:xfrm>
          <a:prstGeom prst="wedgeRoundRectCallout">
            <a:avLst>
              <a:gd name="adj1" fmla="val 68630"/>
              <a:gd name="adj2" fmla="val -53694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子网划分</a:t>
            </a:r>
          </a:p>
        </p:txBody>
      </p:sp>
      <p:sp>
        <p:nvSpPr>
          <p:cNvPr id="8199" name="圆角矩形标注 12"/>
          <p:cNvSpPr>
            <a:spLocks noChangeArrowheads="1"/>
          </p:cNvSpPr>
          <p:nvPr/>
        </p:nvSpPr>
        <p:spPr bwMode="auto">
          <a:xfrm>
            <a:off x="1627188" y="2492375"/>
            <a:ext cx="1720850" cy="511175"/>
          </a:xfrm>
          <a:prstGeom prst="wedgeRoundRectCallout">
            <a:avLst>
              <a:gd name="adj1" fmla="val 68630"/>
              <a:gd name="adj2" fmla="val 42662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万兆主干</a:t>
            </a: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274638" y="188913"/>
            <a:ext cx="4208462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1.1.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本所网络基本情况</a:t>
            </a:r>
          </a:p>
        </p:txBody>
      </p:sp>
      <p:sp>
        <p:nvSpPr>
          <p:cNvPr id="10" name="矩形 9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  <p:sp>
        <p:nvSpPr>
          <p:cNvPr id="11" name="圆角矩形标注 11"/>
          <p:cNvSpPr>
            <a:spLocks noChangeArrowheads="1"/>
          </p:cNvSpPr>
          <p:nvPr/>
        </p:nvSpPr>
        <p:spPr bwMode="auto">
          <a:xfrm>
            <a:off x="1987550" y="5373688"/>
            <a:ext cx="2008188" cy="512762"/>
          </a:xfrm>
          <a:prstGeom prst="wedgeRoundRectCallout">
            <a:avLst>
              <a:gd name="adj1" fmla="val 68630"/>
              <a:gd name="adj2" fmla="val -53694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IPV4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V6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双栈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截图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924944"/>
            <a:ext cx="4001059" cy="3029373"/>
          </a:xfrm>
          <a:prstGeom prst="rect">
            <a:avLst/>
          </a:prstGeom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803275" y="142875"/>
            <a:ext cx="1543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ARP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4572000" y="4437112"/>
            <a:ext cx="4392488" cy="1512168"/>
          </a:xfrm>
          <a:prstGeom prst="wedgeRoundRectCallout">
            <a:avLst>
              <a:gd name="adj1" fmla="val -80414"/>
              <a:gd name="adj2" fmla="val -37904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填入用户名、密码，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同时勾选“记住密码”、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“自动登录”。可不用每次输入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test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用户密码，自动登录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VPN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圆角矩形标注 12"/>
          <p:cNvSpPr>
            <a:spLocks noChangeArrowheads="1"/>
          </p:cNvSpPr>
          <p:nvPr/>
        </p:nvSpPr>
        <p:spPr bwMode="auto">
          <a:xfrm>
            <a:off x="4355976" y="476672"/>
            <a:ext cx="3744416" cy="1851634"/>
          </a:xfrm>
          <a:prstGeom prst="wedgeRoundRectCallout">
            <a:avLst>
              <a:gd name="adj1" fmla="val -106308"/>
              <a:gd name="adj2" fmla="val 35277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客户端登录方式：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系统插件安装完毕后会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在系统桌面形成这个图标。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 descr="截图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772816"/>
            <a:ext cx="809738" cy="75258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763688" y="4509120"/>
            <a:ext cx="1440160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763688" y="4780229"/>
            <a:ext cx="1440160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763688" y="5052134"/>
            <a:ext cx="720080" cy="17706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627784" y="5052134"/>
            <a:ext cx="720080" cy="17706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截图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589939"/>
            <a:ext cx="4296375" cy="5268061"/>
          </a:xfrm>
          <a:prstGeom prst="rect">
            <a:avLst/>
          </a:prstGeom>
        </p:spPr>
      </p:pic>
      <p:pic>
        <p:nvPicPr>
          <p:cNvPr id="21" name="图片 20" descr="截图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08720"/>
            <a:ext cx="3048426" cy="4648849"/>
          </a:xfrm>
          <a:prstGeom prst="rect">
            <a:avLst/>
          </a:prstGeom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135330" y="142875"/>
            <a:ext cx="400462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使用注意事项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圆角矩形标注 12"/>
          <p:cNvSpPr>
            <a:spLocks noChangeArrowheads="1"/>
          </p:cNvSpPr>
          <p:nvPr/>
        </p:nvSpPr>
        <p:spPr bwMode="auto">
          <a:xfrm>
            <a:off x="4572000" y="260648"/>
            <a:ext cx="3888432" cy="1224136"/>
          </a:xfrm>
          <a:prstGeom prst="wedgeRoundRectCallout">
            <a:avLst>
              <a:gd name="adj1" fmla="val -116340"/>
              <a:gd name="adj2" fmla="val 236339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buAutoNum type="arabicPeriod"/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保证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系统使用，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   IE10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以上版本需要进行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兼容性视图设置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,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9552" y="3789040"/>
            <a:ext cx="1440160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283968" y="3850031"/>
            <a:ext cx="864096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标注 12"/>
          <p:cNvSpPr>
            <a:spLocks noChangeArrowheads="1"/>
          </p:cNvSpPr>
          <p:nvPr/>
        </p:nvSpPr>
        <p:spPr bwMode="auto">
          <a:xfrm>
            <a:off x="4716016" y="4293096"/>
            <a:ext cx="3707904" cy="1008112"/>
          </a:xfrm>
          <a:prstGeom prst="wedgeRoundRectCallout">
            <a:avLst>
              <a:gd name="adj1" fmla="val -44374"/>
              <a:gd name="adj2" fmla="val -83629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buAutoNum type="arabicPeriod" startAt="2"/>
              <a:defRPr/>
            </a:pP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172.31.60.23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、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   172.31.60.20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两个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IP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截图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60648"/>
            <a:ext cx="4505954" cy="5687219"/>
          </a:xfrm>
          <a:prstGeom prst="rect">
            <a:avLst/>
          </a:prstGeom>
        </p:spPr>
      </p:pic>
      <p:pic>
        <p:nvPicPr>
          <p:cNvPr id="9" name="图片 8" descr="截图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980728"/>
            <a:ext cx="3019847" cy="4610744"/>
          </a:xfrm>
          <a:prstGeom prst="rect">
            <a:avLst/>
          </a:prstGeom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135330" y="142875"/>
            <a:ext cx="400462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使用注意事项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圆角矩形标注 12"/>
          <p:cNvSpPr>
            <a:spLocks noChangeArrowheads="1"/>
          </p:cNvSpPr>
          <p:nvPr/>
        </p:nvSpPr>
        <p:spPr bwMode="auto">
          <a:xfrm>
            <a:off x="2627784" y="5445224"/>
            <a:ext cx="3888432" cy="1224136"/>
          </a:xfrm>
          <a:prstGeom prst="wedgeRoundRectCallout">
            <a:avLst>
              <a:gd name="adj1" fmla="val -76674"/>
              <a:gd name="adj2" fmla="val -48952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buAutoNum type="arabicPeriod"/>
              <a:defRPr/>
            </a:pP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保证插件正确安装，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需调低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站点的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安全级别。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5536" y="5401156"/>
            <a:ext cx="1440160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716016" y="631705"/>
            <a:ext cx="432048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796136" y="1268760"/>
            <a:ext cx="792088" cy="648072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截图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35" y="494890"/>
            <a:ext cx="8983329" cy="5868219"/>
          </a:xfrm>
          <a:prstGeom prst="rect">
            <a:avLst/>
          </a:prstGeom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135330" y="142875"/>
            <a:ext cx="400462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使用注意事项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圆角矩形标注 12"/>
          <p:cNvSpPr>
            <a:spLocks noChangeArrowheads="1"/>
          </p:cNvSpPr>
          <p:nvPr/>
        </p:nvSpPr>
        <p:spPr bwMode="auto">
          <a:xfrm>
            <a:off x="3131840" y="5157192"/>
            <a:ext cx="3168352" cy="1008112"/>
          </a:xfrm>
          <a:prstGeom prst="wedgeRoundRectCallout">
            <a:avLst>
              <a:gd name="adj1" fmla="val -28238"/>
              <a:gd name="adj2" fmla="val -300237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点“站点”，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添加“</a:t>
            </a:r>
            <a:r>
              <a:rPr lang="en-US" altLang="zh-CN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172.31.60.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*”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91880" y="2420888"/>
            <a:ext cx="864096" cy="216024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835696" y="1556792"/>
            <a:ext cx="720080" cy="720080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932040" y="4548077"/>
            <a:ext cx="144016" cy="144016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标注 12"/>
          <p:cNvSpPr>
            <a:spLocks noChangeArrowheads="1"/>
          </p:cNvSpPr>
          <p:nvPr/>
        </p:nvSpPr>
        <p:spPr bwMode="auto">
          <a:xfrm>
            <a:off x="5652120" y="980728"/>
            <a:ext cx="3240360" cy="648072"/>
          </a:xfrm>
          <a:prstGeom prst="wedgeRoundRectCallout">
            <a:avLst>
              <a:gd name="adj1" fmla="val -65892"/>
              <a:gd name="adj2" fmla="val 493274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去掉对勾后点“添加”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956376" y="2996952"/>
            <a:ext cx="864096" cy="216024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截图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4206"/>
            <a:ext cx="9144000" cy="5687122"/>
          </a:xfrm>
          <a:prstGeom prst="rect">
            <a:avLst/>
          </a:prstGeom>
        </p:spPr>
      </p:pic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135330" y="142875"/>
            <a:ext cx="400462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ARP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使用注意事项</a:t>
            </a:r>
            <a:endParaRPr lang="zh-CN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圆角矩形标注 12"/>
          <p:cNvSpPr>
            <a:spLocks noChangeArrowheads="1"/>
          </p:cNvSpPr>
          <p:nvPr/>
        </p:nvSpPr>
        <p:spPr bwMode="auto">
          <a:xfrm>
            <a:off x="2195736" y="2924944"/>
            <a:ext cx="2664296" cy="792088"/>
          </a:xfrm>
          <a:prstGeom prst="wedgeRoundRectCallout">
            <a:avLst>
              <a:gd name="adj1" fmla="val -35412"/>
              <a:gd name="adj2" fmla="val 160934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点“自定义级别”</a:t>
            </a:r>
            <a:endParaRPr lang="en-US" altLang="zh-CN" sz="2400" b="1" dirty="0" smtClean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73702" y="4664153"/>
            <a:ext cx="1008112" cy="216024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580112" y="5445224"/>
            <a:ext cx="2088232" cy="216024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标注 12"/>
          <p:cNvSpPr>
            <a:spLocks noChangeArrowheads="1"/>
          </p:cNvSpPr>
          <p:nvPr/>
        </p:nvSpPr>
        <p:spPr bwMode="auto">
          <a:xfrm>
            <a:off x="5364088" y="620688"/>
            <a:ext cx="3600400" cy="648072"/>
          </a:xfrm>
          <a:prstGeom prst="wedgeRoundRectCallout">
            <a:avLst>
              <a:gd name="adj1" fmla="val 30767"/>
              <a:gd name="adj2" fmla="val 670069"/>
              <a:gd name="adj3" fmla="val 16667"/>
            </a:avLst>
          </a:prstGeom>
          <a:solidFill>
            <a:srgbClr val="17375E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9000"/>
              </a:srgbClr>
            </a:outerShdw>
          </a:effectLst>
        </p:spPr>
        <p:txBody>
          <a:bodyPr wrap="none" anchor="ctr"/>
          <a:lstStyle/>
          <a:p>
            <a:pPr marL="457200" indent="-457200"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微软雅黑" pitchFamily="34" charset="-122"/>
                <a:ea typeface="微软雅黑" pitchFamily="34" charset="-122"/>
              </a:rPr>
              <a:t>选“低”以后点“重置”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956376" y="5445224"/>
            <a:ext cx="864096" cy="216024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103297" y="6021288"/>
            <a:ext cx="864096" cy="216024"/>
          </a:xfrm>
          <a:prstGeom prst="rect">
            <a:avLst/>
          </a:prstGeom>
          <a:solidFill>
            <a:schemeClr val="tx1">
              <a:alpha val="37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矩形 6"/>
          <p:cNvSpPr>
            <a:spLocks noChangeArrowheads="1"/>
          </p:cNvSpPr>
          <p:nvPr/>
        </p:nvSpPr>
        <p:spPr bwMode="auto">
          <a:xfrm>
            <a:off x="2501900" y="1557338"/>
            <a:ext cx="5554663" cy="1016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FAQ</a:t>
            </a:r>
            <a:r>
              <a:rPr lang="en-US" altLang="zh-CN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&amp;</a:t>
            </a:r>
            <a:r>
              <a:rPr lang="zh-CN" altLang="en-US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联系我们</a:t>
            </a:r>
          </a:p>
        </p:txBody>
      </p:sp>
      <p:sp>
        <p:nvSpPr>
          <p:cNvPr id="34819" name="矩形 9"/>
          <p:cNvSpPr>
            <a:spLocks noChangeArrowheads="1"/>
          </p:cNvSpPr>
          <p:nvPr/>
        </p:nvSpPr>
        <p:spPr bwMode="auto">
          <a:xfrm>
            <a:off x="2916238" y="2573338"/>
            <a:ext cx="5957887" cy="368300"/>
          </a:xfrm>
          <a:prstGeom prst="rect">
            <a:avLst/>
          </a:prstGeom>
          <a:solidFill>
            <a:srgbClr val="000000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32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517527"/>
              </p:ext>
            </p:extLst>
          </p:nvPr>
        </p:nvGraphicFramePr>
        <p:xfrm>
          <a:off x="323850" y="3284538"/>
          <a:ext cx="8640960" cy="1554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60240"/>
                <a:gridCol w="1152128"/>
                <a:gridCol w="2088232"/>
                <a:gridCol w="3240360"/>
              </a:tblGrid>
              <a:tr h="518160">
                <a:tc>
                  <a:txBody>
                    <a:bodyPr/>
                    <a:lstStyle/>
                    <a:p>
                      <a:endParaRPr lang="zh-CN" altLang="en-US" sz="2800" dirty="0">
                        <a:solidFill>
                          <a:srgbClr val="FFFF00"/>
                        </a:solidFill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FFFF00"/>
                          </a:solidFill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电话</a:t>
                      </a:r>
                      <a:endParaRPr lang="zh-CN" altLang="en-US" sz="2800" dirty="0">
                        <a:solidFill>
                          <a:srgbClr val="FFFF00"/>
                        </a:solidFill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FFFF00"/>
                          </a:solidFill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邮件</a:t>
                      </a:r>
                      <a:endParaRPr lang="zh-CN" altLang="en-US" sz="2800" dirty="0">
                        <a:solidFill>
                          <a:srgbClr val="FFFF00"/>
                        </a:solidFill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solidFill>
                            <a:srgbClr val="FFFF00"/>
                          </a:solidFill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QQ</a:t>
                      </a:r>
                      <a:endParaRPr lang="zh-CN" altLang="en-US" sz="2800" dirty="0">
                        <a:solidFill>
                          <a:srgbClr val="FFFF00"/>
                        </a:solidFill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滕兵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5467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err="1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tengbing</a:t>
                      </a:r>
                      <a:r>
                        <a:rPr lang="en-US" altLang="zh-CN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@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393668947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张棣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4301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err="1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zhangdi</a:t>
                      </a:r>
                      <a:r>
                        <a:rPr lang="en-US" altLang="zh-CN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@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effectLst>
                            <a:outerShdw blurRad="50800" dist="50800" dir="5400000" algn="ctr" rotWithShape="0">
                              <a:schemeClr val="bg2"/>
                            </a:outerShdw>
                          </a:effectLst>
                        </a:rPr>
                        <a:t>1375654564</a:t>
                      </a:r>
                      <a:endParaRPr lang="zh-CN" altLang="en-US" sz="2800" dirty="0">
                        <a:effectLst>
                          <a:outerShdw blurRad="50800" dist="50800" dir="5400000" algn="ctr" rotWithShape="0">
                            <a:schemeClr val="bg2"/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data:image/jpg;base64,/9j/4AAQSkZJRgABAQAAAQABAAD/2wCEAAkGBhEGERQUBxIUFRUUFxYXGRUXFhwUGxwZFRcaGhgXHhoYHCYeFxojJRcUHy8sIyc1LC04Fh4xNTAqNSYrLCkBCQoKDgwOGg8PGjUlHyIvKTAyLzIvKSw1MDExLDAtKiwsNSkyNC8vKS0uKSw1LCosMSk1NTUtNTUpKiw0LTQvL//AABEIALEBHQMBIgACEQEDEQH/xAAcAAEAAwEBAQEBAAAAAAAAAAAABQYHBAMIAQL/xABIEAABAwIEAwUEBQgHCAMAAAABAAIDBBEFBhIhBzFBEyJRYYEUI3GRFTJCUqFicoKSscHR4TRTc6KywvAIFiVEZJOj4hczQ//EABoBAQACAwEAAAAAAAAAAAAAAAABBAMFBgL/xAAvEQEAAgECAwcBCAMAAAAAAAAAAQIDBBEFITESE1FhkbHwoRQiQXGBwdHhI0JS/9oADAMBAAIRAxEAPwDcUREBERAREQEREBERAREQEREBERAREQEREBERAREQEREBERAREQEREBERAREQEREBERAREQEREBERAREQEREBERAREQEREBERAREQEREBERAREQEREBERAREQEREBERAREQEREBERARQ+YMf+hdIYzU51zubAAW/io+mzy139JiI82nV+BsqWTXYMd+7vbaf1WaaXLevbrHJaEXNRYlFiIvSvDvEdR8QdwulW62i0b1neFeazWdpERF6QIiICIiAiIgIiICIiAiIgIiICIiAiIgIiICIiAiIgIi566vjw1hfWvaxo5ucbD4eZRMRMztDoRUes4s0sDrU0csg+9YMHoHG/zAVmwHH4cxxdpQk2vYtIsWkdD8wfVeK5K2naJWcujz4q9u9ZiEkiIvaqjsZpKeqaPpMtAB2cXabE+BUFNk5lSNWGTA/Gzh+s3l8lIZowOTFtDqUi7LjSTa97bg+OyqRZPgbwSHRu/A/ucFz3EL1rlnvcO9f+o6/PKW30lbTT/Hk5+BLBNgkg13Y8ciOo8jyIVzy/j4xdumWwkaNx0I+8P9bLmoauPNcJjqgBI0dOh6Pb+8eiqjXSYJP4Pjd8/wCRH7VXpedFauTHO+O3z1hltWNTE0vG14+ejTEXlTVAq2NfFycAR6r1XURMTG8NJMbTtIiIpQIiICIiAiIgIiICIiAiIgIiICIiAiIgIiICIojM+Y48tQmSfdx2Yzq53h5Acyf5KJmIjeXvHjtktFKxvMvPNGaossR6p+8919EYO58z4NHUrGscx+fMMmuvdf7rRs1o8Gjp+0rwxPE5cYldLWu1Od8gOgA6ALlWty5pvPk7fQcOppa7zzt4/tAtH4PPN6kdPdH176zhXvhzj1Pl+KpfiDwLmOzRu51g/ZrevP4KME7XiZeuKVm+ltWsbzO3vDVkWTYxxVqaokYW1sTehID3/j3R8j8VAuzpXuNzVS/MD8ALK3OppHRz+PgeotG9piPnk1nM2HVFZpdQONmg3aHFpv4jxUfg2I/TQdTYr3iQdLj9a4/zDn6G64eHec5sbe+HEyHODdbX2AJAIBBtsTuD81Z2ZdjjqO3aXXuTp2tcixPj1KpZNPa+SMuKeVp2tE9NmDJE6ffBmjnHOJhTcOmdg9S3V9l+h3wvpP8AH0Upnak7ORkjftgg/Fv8j+CnKnK8NVL2r9VybloOxI9LrqxXCWYuzTPcWNwRzBVavDssYMmKfHevzzhM6yk5aZPLaUdk2o7ansfsOI9DZ37yp5cWFYUzCGaILm5uSeZPp8Au1bfS0tjw1pfrENfntW+S1q9JERFYYRERAREQEREBERAREQEREBERAREQEREBERB51FQ2kY585DWtBcSegAuSsKzTmJ+ZZ3SSXDBtG37rf4nmf5BX3ivjXssLKeI7ynU78xh5ept+qVlSoanJvPZh1nBNJFad/brPT8v7EVoy3w+qcfAfJ7qI/bcNyPyW8yPM2HxWgYXw4ocOt2sZld4yHUP1RZv4LHTBe3Ne1PFNPgnszO8+EMXA1cl6GneBctdbx0lfQLRT4XYN7KLwHdj/AILra4PF2m4PVZvsvm1k8f58sf1/p83ovoaswmDEBasijff7zA79oVRxzhXT1YLsJJhf90kuYfn3m+nyXi2mtHTms4eOYbztkia/WPn6K/wqEcE0stVIxlmBjQ5waSXEE2BO9g0frLV2PEguwgg9RuvnvFMKlweQx17C1w+RHQg9Qv3DcXnwh2rD5XsP5J2PxbyPqEx5+7jszBrOF/a7d9S/Xbbw9X0Kiq+Rs4f7zxubUgNmjtqA5OB5PA6eBHT1VoV6totG8OUzYb4bzjvHOBFC5gzlRZWLBjVQyIyAlodc3DbXPdB8Qs9x/jJHBiVH9FVcL6J1xOA0gtO41FzhfSAWuAb1YedwvTE1xFW8L4i4bjTyzDapkjmsc8tAd9Vgu47tA2VTH+0DQT7UVLWyHwbEz90hP4INQRZvhvFarxieKOjwerbG+RjXzSBwDGOcA59hHbYEn63RSvE7N9XkunjnwqnbKwSDtnOJ7jLjoNxq5auTdtjcILmirWHcRKDEKEVpmayHZr9XNjyQOzcBc6rkfHny3UJmHi7hwpZzgtdD24jeYrsc4F4F2ixbbflvtug0BFmGROMlHUUMRzPVsbUjWH3aRezjpdZjbC7dPJXjL+bKPNIecEmbKI7BxaHC2q9vrAeBQS6KNzFmGDK9O+oxR2ljB6uPRjR1ceQ/hdVHJ/EGaq7AZnYI5K+SR1JExhLhC2xBkN7DY7G24F+qDQEVDwvPsk9bivthYKPDmtFww69QBL9796xZILAdWr8zxxBNFhcVRl6/bVjo2UwcwXJeb30O8gf1moL6i58PbJHFGK5wdIGND3AWBeANRA6Am6qXF3Nk2UMPMmFu0zPkjjY7SHWJu52zgQe6xw5dUF1RV2pzfS5YZCzM1VGyZ0TS7V3S4gWc6zRYAuDlHYhxawqnikdTVkL3tY4taCbucGkhvLqbBBc0WMYPxSlq8JBlxKlbiDnuPvmhoaxrrBlmM0gkNvcj7fTmLfw94kx5rjjZiMlO2rdr9zE8vuGX73Kzb2JtqO1jfewC8IiICIiDE+Ilca2vl32j0xj9EXP4ucpvhzktuIAVOJtuwH3bDycQd3nxAOwHWxVWze0srqnVz7V5+ZuPwIW4YVTNo4ImQ/VaxgHo0Kjip28kzP4Or1+onT6PHjx8u1Ec/LaN/Xd0uIYLu2AXz5xK43zYjI+DKrzFC0lpnbs+S3MtPNjPAjc87jktJ41407BcJm9nNnTFkN/KQnX82tePVYdw24Yy8QXvPadlBEQHSadRLjuGNFxc23O+1xzvZXnKqbNO6pcXTuLnHm5x1E/EncqdylnusyZIH4XK7RfvQuJMbh1BbyB8xuFbc4cMqTh8JDjU00olid7KY2hvvmkXbJz7o1MItzGrkQL5ioH2flnH480UsNTR/Vlbex5gg2c0+bSHD0Ums44BxPjwhhm5OlmLPzdQH+IPWjqUKtxEwJuLUj3ge8hBe09bDd7fgQD6gLF1vGca5uH0VQ6TrG5g83PGkD8Vg61+qiO1DsOBWtOC0T0ieX7rpwoY51a4t5CF1/VzLf68lrqpPC7Ajh1O6acWdPYj+zb9X53J+FldjtzVnBXs0jdo+LZYyam3Z/Dl6Mx4vYvTVdG92E1NEamFw7ruxlkLQ6z42h9y03INhv3SOq4MfznhWEYfHJHS0D62VjQIGNhkDJCBqLyy4DGk+O+w8SPGfEMmyOcZeyLiSSdFQbknc3tuqzkvFsvVjJnZrip4j2rhFG2ObaKwIJLL3O9t9+75rO1ixRTQ5cwGrfNU0c9YYXNcYBDqjbUObGI9UQu4Av58ug2AWgcM8K+h8Ko4yLHsmvI85byH8XrMM9YdhlRR0cWSI2tGJVTGa2h41NhcWHaTewe8dOnkvHiPkc5LiphhWIVz5aiZsLGPm2023IDQDsSweqIb2qbhvEbD8z1dRh8oIe0uj0yt0tlAFpGgO3uO8LOAJG462/jLXC9mXKhk4rq2YsDu5LLqYS5pbcgDe1yR6JnDhfR5tqoJ5nOimYQ5xjOl0jGWsCebXNOmzhuBt90gKLxkwqjybQUtFhTOyjmqDI8i7nFsbbOcSd3H3jbX+7Zdjc+ZUaLCii2/6Fh/yrl4kY6YcwUnZwS1LaKIPMUQL36n6iDyOwvCd1Kx8chLI6KLCasyMF3RhoL2jbctDbgbjmOoQcU2f8rNaeyoYSQDYewsFzbYfVUx/s/YZ7LhjpngA1E73bC3dZZgHwu1/wA1Xc+8V319BPC7DKqn7ZvZiWVmlo1HcXLRuQHBaTlCGPKOE03t7hGyGnY6RztgC4a33/ScUFExulkrnyYnxH7lJSvcKWhH/wCjg4ta5wP1tVr78+ZswWPljmPVU2L02IUGGVk8MdI0RtEbm96YOJJIa4AgPtYeC5cLxwcZcbY2oafYqRr5WRHk8tIaHvHUuLht0DbdTe55kwfMVVUyOwCupYqckdnG9mpwAaAbkwu3J1Hn1QZNUYvXYTh9ZT1+H1McmI1Oozva5jbvc1wiAc3cnS/r9ryU+MKfxIxAU2B1RghwiGOOKZrdd5GkMc9tnNtcs2N+UYPVXHDsr5gq3lmZMRgdTvZI14hYGyd+NzWlruxbYgkHn0VLwWqi4aRY6KInVEaaniJ+s6RzJG6vjfXJYfd8kSk+F9PX4pU1FRW4nUy0tFM+PSS5wn0tdc21nSBdjrb3uoHP/EkZunoGex1LGQzds+Jze/IAW2DR8GyD1WvcNctf7qYbBDKLSae0k8e0k7zgfzdm/oqp4d/x/Nc7zu2hpgxp8HOABH/ll+SIcuaM6jGTh/sOFQTVFZ2obHWRtL2sifZu5+qCe0dubbX6qs8Qo67C6J/0rg+G0zZHNjEsIjMgcTqs3SSbkMcPhddHESpgxrH3sxWKrlhpoGM00jdcmtw135jSPeEH4BVXMlJh756WLC6bFWhz7zMnbeR0YI/+plzd1hJufAediV1iwrEst0YNZgWFuZTw3fLJ2bnkRsu57u9cuNiT5q+cMGQ4xRxVvsVLTyydpbsYmsIYHlvO199N+axbN0OGUlK/6NpsXjlcWtY6qGmK5N3A7m5LQ6wX0RlTC/oSipoLWMUMbT+cGjUfU3PqiEsiIgIiIMm4qYGaSoFRGO5MAHHwe0Wt6gD5FXDIGZW43TNZIfewtDXDqQNmvHiDtfz9FP4nhseLxOirW6mOFiP2EHoRzCyXGso1mTpe2w4vcxpu2VnNo8HgcvP7J/BVLROO/bjpLoMGTHrtPGnyTtevSfFdeK2WX5qwyaKjF5W6ZWN8XRm5aPMguA8yFj3CTinDkOOanxmOTQ55kDmAFwdpDXNc1xG3dHw39NJwTi0LBuNRm/8AWR7g+ZYTt6E/BcmYcq5fz28yvmbDM7dz2O7Fzj4ubINLj52v5rPXLS3SWtzaDUYZ2tSfzjn7Mn4p8RzxAnZ7OwxwQhwja62ol9tT3W2BOlosCbW57qDyflCozpUNgw1vgXvI7rG9XO/cOZ5LYqPglgkDg6prnSAfZ7aJgPxLRf5FXrDsUwfJ8XZYZJBGwb6YzrJPiS27nHzK9TaI6yr1w5Lcq1n0lOYHg8eX6eKnohZkTAweJtzJ8ybk/ErpqallGwvqXBrWi5cTYAfFUbFeLUMIIwuJ0h+8/uN+W7j8gqbU1+IZ6ksA+Sx2YwaY2+Z6D4uN1htnrHKvOWywcJy3+9l+5Xz+e7pzznE5leGUtxBGe7fYudy1kdOth5nx298i5GdjjhNiDSIAbgHbtCOg/I8T6DrawZZ4WspSJMcIkdzETfqD8483/Dl8Vf2tDAAwWA2AGyx0wzae1kW9TxLHgx9xpPX+PPz9BrQwWbsB0XhiFdHhkT5a5wZHG0uc48g0DcroULm7K0OcKYwYiZAwlrvdv0Elm4B6OHkR4HmARcc4y6PG3YthuKV09JSxUul7KQdgxsl3e6D9QFrXcP0iQDZq4sErxkePBo8TpaZ1NVxl0kz4muk1zOJF3EbNYJIT5i/guvFaPG87U8WHHDGUVOHRhz9fdayM90AF24Fgdrk2Cu3EbDqmOihiyxTNkla9kUbyAXQAtLO1bcd0gbavs3v0QV3C4mZxzCXUTWikwlhY0NADDM8uBsBtzL+X9SPFeudD9O5jwumG7adrqh3kblwv/wBmP9YK5ZDydHkijZBCdT/ryyffkPM/AWAHkB1uqvlTCp63MOI1dbFIyNjGwROewtDh3WlzCRZw90Tt99BpPJY/l+U8ScwSVcbj7Lh40REGwc/cA7cw463/AAawHmrlxUraylw6VuX4ZJZZfdkxjUWMcDrfYbk2uBblqv0XhlfLr+HeDubRR9pUNifM9o5vmLblotztZrR46R4oK/wz/wCOY1i9Y7cNeKdh/JDrfshZ81xcRJ38Psap8Uia50E7RDOG89hYjpuWhjm35mIqHyDkvMIp3R0sgoIZnmR8jx75xcANhu9ttPUt5ndaVgvDKnoKKakxR76r2h+uWWX65dpaAQdy3TpBG5IJO6CrPxrGOKjbYDGKGid/zElnSvHIlgHL9G35/RXWTI0Vbh0dBisss0bOzBe4gPcI3h4BI5DYN8bdb7rO4OH+O8PZbZLnbPTPcPdyEAC55vY6wHS7oyCbchyWrV1RPQUcj5QJJ2QvdaJps6RrCbMaSXbnYDcoM94UMjkq8XrGhrImyiCOwDWtipwdhbYANEXyVcypkiDPFNWYnj8tSxrp6iRojkDB2be8T3mnrqH6KkMEyVib8EpqTDAIDVyyuq3SAteyNxsO6bE3awAjmbtGwJK0WqyPBNhhw6Evji7MRhzTZ2xB1G31iSLkcjc+KDLODecRhkMVLQxvnnqKgyTO30wQDS0ue49bNJHTvbnoePAYaTOWZ5jHNqp+09oa37MskDQBYciATI4HqAfFWLFMk1JkGEZWhNLRaWPqaw958wde7S7qbhw0/wCFux9M/cNJMGbRVGQ4yJqNzY9Ld3Oa51w8/eOpztV+YkdewCJa24ho73JYzwzrKl8OKYjg1P7RNU1dmRlwju0OLj3nHYAS/wB0BaPm2qnpcMqHNYXT+zuGiIOk949unu2GogOd4cgo/hLgjsBwmmjqGFj3B0j2uFiDI4uAIO4IGkb+CIUTCsx4hhdfUCgwaEVk4bJM01zXPLbmx0ueQ0b8hyFullIz1uM1VVHVzZfjM8TSxkhq23a06rgDXb7bunVWfNHC+mzFVQ1cL3088bw58kPddI1vIE9Hchq52uDfa0BLxPxiVpbT4BUNeQQ1znOLQTyJBiG3XmPigqOG4/i2d56l1Rhza2KOUAU75mtjgkZcd0kjWbXF/M+K23LlXU11Ox+NwCCZ2rVEHB+mziG94bG4APqq9wnyhLk+g0Ylbt5ZHSyC4dYuAAbcbEgNF/MnmrogIiICIiAiIggcUyPRYuSZ4Q1x+0z3Z+J07H1Cr1Vwhhf/AEWokb5Oa1/7NKv6LHbFS3WF3Fr9Rijat59/dmn/AMOm/wDShb+y/wDddNPwgjb/AEipefzWBv7S5aEi89xj8GaeLauf9/pH8Kxh/Digod3RGQjrI4u/uizfwVjhgbTANgaGtHINAAHoF6IslaxXpCllz5MvPJaZ/MREXphEREBERAREQEREBERAREQEREBERAREQF+WX6iAiIgIiICIiA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77788" y="-696913"/>
            <a:ext cx="23241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3359150" y="2924175"/>
            <a:ext cx="2236788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谢谢大家！</a:t>
            </a:r>
          </a:p>
        </p:txBody>
      </p:sp>
      <p:pic>
        <p:nvPicPr>
          <p:cNvPr id="12" name="图片 8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4541" t="6774" r="6068" b="8520"/>
          <a:stretch/>
        </p:blipFill>
        <p:spPr bwMode="auto">
          <a:xfrm>
            <a:off x="8213812" y="1"/>
            <a:ext cx="914401" cy="914401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333375" y="142875"/>
            <a:ext cx="4090988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本所网络基本情况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  <p:pic>
        <p:nvPicPr>
          <p:cNvPr id="9220" name="图片 5" descr="半导体所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333375" y="142875"/>
            <a:ext cx="4090988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本所网络基本情况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  <p:graphicFrame>
        <p:nvGraphicFramePr>
          <p:cNvPr id="6" name="Group 2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48186"/>
              </p:ext>
            </p:extLst>
          </p:nvPr>
        </p:nvGraphicFramePr>
        <p:xfrm>
          <a:off x="67879" y="681778"/>
          <a:ext cx="9040625" cy="5976471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150050"/>
                <a:gridCol w="3528392"/>
                <a:gridCol w="3362183"/>
              </a:tblGrid>
              <a:tr h="578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楼层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Ip</a:t>
                      </a:r>
                      <a:r>
                        <a:rPr kumimoji="0" lang="zh-CN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地址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网关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4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zh-CN" alt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号楼</a:t>
                      </a:r>
                      <a:r>
                        <a:rPr kumimoji="0" lang="en-US" altLang="zh-CN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zh-CN" alt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层、</a:t>
                      </a:r>
                      <a:r>
                        <a:rPr kumimoji="0" lang="en-US" altLang="zh-CN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zh-CN" alt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层东</a:t>
                      </a: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172.16.2.0/24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172.16.2.1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4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zh-CN" altLang="en-US" sz="1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号楼</a:t>
                      </a: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172.16.13.0/24</a:t>
                      </a: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172.16.13.1</a:t>
                      </a: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号楼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层、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层西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172.16.5.0/24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172.16.5.1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号楼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、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层西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172.16.(14,100).0/23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172.16.(14,100).1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号楼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层东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172.16.8.0/24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172.16.8.1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号楼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、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层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172.16.9.0/24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172.16.9.1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号楼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层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172.16.6.0/24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172.16.6.1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号楼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172.16.16.0/20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172.16.16.1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号楼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172.16.3.0/24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172.16.3.1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图书馆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172.16.70.0/24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172.16.70.1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新实验楼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172.16.35(39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、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、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41).0/24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172.16.35(39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、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、</a:t>
                      </a: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41).1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88004" marR="88004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333375" y="142875"/>
            <a:ext cx="4090988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1.1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本所网络基本情况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  <p:graphicFrame>
        <p:nvGraphicFramePr>
          <p:cNvPr id="6" name="Group 209"/>
          <p:cNvGraphicFramePr>
            <a:graphicFrameLocks/>
          </p:cNvGraphicFramePr>
          <p:nvPr/>
        </p:nvGraphicFramePr>
        <p:xfrm>
          <a:off x="333718" y="1412776"/>
          <a:ext cx="8630771" cy="4588848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014148"/>
                <a:gridCol w="2952328"/>
                <a:gridCol w="2664295"/>
              </a:tblGrid>
              <a:tr h="578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楼层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kumimoji="0" lang="zh-CN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地址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网关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博士生楼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层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172.16.180.0/24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172.16.180.1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博士生楼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层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172.16.181.0/24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172.16.181.1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博士生楼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层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172.16.182.0/24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172.16.182.1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博士生楼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层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172.16.183.0/24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172.16.183.1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食堂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层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172.16.34.0/24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172.16.34.1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号楼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层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172.16.15.0/24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172.16.15.1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号楼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层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172.16.(36,37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172.16.(36,37).1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0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医务室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172.16.184.0/24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172.16.184.1</a:t>
                      </a:r>
                    </a:p>
                  </a:txBody>
                  <a:tcPr marL="88004" marR="88004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12750" y="142875"/>
            <a:ext cx="32702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1.2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如何使用网络</a:t>
            </a:r>
          </a:p>
        </p:txBody>
      </p:sp>
      <p:graphicFrame>
        <p:nvGraphicFramePr>
          <p:cNvPr id="3" name="图示 2"/>
          <p:cNvGraphicFramePr/>
          <p:nvPr/>
        </p:nvGraphicFramePr>
        <p:xfrm>
          <a:off x="251520" y="836712"/>
          <a:ext cx="871296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CF7089-C536-4C01-ADA5-57140D553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8CF7089-C536-4C01-ADA5-57140D553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FE5BA9-C0C1-483E-8180-B02CCDE66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E8FE5BA9-C0C1-483E-8180-B02CCDE66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567AAC-5EA9-44BC-A52A-3DC6B394D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FE567AAC-5EA9-44BC-A52A-3DC6B394D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161620-5CA1-418D-9A05-25A08557B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28161620-5CA1-418D-9A05-25A08557B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FE5944-613B-43AF-BD80-231694225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B8FE5944-613B-43AF-BD80-231694225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74613" y="142875"/>
            <a:ext cx="32702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网络充值方式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884238" y="2060575"/>
            <a:ext cx="7127875" cy="657225"/>
          </a:xfrm>
          <a:prstGeom prst="roundRect">
            <a:avLst/>
          </a:prstGeom>
          <a:solidFill>
            <a:schemeClr val="lt1">
              <a:alpha val="33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1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、导师课题经费转账  填写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《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hlinkClick r:id="rId3"/>
              </a:rPr>
              <a:t>入网、充值申请表</a:t>
            </a: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》</a:t>
            </a:r>
            <a:endParaRPr lang="zh-CN" altLang="en-US" sz="2400" b="1" dirty="0"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84238" y="2997200"/>
            <a:ext cx="7127875" cy="657225"/>
          </a:xfrm>
          <a:prstGeom prst="roundRect">
            <a:avLst/>
          </a:prstGeom>
          <a:solidFill>
            <a:schemeClr val="lt1">
              <a:alpha val="33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2</a:t>
            </a:r>
            <a:r>
              <a:rPr lang="zh-CN" altLang="en-US" sz="2400" b="1" dirty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、自费去财务交钱，拿收据充值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33388" y="4652963"/>
            <a:ext cx="80264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充值地点：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1#732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，图书馆办公室、借阅台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484188" y="142875"/>
            <a:ext cx="24511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网络费用</a:t>
            </a:r>
          </a:p>
        </p:txBody>
      </p:sp>
      <p:sp>
        <p:nvSpPr>
          <p:cNvPr id="5" name="矩形 4"/>
          <p:cNvSpPr/>
          <p:nvPr/>
        </p:nvSpPr>
        <p:spPr>
          <a:xfrm>
            <a:off x="6781800" y="188913"/>
            <a:ext cx="1423988" cy="576262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accent4">
                    <a:lumMod val="10000"/>
                  </a:schemeClr>
                </a:solidFill>
                <a:latin typeface="方正姚体" pitchFamily="2" charset="-122"/>
                <a:ea typeface="方正姚体" pitchFamily="2" charset="-122"/>
              </a:rPr>
              <a:t>网络使用</a:t>
            </a:r>
          </a:p>
        </p:txBody>
      </p:sp>
      <p:sp>
        <p:nvSpPr>
          <p:cNvPr id="2" name="矩形 1"/>
          <p:cNvSpPr/>
          <p:nvPr/>
        </p:nvSpPr>
        <p:spPr>
          <a:xfrm>
            <a:off x="2770188" y="2241550"/>
            <a:ext cx="3573462" cy="165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IPV4</a:t>
            </a:r>
            <a:r>
              <a:rPr lang="zh-CN" altLang="en-US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按流量计费</a:t>
            </a:r>
            <a:endParaRPr lang="en-US" altLang="zh-CN" sz="32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</a:endParaRPr>
          </a:p>
          <a:p>
            <a:pPr algn="ctr"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0.01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元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/MB</a:t>
            </a:r>
          </a:p>
        </p:txBody>
      </p:sp>
      <p:sp>
        <p:nvSpPr>
          <p:cNvPr id="9" name="矩形 8"/>
          <p:cNvSpPr/>
          <p:nvPr/>
        </p:nvSpPr>
        <p:spPr>
          <a:xfrm>
            <a:off x="2770188" y="4076700"/>
            <a:ext cx="3573462" cy="1655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IPV6</a:t>
            </a:r>
          </a:p>
          <a:p>
            <a:pPr algn="ctr"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+mn-ea"/>
              </a:rPr>
              <a:t>免费</a:t>
            </a:r>
            <a:endParaRPr lang="en-US" altLang="zh-CN" sz="40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演示文稿2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主题​​">
      <a:majorFont>
        <a:latin typeface="Franklin Gothic Medium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60000"/>
            <a:lumOff val="40000"/>
            <a:alpha val="37000"/>
          </a:schemeClr>
        </a:solidFill>
        <a:ln w="22225">
          <a:solidFill>
            <a:schemeClr val="accent4">
              <a:lumMod val="75000"/>
            </a:schemeClr>
          </a:solidFill>
        </a:ln>
      </a:spPr>
      <a:bodyPr rtlCol="0" anchor="ctr"/>
      <a:lstStyle>
        <a:defPPr algn="ctr">
          <a:defRPr b="1" dirty="0" smtClean="0">
            <a:ln w="0">
              <a:solidFill>
                <a:srgbClr val="FFFF00"/>
              </a:solidFill>
              <a:prstDash val="solid"/>
            </a:ln>
            <a:solidFill>
              <a:schemeClr val="tx2">
                <a:lumMod val="25000"/>
              </a:schemeClr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Office 主题​​ 1">
        <a:dk1>
          <a:srgbClr val="1F497D"/>
        </a:dk1>
        <a:lt1>
          <a:srgbClr val="FFFFFF"/>
        </a:lt1>
        <a:dk2>
          <a:srgbClr val="B2B2B2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D5D5D5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</TotalTime>
  <Pages>0</Pages>
  <Words>978</Words>
  <Characters>0</Characters>
  <Application>Microsoft Office PowerPoint</Application>
  <DocSecurity>0</DocSecurity>
  <PresentationFormat>全屏显示(4:3)</PresentationFormat>
  <Lines>0</Lines>
  <Paragraphs>277</Paragraphs>
  <Slides>36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5" baseType="lpstr">
      <vt:lpstr>方正姚体</vt:lpstr>
      <vt:lpstr>华文行楷</vt:lpstr>
      <vt:lpstr>宋体</vt:lpstr>
      <vt:lpstr>微软雅黑</vt:lpstr>
      <vt:lpstr>Arial</vt:lpstr>
      <vt:lpstr>Calibri</vt:lpstr>
      <vt:lpstr>Franklin Gothic Medium</vt:lpstr>
      <vt:lpstr>Times New Roman</vt:lpstr>
      <vt:lpstr>演示文稿2</vt:lpstr>
      <vt:lpstr>半导体所网络概况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半导体所网络概况</dc:title>
  <dc:creator>unknown</dc:creator>
  <cp:lastModifiedBy>unknown</cp:lastModifiedBy>
  <cp:revision>140</cp:revision>
  <cp:lastPrinted>1899-12-30T00:00:00Z</cp:lastPrinted>
  <dcterms:created xsi:type="dcterms:W3CDTF">2012-08-27T06:47:09Z</dcterms:created>
  <dcterms:modified xsi:type="dcterms:W3CDTF">2015-09-01T06:21:46Z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