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59" r:id="rId4"/>
    <p:sldId id="296" r:id="rId5"/>
    <p:sldId id="257" r:id="rId6"/>
    <p:sldId id="261" r:id="rId7"/>
    <p:sldId id="288" r:id="rId8"/>
    <p:sldId id="263" r:id="rId9"/>
    <p:sldId id="265" r:id="rId10"/>
    <p:sldId id="264" r:id="rId11"/>
    <p:sldId id="299" r:id="rId12"/>
    <p:sldId id="267" r:id="rId13"/>
    <p:sldId id="268" r:id="rId14"/>
    <p:sldId id="273" r:id="rId15"/>
    <p:sldId id="278" r:id="rId16"/>
    <p:sldId id="297" r:id="rId17"/>
    <p:sldId id="279" r:id="rId18"/>
    <p:sldId id="284" r:id="rId19"/>
    <p:sldId id="280" r:id="rId20"/>
    <p:sldId id="282" r:id="rId21"/>
    <p:sldId id="281" r:id="rId22"/>
    <p:sldId id="285" r:id="rId23"/>
    <p:sldId id="283" r:id="rId24"/>
    <p:sldId id="298" r:id="rId25"/>
    <p:sldId id="286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739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6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2CB57-478A-41C7-9823-FDF15BD161F2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A3633-DCE5-4689-9F18-04986F202B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58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E1A-1700-4016-A5A9-86DCE0639A2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E1A-1700-4016-A5A9-86DCE0639A2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E1A-1700-4016-A5A9-86DCE0639A2B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E1A-1700-4016-A5A9-86DCE0639A2B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E1A-1700-4016-A5A9-86DCE0639A2B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E1A-1700-4016-A5A9-86DCE0639A2B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E1A-1700-4016-A5A9-86DCE0639A2B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35E1A-1700-4016-A5A9-86DCE0639A2B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8DB6-5255-4909-A983-2415111A3871}" type="datetimeFigureOut">
              <a:rPr lang="zh-CN" altLang="en-US" smtClean="0"/>
              <a:t>2015/1/13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DD-D8B3-4152-862C-716F8BA962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gif"/><Relationship Id="rId28" Type="http://schemas.openxmlformats.org/officeDocument/2006/relationships/image" Target="../media/image39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author.c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iauthor@mail.las.ac.c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47664" y="2060848"/>
            <a:ext cx="6624736" cy="1470025"/>
          </a:xfrm>
        </p:spPr>
        <p:txBody>
          <a:bodyPr>
            <a:no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4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科学家国际化</a:t>
            </a:r>
            <a:r>
              <a:rPr lang="zh-CN" altLang="en-US" sz="4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识别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latin typeface="黑体" pitchFamily="49" charset="-122"/>
                <a:ea typeface="黑体" pitchFamily="49" charset="-122"/>
              </a:rPr>
            </a:b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b="1" i="1" dirty="0" smtClean="0">
                <a:latin typeface="+mn-ea"/>
                <a:ea typeface="+mn-ea"/>
              </a:rPr>
              <a:t>与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008112"/>
          </a:xfrm>
        </p:spPr>
        <p:txBody>
          <a:bodyPr>
            <a:normAutofit/>
          </a:bodyPr>
          <a:lstStyle/>
          <a:p>
            <a:r>
              <a:rPr lang="en-US" altLang="zh-CN" sz="4800" dirty="0" err="1" smtClean="0">
                <a:solidFill>
                  <a:schemeClr val="tx1"/>
                </a:solidFill>
              </a:rPr>
              <a:t>iAuthor</a:t>
            </a:r>
            <a:r>
              <a:rPr lang="zh-CN" altLang="en-US" sz="4800" b="1" dirty="0" smtClean="0">
                <a:solidFill>
                  <a:schemeClr val="tx1"/>
                </a:solidFill>
              </a:rPr>
              <a:t>服务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521" y="4653136"/>
            <a:ext cx="3570208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/>
              <a:t>黄金霞</a:t>
            </a:r>
            <a:endParaRPr lang="en-US" altLang="zh-CN" sz="2400" dirty="0" smtClean="0"/>
          </a:p>
          <a:p>
            <a:pPr algn="ctr">
              <a:lnSpc>
                <a:spcPct val="120000"/>
              </a:lnSpc>
            </a:pPr>
            <a:r>
              <a:rPr lang="zh-CN" altLang="en-US" sz="2400" dirty="0" smtClean="0"/>
              <a:t>中国科学院文献情报中心</a:t>
            </a:r>
            <a:endParaRPr lang="en-US" altLang="zh-CN" sz="2400" dirty="0" smtClean="0"/>
          </a:p>
          <a:p>
            <a:pPr algn="ctr">
              <a:lnSpc>
                <a:spcPct val="120000"/>
              </a:lnSpc>
            </a:pPr>
            <a:r>
              <a:rPr lang="en-US" altLang="zh-CN" sz="2400" dirty="0" smtClean="0"/>
              <a:t>2015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月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-46494" y="0"/>
            <a:ext cx="6346686" cy="6901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65" y="0"/>
            <a:ext cx="3219450" cy="69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、研究者标识体系 </a:t>
            </a:r>
            <a:endParaRPr lang="zh-CN" altLang="en-US" sz="2800" dirty="0">
              <a:solidFill>
                <a:srgbClr val="000066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857232"/>
            <a:ext cx="6929454" cy="1588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4464496"/>
          </a:xfrm>
        </p:spPr>
        <p:txBody>
          <a:bodyPr/>
          <a:lstStyle/>
          <a:p>
            <a:r>
              <a:rPr lang="zh-CN" altLang="en-US" b="1" dirty="0" smtClean="0"/>
              <a:t>开放性、国际化</a:t>
            </a:r>
            <a:endParaRPr lang="en-US" altLang="zh-CN" b="1" dirty="0" smtClean="0"/>
          </a:p>
          <a:p>
            <a:pPr lvl="1"/>
            <a:r>
              <a:rPr lang="en-US" altLang="zh-CN" dirty="0" err="1" smtClean="0"/>
              <a:t>ResearcherID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Thomson Reuters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AuthorID</a:t>
            </a:r>
            <a:r>
              <a:rPr lang="en-US" altLang="zh-CN" dirty="0" smtClean="0"/>
              <a:t>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Elsevier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ORCID</a:t>
            </a:r>
          </a:p>
          <a:p>
            <a:pPr lvl="2"/>
            <a:r>
              <a:rPr lang="zh-CN" altLang="en-US" sz="2800" dirty="0"/>
              <a:t>非盈利的组织，专注于解决学术研究中的研究者姓名混淆的问题，建立关于研究者唯一识别的</a:t>
            </a:r>
            <a:r>
              <a:rPr lang="zh-CN" altLang="en-US" sz="2800" b="1" dirty="0">
                <a:solidFill>
                  <a:srgbClr val="FF6600"/>
                </a:solidFill>
              </a:rPr>
              <a:t>国际规范制度</a:t>
            </a:r>
            <a:r>
              <a:rPr lang="zh-CN" altLang="en-US" sz="2800" dirty="0"/>
              <a:t>，将全球最具影响力的大学、基金组织、社团、出版商及公司的领导者聚集</a:t>
            </a:r>
            <a:r>
              <a:rPr lang="zh-CN" altLang="en-US" sz="2800" dirty="0" smtClean="0"/>
              <a:t>起来</a:t>
            </a:r>
            <a:r>
              <a:rPr lang="zh-CN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329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8" y="980728"/>
            <a:ext cx="7899730" cy="559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13635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latin typeface="黑体" pitchFamily="49" charset="-122"/>
                <a:ea typeface="黑体" pitchFamily="49" charset="-122"/>
              </a:rPr>
              <a:t>几种有影响力</a:t>
            </a:r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研究者</a:t>
            </a:r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标识符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2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399" y="1053407"/>
            <a:ext cx="1739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66CC"/>
                </a:solidFill>
              </a:rPr>
              <a:t>—</a:t>
            </a:r>
            <a:r>
              <a:rPr lang="zh-CN" altLang="en-US" sz="3200" b="1" dirty="0" smtClean="0">
                <a:solidFill>
                  <a:srgbClr val="0066CC"/>
                </a:solidFill>
              </a:rPr>
              <a:t> </a:t>
            </a:r>
            <a:r>
              <a:rPr lang="en-US" altLang="zh-CN" sz="3200" b="1" dirty="0" smtClean="0">
                <a:solidFill>
                  <a:srgbClr val="0066CC"/>
                </a:solidFill>
              </a:rPr>
              <a:t>ORCID</a:t>
            </a:r>
            <a:endParaRPr lang="zh-CN" altLang="en-US" sz="3200" b="1" dirty="0">
              <a:solidFill>
                <a:srgbClr val="0066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5592" y="4287007"/>
            <a:ext cx="8215370" cy="1143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40520" y="4501321"/>
            <a:ext cx="647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b="1" dirty="0" smtClean="0"/>
              <a:t>ORCID</a:t>
            </a:r>
            <a:r>
              <a:rPr lang="zh-CN" altLang="en-US" sz="2400" b="1" dirty="0" smtClean="0"/>
              <a:t>，</a:t>
            </a:r>
            <a:r>
              <a:rPr lang="zh-CN" altLang="en-US" sz="2800" b="1" dirty="0" smtClean="0"/>
              <a:t>科学家的“全球学术身份证”   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7151" y="1696349"/>
            <a:ext cx="8001056" cy="230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 smtClean="0">
                <a:ea typeface="黑体" pitchFamily="49" charset="-122"/>
              </a:rPr>
              <a:t> </a:t>
            </a:r>
            <a:r>
              <a:rPr lang="en-US" altLang="zh-CN" sz="2800" dirty="0" smtClean="0">
                <a:ea typeface="黑体" pitchFamily="49" charset="-122"/>
              </a:rPr>
              <a:t>Open Researcher and Contributor Identifier</a:t>
            </a:r>
          </a:p>
          <a:p>
            <a:pPr>
              <a:lnSpc>
                <a:spcPct val="140000"/>
              </a:lnSpc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开放研究者与贡献者身份识别码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”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ORCID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号是一套免费的、 全球唯一的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位身份识别码。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93224"/>
            <a:ext cx="2380395" cy="8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67171"/>
            <a:ext cx="1641099" cy="201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596" y="21429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、研究者标识体系 </a:t>
            </a:r>
            <a:endParaRPr lang="zh-CN" altLang="en-US" sz="2800" dirty="0">
              <a:solidFill>
                <a:srgbClr val="000066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857232"/>
            <a:ext cx="6929454" cy="1588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orcid.org/sites/about.orcid.org/files/aip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99" y="1696257"/>
            <a:ext cx="710967" cy="597198"/>
          </a:xfrm>
          <a:prstGeom prst="rect">
            <a:avLst/>
          </a:prstGeom>
          <a:noFill/>
        </p:spPr>
      </p:pic>
      <p:pic>
        <p:nvPicPr>
          <p:cNvPr id="11" name="Picture 4" descr="http://orcid.org/sites/about.orcid.org/files/aaa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081" y="1382099"/>
            <a:ext cx="1214446" cy="660025"/>
          </a:xfrm>
          <a:prstGeom prst="rect">
            <a:avLst/>
          </a:prstGeom>
          <a:noFill/>
        </p:spPr>
      </p:pic>
      <p:pic>
        <p:nvPicPr>
          <p:cNvPr id="12" name="Picture 6" descr="http://orcid.org/sites/about.orcid.org/files/agu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12" y="4344822"/>
            <a:ext cx="1425292" cy="527359"/>
          </a:xfrm>
          <a:prstGeom prst="rect">
            <a:avLst/>
          </a:prstGeom>
          <a:noFill/>
        </p:spPr>
      </p:pic>
      <p:pic>
        <p:nvPicPr>
          <p:cNvPr id="13" name="Picture 8" descr="http://orcid.org/sites/about.orcid.org/files/ams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9306" y="3002515"/>
            <a:ext cx="1000132" cy="325043"/>
          </a:xfrm>
          <a:prstGeom prst="rect">
            <a:avLst/>
          </a:prstGeom>
          <a:noFill/>
        </p:spPr>
      </p:pic>
      <p:pic>
        <p:nvPicPr>
          <p:cNvPr id="16" name="Picture 12" descr="http://orcid.org/sites/about.orcid.org/files/logo_edp_pantone_186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2112" y="3182760"/>
            <a:ext cx="1690686" cy="574833"/>
          </a:xfrm>
          <a:prstGeom prst="rect">
            <a:avLst/>
          </a:prstGeom>
          <a:noFill/>
        </p:spPr>
      </p:pic>
      <p:pic>
        <p:nvPicPr>
          <p:cNvPr id="18" name="Picture 14" descr="http://orcid.org/sites/about.orcid.org/files/elsevier-trim_3502ffb7eb151e706cb1d3b9a4183e3d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2536" y="1849085"/>
            <a:ext cx="1172296" cy="1288237"/>
          </a:xfrm>
          <a:prstGeom prst="rect">
            <a:avLst/>
          </a:prstGeom>
          <a:noFill/>
        </p:spPr>
      </p:pic>
      <p:pic>
        <p:nvPicPr>
          <p:cNvPr id="19" name="Picture 16" descr="http://orcid.org/sites/about.orcid.org/files/F1000R-Logo-oran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785" y="1497774"/>
            <a:ext cx="1648751" cy="428676"/>
          </a:xfrm>
          <a:prstGeom prst="rect">
            <a:avLst/>
          </a:prstGeom>
          <a:noFill/>
        </p:spPr>
      </p:pic>
      <p:pic>
        <p:nvPicPr>
          <p:cNvPr id="20" name="Picture 18" descr="http://orcid.org/sites/about.orcid.org/files/F1000-Prime-Log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2714620"/>
            <a:ext cx="1905000" cy="257175"/>
          </a:xfrm>
          <a:prstGeom prst="rect">
            <a:avLst/>
          </a:prstGeom>
          <a:noFill/>
        </p:spPr>
      </p:pic>
      <p:pic>
        <p:nvPicPr>
          <p:cNvPr id="21" name="Picture 20" descr="http://orcid.org/sites/about.orcid.org/files/Hindawi_1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8175" y="5199746"/>
            <a:ext cx="766772" cy="766772"/>
          </a:xfrm>
          <a:prstGeom prst="rect">
            <a:avLst/>
          </a:prstGeom>
          <a:noFill/>
        </p:spPr>
      </p:pic>
      <p:pic>
        <p:nvPicPr>
          <p:cNvPr id="22" name="Picture 22" descr="http://orcid.org/sites/about.orcid.org/files/IOP_log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13287" y="2610297"/>
            <a:ext cx="1905000" cy="295275"/>
          </a:xfrm>
          <a:prstGeom prst="rect">
            <a:avLst/>
          </a:prstGeom>
          <a:noFill/>
        </p:spPr>
      </p:pic>
      <p:pic>
        <p:nvPicPr>
          <p:cNvPr id="23" name="Picture 24" descr="http://orcid.org/sites/about.orcid.org/files/JBJS_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8024" y="3845305"/>
            <a:ext cx="1071570" cy="594723"/>
          </a:xfrm>
          <a:prstGeom prst="rect">
            <a:avLst/>
          </a:prstGeom>
          <a:noFill/>
        </p:spPr>
      </p:pic>
      <p:pic>
        <p:nvPicPr>
          <p:cNvPr id="24" name="Picture 26" descr="http://orcid.org/sites/about.orcid.org/files/wiley-wordmark-header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6281736"/>
            <a:ext cx="1694562" cy="355858"/>
          </a:xfrm>
          <a:prstGeom prst="rect">
            <a:avLst/>
          </a:prstGeom>
          <a:noFill/>
        </p:spPr>
      </p:pic>
      <p:pic>
        <p:nvPicPr>
          <p:cNvPr id="25" name="Picture 16" descr="http://orcid.org/sites/about.orcid.org/files/wk_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0298" y="6353174"/>
            <a:ext cx="1905000" cy="504826"/>
          </a:xfrm>
          <a:prstGeom prst="rect">
            <a:avLst/>
          </a:prstGeom>
          <a:noFill/>
        </p:spPr>
      </p:pic>
      <p:pic>
        <p:nvPicPr>
          <p:cNvPr id="26" name="Picture 8" descr="http://orcid.org/sites/about.orcid.org/files/ASCE_logo_sig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89304" y="3845021"/>
            <a:ext cx="1143008" cy="457203"/>
          </a:xfrm>
          <a:prstGeom prst="rect">
            <a:avLst/>
          </a:prstGeom>
          <a:noFill/>
        </p:spPr>
      </p:pic>
      <p:pic>
        <p:nvPicPr>
          <p:cNvPr id="28" name="Picture 10" descr="http://orcid.org/sites/about.orcid.org/files/elife_log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42823" y="4488918"/>
            <a:ext cx="1762124" cy="766525"/>
          </a:xfrm>
          <a:prstGeom prst="rect">
            <a:avLst/>
          </a:prstGeom>
          <a:noFill/>
        </p:spPr>
      </p:pic>
      <p:pic>
        <p:nvPicPr>
          <p:cNvPr id="29" name="Picture 12" descr="http://orcid.org/sites/about.orcid.org/files/ieee_logo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14744" y="3327558"/>
            <a:ext cx="1482876" cy="430035"/>
          </a:xfrm>
          <a:prstGeom prst="rect">
            <a:avLst/>
          </a:prstGeom>
          <a:noFill/>
        </p:spPr>
      </p:pic>
      <p:pic>
        <p:nvPicPr>
          <p:cNvPr id="30" name="Picture 14" descr="http://orcid.org/sites/about.orcid.org/files/logo_karger%5b1%5d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14751" y="3327558"/>
            <a:ext cx="1610421" cy="426763"/>
          </a:xfrm>
          <a:prstGeom prst="rect">
            <a:avLst/>
          </a:prstGeom>
          <a:noFill/>
        </p:spPr>
      </p:pic>
      <p:pic>
        <p:nvPicPr>
          <p:cNvPr id="31" name="Picture 28" descr="http://orcid.org/sites/about.orcid.org/files/PLOS_logo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43768" y="4200863"/>
            <a:ext cx="1505875" cy="504469"/>
          </a:xfrm>
          <a:prstGeom prst="rect">
            <a:avLst/>
          </a:prstGeom>
          <a:noFill/>
        </p:spPr>
      </p:pic>
      <p:pic>
        <p:nvPicPr>
          <p:cNvPr id="32" name="Picture 30" descr="http://orcid.org/sites/about.orcid.org/files/pnas_logo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7158" y="5429264"/>
            <a:ext cx="1346164" cy="578851"/>
          </a:xfrm>
          <a:prstGeom prst="rect">
            <a:avLst/>
          </a:prstGeom>
          <a:noFill/>
        </p:spPr>
      </p:pic>
      <p:pic>
        <p:nvPicPr>
          <p:cNvPr id="34" name="Picture 28" descr="http://orcid.org/sites/about.orcid.org/files/oup_logo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357950" y="5000637"/>
            <a:ext cx="1493749" cy="440656"/>
          </a:xfrm>
          <a:prstGeom prst="rect">
            <a:avLst/>
          </a:prstGeom>
          <a:noFill/>
        </p:spPr>
      </p:pic>
      <p:pic>
        <p:nvPicPr>
          <p:cNvPr id="35" name="Picture 30" descr="http://orcid.org/sites/about.orcid.org/files/OSAlogo_fullname_blue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500298" y="4518133"/>
            <a:ext cx="1017277" cy="577998"/>
          </a:xfrm>
          <a:prstGeom prst="rect">
            <a:avLst/>
          </a:prstGeom>
          <a:noFill/>
        </p:spPr>
      </p:pic>
      <p:pic>
        <p:nvPicPr>
          <p:cNvPr id="36" name="Picture 20" descr="http://orcid.org/sites/about.orcid.org/files/tr_sah_4cp_pos.gif.gi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72463" y="2144923"/>
            <a:ext cx="2714644" cy="610796"/>
          </a:xfrm>
          <a:prstGeom prst="rect">
            <a:avLst/>
          </a:prstGeom>
          <a:noFill/>
        </p:spPr>
      </p:pic>
      <p:pic>
        <p:nvPicPr>
          <p:cNvPr id="37" name="Picture 22" descr="http://orcid.org/sites/about.orcid.org/files/TF_logo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357950" y="5643578"/>
            <a:ext cx="2198601" cy="461706"/>
          </a:xfrm>
          <a:prstGeom prst="rect">
            <a:avLst/>
          </a:prstGeom>
          <a:noFill/>
        </p:spPr>
      </p:pic>
      <p:pic>
        <p:nvPicPr>
          <p:cNvPr id="38" name="Picture 24" descr="http://orcid.org/sites/about.orcid.org/files/Springer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3639" y="2758600"/>
            <a:ext cx="1768492" cy="495178"/>
          </a:xfrm>
          <a:prstGeom prst="rect">
            <a:avLst/>
          </a:prstGeom>
          <a:noFill/>
        </p:spPr>
      </p:pic>
      <p:pic>
        <p:nvPicPr>
          <p:cNvPr id="39" name="Picture 26" descr="http://orcid.org/sites/about.orcid.org/files/rsc_logo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923618" y="5286388"/>
            <a:ext cx="1138649" cy="764194"/>
          </a:xfrm>
          <a:prstGeom prst="rect">
            <a:avLst/>
          </a:prstGeom>
          <a:noFill/>
        </p:spPr>
      </p:pic>
      <p:pic>
        <p:nvPicPr>
          <p:cNvPr id="40" name="Picture 18" descr="http://orcid.org/sites/about.orcid.org/files/WTlogo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000892" y="6424613"/>
            <a:ext cx="1577644" cy="212982"/>
          </a:xfrm>
          <a:prstGeom prst="rect">
            <a:avLst/>
          </a:prstGeom>
          <a:noFill/>
        </p:spPr>
      </p:pic>
      <p:pic>
        <p:nvPicPr>
          <p:cNvPr id="41" name="Picture 34" descr="http://orcid.org/sites/about.orcid.org/files/nih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760910" y="5996739"/>
            <a:ext cx="2365735" cy="366689"/>
          </a:xfrm>
          <a:prstGeom prst="rect">
            <a:avLst/>
          </a:prstGeom>
          <a:noFill/>
        </p:spPr>
      </p:pic>
      <p:pic>
        <p:nvPicPr>
          <p:cNvPr id="42" name="Picture 32" descr="http://orcid.org/sites/about.orcid.org/files/nature_logo_913337a2aad427f6681d2dfb909a2973.jpe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40951" y="3698851"/>
            <a:ext cx="3175637" cy="603373"/>
          </a:xfrm>
          <a:prstGeom prst="rect">
            <a:avLst/>
          </a:prstGeom>
          <a:noFill/>
        </p:spPr>
      </p:pic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324082" y="261399"/>
            <a:ext cx="8501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/>
              <a:t>ORCID</a:t>
            </a:r>
            <a:r>
              <a:rPr lang="zh-CN" altLang="en-US" sz="3200" b="1" dirty="0" smtClean="0"/>
              <a:t>目前有</a:t>
            </a:r>
            <a:r>
              <a:rPr lang="en-US" altLang="zh-CN" sz="3200" b="1" dirty="0" smtClean="0"/>
              <a:t>120</a:t>
            </a:r>
            <a:r>
              <a:rPr lang="zh-CN" altLang="en-US" sz="3200" b="1" dirty="0" smtClean="0"/>
              <a:t>多家会员（出版商、基金组织、科研机构 ）</a:t>
            </a:r>
            <a:endParaRPr lang="zh-CN" altLang="en-US" sz="3200" b="1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133861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8" y="2980865"/>
            <a:ext cx="7402330" cy="143597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08" y="1439401"/>
            <a:ext cx="1996682" cy="111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2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38"/>
            <a:ext cx="91440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4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1520" y="4652795"/>
            <a:ext cx="8772572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/>
              <a:t>数据</a:t>
            </a:r>
            <a:r>
              <a:rPr lang="zh-CN" altLang="en-US" sz="2800" b="1" dirty="0"/>
              <a:t>源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合作平台</a:t>
            </a:r>
            <a:endParaRPr lang="en-US" altLang="zh-CN" sz="2800" b="1" dirty="0" smtClean="0"/>
          </a:p>
          <a:p>
            <a:pPr algn="ctr"/>
            <a:endParaRPr lang="zh-CN" altLang="en-US" dirty="0"/>
          </a:p>
        </p:txBody>
      </p:sp>
      <p:sp>
        <p:nvSpPr>
          <p:cNvPr id="12" name="流程图: 磁盘 11"/>
          <p:cNvSpPr/>
          <p:nvPr/>
        </p:nvSpPr>
        <p:spPr>
          <a:xfrm>
            <a:off x="1880368" y="5034056"/>
            <a:ext cx="968306" cy="108012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WOS</a:t>
            </a:r>
            <a:endParaRPr lang="zh-CN" altLang="en-US" dirty="0"/>
          </a:p>
        </p:txBody>
      </p:sp>
      <p:sp>
        <p:nvSpPr>
          <p:cNvPr id="13" name="流程图: 磁盘 12"/>
          <p:cNvSpPr/>
          <p:nvPr/>
        </p:nvSpPr>
        <p:spPr>
          <a:xfrm>
            <a:off x="2971228" y="5007419"/>
            <a:ext cx="992363" cy="108012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CSCD</a:t>
            </a:r>
            <a:endParaRPr lang="zh-CN" altLang="en-US" dirty="0"/>
          </a:p>
        </p:txBody>
      </p:sp>
      <p:sp>
        <p:nvSpPr>
          <p:cNvPr id="14" name="流程图: 磁盘 13"/>
          <p:cNvSpPr/>
          <p:nvPr/>
        </p:nvSpPr>
        <p:spPr>
          <a:xfrm>
            <a:off x="4066959" y="5021623"/>
            <a:ext cx="988981" cy="108012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CSSCI</a:t>
            </a:r>
            <a:endParaRPr lang="zh-CN" altLang="en-US" dirty="0"/>
          </a:p>
        </p:txBody>
      </p:sp>
      <p:sp>
        <p:nvSpPr>
          <p:cNvPr id="16" name="流程图: 磁盘 15"/>
          <p:cNvSpPr/>
          <p:nvPr/>
        </p:nvSpPr>
        <p:spPr>
          <a:xfrm>
            <a:off x="7703144" y="5034875"/>
            <a:ext cx="989148" cy="108012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IR</a:t>
            </a:r>
            <a:endParaRPr lang="zh-CN" altLang="en-US" sz="2800" dirty="0"/>
          </a:p>
        </p:txBody>
      </p:sp>
      <p:sp>
        <p:nvSpPr>
          <p:cNvPr id="18" name="流程图: 磁盘 17"/>
          <p:cNvSpPr/>
          <p:nvPr/>
        </p:nvSpPr>
        <p:spPr>
          <a:xfrm>
            <a:off x="5390454" y="5010305"/>
            <a:ext cx="980528" cy="110469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Ei</a:t>
            </a:r>
            <a:endParaRPr lang="zh-CN" altLang="en-US" dirty="0"/>
          </a:p>
        </p:txBody>
      </p:sp>
      <p:sp>
        <p:nvSpPr>
          <p:cNvPr id="19" name="流程图: 磁盘 18"/>
          <p:cNvSpPr/>
          <p:nvPr/>
        </p:nvSpPr>
        <p:spPr>
          <a:xfrm>
            <a:off x="6532787" y="4997053"/>
            <a:ext cx="980528" cy="110469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CNKI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51520" y="1910829"/>
            <a:ext cx="8772572" cy="2483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iAuthor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服务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475658" y="2076528"/>
            <a:ext cx="1673082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ORCID</a:t>
            </a:r>
            <a:r>
              <a:rPr lang="zh-CN" altLang="en-US" b="1" dirty="0" smtClean="0">
                <a:solidFill>
                  <a:schemeClr val="tx1"/>
                </a:solidFill>
              </a:rPr>
              <a:t>申请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475657" y="3193803"/>
            <a:ext cx="1673082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个人成果管理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251578" y="2091482"/>
            <a:ext cx="1896486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个人</a:t>
            </a:r>
            <a:r>
              <a:rPr lang="en-US" altLang="zh-CN" b="1" dirty="0" smtClean="0">
                <a:solidFill>
                  <a:schemeClr val="tx1"/>
                </a:solidFill>
              </a:rPr>
              <a:t>profile</a:t>
            </a:r>
            <a:r>
              <a:rPr lang="zh-CN" altLang="en-US" b="1" dirty="0" smtClean="0">
                <a:solidFill>
                  <a:schemeClr val="tx1"/>
                </a:solidFill>
              </a:rPr>
              <a:t>管理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275488" y="3193803"/>
            <a:ext cx="1872576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统计分析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41460" y="2354245"/>
            <a:ext cx="3163181" cy="1512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标准应用接口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上箭头 27"/>
          <p:cNvSpPr/>
          <p:nvPr/>
        </p:nvSpPr>
        <p:spPr>
          <a:xfrm>
            <a:off x="2583804" y="4144111"/>
            <a:ext cx="387424" cy="85294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876256" y="398868"/>
            <a:ext cx="2075260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期刊出版平台</a:t>
            </a:r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4952387" y="414731"/>
            <a:ext cx="1863674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科研管理及其他</a:t>
            </a:r>
            <a:r>
              <a:rPr lang="zh-CN" altLang="en-US" sz="2000" dirty="0"/>
              <a:t>数据应用</a:t>
            </a:r>
          </a:p>
          <a:p>
            <a:pPr algn="ctr"/>
            <a:endParaRPr lang="zh-CN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251520" y="480267"/>
            <a:ext cx="2088232" cy="122413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ORCID</a:t>
            </a:r>
            <a:r>
              <a:rPr lang="zh-CN" altLang="en-US" sz="2400" dirty="0" smtClean="0"/>
              <a:t>注册、同步信息</a:t>
            </a:r>
            <a:endParaRPr lang="zh-CN" altLang="en-US" sz="2400" dirty="0"/>
          </a:p>
        </p:txBody>
      </p:sp>
      <p:sp>
        <p:nvSpPr>
          <p:cNvPr id="34" name="上箭头 33"/>
          <p:cNvSpPr/>
          <p:nvPr/>
        </p:nvSpPr>
        <p:spPr>
          <a:xfrm>
            <a:off x="1792445" y="1769731"/>
            <a:ext cx="331283" cy="43205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545432" y="462694"/>
            <a:ext cx="2088232" cy="122413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研究者自我维护</a:t>
            </a:r>
            <a:endParaRPr lang="zh-CN" altLang="en-US" sz="2000" b="1" dirty="0"/>
          </a:p>
        </p:txBody>
      </p:sp>
      <p:sp>
        <p:nvSpPr>
          <p:cNvPr id="36" name="上箭头 35"/>
          <p:cNvSpPr/>
          <p:nvPr/>
        </p:nvSpPr>
        <p:spPr>
          <a:xfrm>
            <a:off x="3680594" y="1743588"/>
            <a:ext cx="331283" cy="43205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上箭头 36"/>
          <p:cNvSpPr/>
          <p:nvPr/>
        </p:nvSpPr>
        <p:spPr>
          <a:xfrm>
            <a:off x="4185919" y="4129907"/>
            <a:ext cx="372582" cy="816827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上下箭头 1"/>
          <p:cNvSpPr/>
          <p:nvPr/>
        </p:nvSpPr>
        <p:spPr>
          <a:xfrm>
            <a:off x="6012160" y="1551026"/>
            <a:ext cx="379659" cy="8694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上下箭头 37"/>
          <p:cNvSpPr/>
          <p:nvPr/>
        </p:nvSpPr>
        <p:spPr>
          <a:xfrm>
            <a:off x="7513315" y="1532354"/>
            <a:ext cx="379659" cy="8694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上下箭头 38"/>
          <p:cNvSpPr/>
          <p:nvPr/>
        </p:nvSpPr>
        <p:spPr>
          <a:xfrm>
            <a:off x="7836017" y="3972435"/>
            <a:ext cx="379659" cy="10214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86583"/>
            <a:ext cx="9163315" cy="2771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970" y="4108355"/>
            <a:ext cx="91373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核心功能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：申请科学家唯一标识符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ORCID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扩展功能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：科学家社区  著作列表  引用计量  学术主页  研究趋势分析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b="1" dirty="0" smtClean="0"/>
              <a:t>关联数据源</a:t>
            </a:r>
            <a:r>
              <a:rPr lang="zh-CN" altLang="en-US" dirty="0" smtClean="0"/>
              <a:t>：</a:t>
            </a:r>
            <a:r>
              <a:rPr lang="en-US" altLang="zh-CN" b="1" dirty="0" smtClean="0"/>
              <a:t>ORCID </a:t>
            </a:r>
            <a:r>
              <a:rPr lang="zh-CN" altLang="en-US" b="1" dirty="0" smtClean="0"/>
              <a:t>系统   引文数据库    机构知识库    投稿系统    期刊平台  其他系统</a:t>
            </a:r>
            <a:endParaRPr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1234732" y="2966520"/>
            <a:ext cx="1140381" cy="440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投   稿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4086583"/>
            <a:ext cx="9124503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524155" y="3380206"/>
            <a:ext cx="2088232" cy="115212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707904" y="3694660"/>
            <a:ext cx="176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iAuthor</a:t>
            </a:r>
            <a:endParaRPr lang="en-US" altLang="zh-CN" sz="32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175507" y="1942540"/>
            <a:ext cx="1348648" cy="440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传  播 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67239" y="1712625"/>
            <a:ext cx="1345148" cy="440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评  价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339752" y="3284984"/>
            <a:ext cx="1184403" cy="33766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348376" y="2420888"/>
            <a:ext cx="719567" cy="98588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788024" y="2273283"/>
            <a:ext cx="72008" cy="110692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6006179" y="2162666"/>
            <a:ext cx="1230117" cy="440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存  储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5276694" y="2636912"/>
            <a:ext cx="1023498" cy="82739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6"/>
          </p:cNvCxnSpPr>
          <p:nvPr/>
        </p:nvCxnSpPr>
        <p:spPr>
          <a:xfrm flipV="1">
            <a:off x="5612387" y="3380206"/>
            <a:ext cx="1335877" cy="57606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7035822" y="3047069"/>
            <a:ext cx="1224136" cy="440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交流社区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849831" y="1148743"/>
            <a:ext cx="1348648" cy="440251"/>
          </a:xfrm>
          <a:prstGeom prst="roundRect">
            <a:avLst/>
          </a:prstGeom>
          <a:noFill/>
          <a:ln w="158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项目申请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808418" y="1368868"/>
            <a:ext cx="1348648" cy="440251"/>
          </a:xfrm>
          <a:prstGeom prst="roundRect">
            <a:avLst/>
          </a:prstGeom>
          <a:noFill/>
          <a:ln w="158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绩  效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582523" y="2066938"/>
            <a:ext cx="1348648" cy="440251"/>
          </a:xfrm>
          <a:prstGeom prst="roundRect">
            <a:avLst/>
          </a:prstGeom>
          <a:noFill/>
          <a:ln w="158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ARP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282" y="2060848"/>
            <a:ext cx="8005959" cy="4327904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785786" y="5643578"/>
            <a:ext cx="3929090" cy="714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14876" y="5857892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dirty="0" smtClean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400" b="1" u="sng" dirty="0" smtClean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ORCID</a:t>
            </a:r>
            <a:r>
              <a:rPr lang="zh-CN" altLang="en-US" sz="2400" b="1" u="sng" dirty="0" smtClean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注册申请</a:t>
            </a:r>
            <a:endParaRPr lang="zh-CN" altLang="en-US" sz="2400" b="1" u="sng" dirty="0">
              <a:solidFill>
                <a:srgbClr val="FF006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940078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zh-CN" altLang="en-US" sz="2800" b="1" dirty="0" smtClean="0">
                <a:latin typeface="+mn-ea"/>
              </a:rPr>
              <a:t>以研究者为中心 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1463298"/>
            <a:ext cx="6371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CN" altLang="en-US" sz="2800" b="1" dirty="0">
                <a:solidFill>
                  <a:srgbClr val="FF6600"/>
                </a:solidFill>
                <a:ea typeface="宋体" charset="-122"/>
              </a:rPr>
              <a:t>申请拥有</a:t>
            </a:r>
            <a:r>
              <a:rPr lang="en-US" altLang="zh-CN" sz="2800" b="1" dirty="0" smtClean="0">
                <a:solidFill>
                  <a:srgbClr val="FF6600"/>
                </a:solidFill>
                <a:ea typeface="宋体" charset="-122"/>
              </a:rPr>
              <a:t>ORCID </a:t>
            </a:r>
            <a:r>
              <a:rPr lang="zh-CN" altLang="en-US" sz="2800" b="1" dirty="0" smtClean="0">
                <a:solidFill>
                  <a:srgbClr val="FF6600"/>
                </a:solidFill>
                <a:ea typeface="宋体" charset="-122"/>
              </a:rPr>
              <a:t>研究者</a:t>
            </a:r>
            <a:r>
              <a:rPr lang="zh-CN" altLang="en-US" sz="2800" b="1" dirty="0">
                <a:solidFill>
                  <a:srgbClr val="FF6600"/>
                </a:solidFill>
                <a:ea typeface="宋体" charset="-122"/>
              </a:rPr>
              <a:t>唯一永久标识</a:t>
            </a:r>
            <a:endParaRPr lang="en-US" altLang="zh-CN" sz="2800" b="1" dirty="0">
              <a:solidFill>
                <a:srgbClr val="FF6600"/>
              </a:solidFill>
              <a:ea typeface="宋体" charset="-122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258439" y="178663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 err="1" smtClean="0">
                <a:latin typeface="宋体" charset="-122"/>
              </a:rPr>
              <a:t>iAuthor</a:t>
            </a:r>
            <a:r>
              <a:rPr lang="zh-CN" altLang="en-US" sz="4000" b="1" dirty="0" smtClean="0">
                <a:latin typeface="宋体" charset="-122"/>
              </a:rPr>
              <a:t>服务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404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457200" y="620688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smtClean="0">
                <a:latin typeface="宋体" charset="-122"/>
              </a:rPr>
              <a:t>iAuthor</a:t>
            </a:r>
            <a:r>
              <a:rPr lang="zh-CN" altLang="en-US" b="1" smtClean="0">
                <a:latin typeface="宋体" charset="-122"/>
              </a:rPr>
              <a:t>服务</a:t>
            </a:r>
            <a:endParaRPr lang="zh-CN" altLang="en-US" dirty="0"/>
          </a:p>
        </p:txBody>
      </p:sp>
      <p:pic>
        <p:nvPicPr>
          <p:cNvPr id="13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7"/>
            <a:ext cx="6540162" cy="44640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4" name="椭圆 13"/>
          <p:cNvSpPr/>
          <p:nvPr/>
        </p:nvSpPr>
        <p:spPr>
          <a:xfrm>
            <a:off x="2843808" y="1763512"/>
            <a:ext cx="34563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1" y="2796186"/>
            <a:ext cx="6612140" cy="3945182"/>
          </a:xfrm>
          <a:prstGeom prst="rect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6" name="矩形 15"/>
          <p:cNvSpPr/>
          <p:nvPr/>
        </p:nvSpPr>
        <p:spPr>
          <a:xfrm>
            <a:off x="6732240" y="469078"/>
            <a:ext cx="208823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/>
              <a:t>ORCID</a:t>
            </a:r>
            <a:r>
              <a:rPr lang="zh-CN" altLang="en-US" sz="2800" dirty="0" smtClean="0"/>
              <a:t>应用：投稿、</a:t>
            </a:r>
            <a:endParaRPr lang="en-US" altLang="zh-CN" sz="2800" dirty="0" smtClean="0"/>
          </a:p>
          <a:p>
            <a:r>
              <a:rPr lang="zh-CN" altLang="en-US" sz="2800" dirty="0" smtClean="0"/>
              <a:t>信息检索</a:t>
            </a:r>
            <a:endParaRPr lang="zh-CN" altLang="en-US" sz="2800" dirty="0"/>
          </a:p>
        </p:txBody>
      </p:sp>
      <p:sp>
        <p:nvSpPr>
          <p:cNvPr id="17" name="椭圆 16"/>
          <p:cNvSpPr/>
          <p:nvPr/>
        </p:nvSpPr>
        <p:spPr>
          <a:xfrm>
            <a:off x="2471810" y="4653136"/>
            <a:ext cx="42003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890840"/>
            <a:ext cx="8316416" cy="5967160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5578970" y="1340768"/>
            <a:ext cx="1619672" cy="864096"/>
          </a:xfrm>
          <a:prstGeom prst="wedgeRoundRectCallout">
            <a:avLst>
              <a:gd name="adj1" fmla="val 179"/>
              <a:gd name="adj2" fmla="val 12915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+mj-ea"/>
                <a:ea typeface="+mj-ea"/>
              </a:rPr>
              <a:t>论文关键词云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148064" y="4653136"/>
            <a:ext cx="1681345" cy="720080"/>
          </a:xfrm>
          <a:prstGeom prst="wedgeRoundRectCallout">
            <a:avLst>
              <a:gd name="adj1" fmla="val -106677"/>
              <a:gd name="adj2" fmla="val 13422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+mj-ea"/>
                <a:ea typeface="+mj-ea"/>
              </a:rPr>
              <a:t>WOS</a:t>
            </a:r>
            <a:r>
              <a:rPr lang="zh-CN" altLang="en-US" sz="2000" dirty="0" smtClean="0">
                <a:latin typeface="+mj-ea"/>
                <a:ea typeface="+mj-ea"/>
              </a:rPr>
              <a:t>论文被引次数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613386" y="5560392"/>
            <a:ext cx="2026559" cy="864096"/>
          </a:xfrm>
          <a:prstGeom prst="wedgeRoundRectCallout">
            <a:avLst>
              <a:gd name="adj1" fmla="val -152140"/>
              <a:gd name="adj2" fmla="val 8701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j-ea"/>
                <a:ea typeface="+mj-ea"/>
              </a:rPr>
              <a:t>CSCD</a:t>
            </a:r>
            <a:r>
              <a:rPr lang="zh-CN" altLang="en-US" sz="2000" dirty="0" smtClean="0">
                <a:latin typeface="+mj-ea"/>
                <a:ea typeface="+mj-ea"/>
              </a:rPr>
              <a:t>论文被引次数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82529" y="5733256"/>
            <a:ext cx="1619672" cy="864096"/>
          </a:xfrm>
          <a:prstGeom prst="wedgeRoundRectCallout">
            <a:avLst>
              <a:gd name="adj1" fmla="val 121510"/>
              <a:gd name="adj2" fmla="val 5528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+mj-ea"/>
                <a:ea typeface="+mj-ea"/>
              </a:rPr>
              <a:t>全文链接</a:t>
            </a:r>
            <a:endParaRPr lang="zh-CN" altLang="en-US" sz="2000" dirty="0"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316069" y="55877"/>
            <a:ext cx="6929454" cy="1588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2527" y="138723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zh-CN" altLang="en-US" sz="3200" b="1" dirty="0" smtClean="0">
                <a:latin typeface="+mn-ea"/>
              </a:rPr>
              <a:t>以研究者为中心 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80480" y="413970"/>
            <a:ext cx="353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CN" altLang="en-US" sz="2800" b="1" dirty="0" smtClean="0">
                <a:solidFill>
                  <a:srgbClr val="FF6600"/>
                </a:solidFill>
                <a:ea typeface="宋体" charset="-122"/>
              </a:rPr>
              <a:t>学者个人产出管理</a:t>
            </a:r>
            <a:endParaRPr lang="en-US" altLang="zh-CN" sz="2800" b="1" dirty="0">
              <a:solidFill>
                <a:srgbClr val="FF6600"/>
              </a:solidFill>
              <a:ea typeface="宋体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626666" y="3351806"/>
            <a:ext cx="1409830" cy="720080"/>
          </a:xfrm>
          <a:prstGeom prst="wedgeRoundRectCallout">
            <a:avLst>
              <a:gd name="adj1" fmla="val 3231"/>
              <a:gd name="adj2" fmla="val 12641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+mj-ea"/>
                <a:ea typeface="+mj-ea"/>
              </a:rPr>
              <a:t>论文列表导出</a:t>
            </a:r>
            <a:endParaRPr lang="zh-CN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88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435743" y="83671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/>
              <a:t>中国科技的不断发展</a:t>
            </a:r>
            <a:endParaRPr lang="zh-CN" altLang="en-US" b="1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35743" y="1988840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b="1" dirty="0" smtClean="0">
                <a:solidFill>
                  <a:schemeClr val="tx1"/>
                </a:solidFill>
              </a:rPr>
              <a:t>科技论文快速增长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n"/>
            </a:pPr>
            <a:r>
              <a:rPr lang="en-US" altLang="zh-CN" dirty="0" smtClean="0">
                <a:solidFill>
                  <a:schemeClr val="tx1"/>
                </a:solidFill>
              </a:rPr>
              <a:t>SCI-E</a:t>
            </a:r>
            <a:r>
              <a:rPr lang="zh-CN" altLang="en-US" dirty="0" smtClean="0">
                <a:solidFill>
                  <a:schemeClr val="tx1"/>
                </a:solidFill>
              </a:rPr>
              <a:t>统计，中国论文世界第二，</a:t>
            </a:r>
            <a:r>
              <a:rPr lang="en-US" altLang="zh-CN" dirty="0" smtClean="0">
                <a:solidFill>
                  <a:schemeClr val="tx1"/>
                </a:solidFill>
              </a:rPr>
              <a:t>2013</a:t>
            </a:r>
            <a:r>
              <a:rPr lang="zh-CN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CN" dirty="0" smtClean="0">
                <a:solidFill>
                  <a:schemeClr val="tx1"/>
                </a:solidFill>
              </a:rPr>
              <a:t>23.14</a:t>
            </a:r>
            <a:r>
              <a:rPr lang="zh-CN" altLang="en-US" dirty="0" smtClean="0">
                <a:solidFill>
                  <a:schemeClr val="tx1"/>
                </a:solidFill>
              </a:rPr>
              <a:t>万篇</a:t>
            </a:r>
            <a:endParaRPr lang="en-US" altLang="zh-CN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n"/>
            </a:pPr>
            <a:r>
              <a:rPr lang="en-US" altLang="zh-CN" dirty="0" smtClean="0">
                <a:solidFill>
                  <a:schemeClr val="tx1"/>
                </a:solidFill>
              </a:rPr>
              <a:t>CSCD</a:t>
            </a:r>
            <a:r>
              <a:rPr lang="zh-CN" altLang="en-US" dirty="0" smtClean="0">
                <a:solidFill>
                  <a:schemeClr val="tx1"/>
                </a:solidFill>
              </a:rPr>
              <a:t>统计，核心期刊年论文量约</a:t>
            </a:r>
            <a:r>
              <a:rPr lang="en-US" altLang="zh-CN" dirty="0" smtClean="0">
                <a:solidFill>
                  <a:schemeClr val="tx1"/>
                </a:solidFill>
              </a:rPr>
              <a:t>30</a:t>
            </a:r>
            <a:r>
              <a:rPr lang="zh-CN" altLang="en-US" dirty="0" smtClean="0">
                <a:solidFill>
                  <a:schemeClr val="tx1"/>
                </a:solidFill>
              </a:rPr>
              <a:t>万篇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1800"/>
              </a:spcBef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2060"/>
                </a:solidFill>
              </a:rPr>
              <a:t>2013</a:t>
            </a:r>
            <a:r>
              <a:rPr lang="zh-CN" altLang="en-US" b="1" dirty="0" smtClean="0">
                <a:solidFill>
                  <a:srgbClr val="002060"/>
                </a:solidFill>
              </a:rPr>
              <a:t>年中国科研人员数量超过</a:t>
            </a:r>
            <a:r>
              <a:rPr lang="en-US" altLang="zh-CN" b="1" dirty="0" smtClean="0">
                <a:solidFill>
                  <a:srgbClr val="002060"/>
                </a:solidFill>
              </a:rPr>
              <a:t>320</a:t>
            </a:r>
            <a:r>
              <a:rPr lang="zh-CN" altLang="en-US" b="1" dirty="0" smtClean="0">
                <a:solidFill>
                  <a:srgbClr val="002060"/>
                </a:solidFill>
              </a:rPr>
              <a:t>万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r>
              <a:rPr lang="en-US" altLang="zh-CN" b="1" dirty="0" smtClean="0">
                <a:solidFill>
                  <a:srgbClr val="002060"/>
                </a:solidFill>
              </a:rPr>
              <a:t>——</a:t>
            </a:r>
            <a:r>
              <a:rPr lang="zh-CN" altLang="en-US" b="1" dirty="0" smtClean="0">
                <a:solidFill>
                  <a:srgbClr val="002060"/>
                </a:solidFill>
              </a:rPr>
              <a:t>多少研究者、哪些 学者撰写了这些论文？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308" y="1556792"/>
            <a:ext cx="7612100" cy="4536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395536" y="692696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CN" altLang="en-US" sz="3600" b="1" dirty="0"/>
              <a:t>科研产出分析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31380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500034" y="57148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charset="-122"/>
                <a:ea typeface="宋体" charset="-122"/>
                <a:cs typeface="+mj-cs"/>
              </a:rPr>
              <a:t>3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iAuthor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的使用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charset="-122"/>
              <a:ea typeface="宋体" charset="-122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8568955" cy="564360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6876256" y="1412776"/>
            <a:ext cx="1853378" cy="1224136"/>
          </a:xfrm>
          <a:prstGeom prst="wedgeRoundRectCallout">
            <a:avLst>
              <a:gd name="adj1" fmla="val 22213"/>
              <a:gd name="adj2" fmla="val 77779"/>
              <a:gd name="adj3" fmla="val 16667"/>
            </a:avLst>
          </a:prstGeom>
          <a:solidFill>
            <a:srgbClr val="8CE73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尊重研究者的隐私权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995936" y="2636912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 txBox="1">
            <a:spLocks/>
          </p:cNvSpPr>
          <p:nvPr/>
        </p:nvSpPr>
        <p:spPr>
          <a:xfrm>
            <a:off x="457200" y="620688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 err="1" smtClean="0">
                <a:latin typeface="宋体" charset="-122"/>
              </a:rPr>
              <a:t>iAuthor</a:t>
            </a:r>
            <a:r>
              <a:rPr lang="zh-CN" altLang="en-US" b="1" dirty="0" smtClean="0">
                <a:latin typeface="宋体" charset="-122"/>
              </a:rPr>
              <a:t>服务</a:t>
            </a:r>
            <a:endParaRPr lang="zh-CN" altLang="en-US" dirty="0"/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457200" y="1556792"/>
            <a:ext cx="8229600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zh-CN" altLang="en-US" dirty="0" smtClean="0"/>
              <a:t> </a:t>
            </a:r>
            <a:r>
              <a:rPr lang="zh-CN" altLang="en-US" b="1" dirty="0" smtClean="0">
                <a:solidFill>
                  <a:srgbClr val="FF3300"/>
                </a:solidFill>
              </a:rPr>
              <a:t>关注同研究领域的人员</a:t>
            </a:r>
            <a:endParaRPr lang="en-US" altLang="zh-CN" b="1" dirty="0" smtClean="0">
              <a:solidFill>
                <a:srgbClr val="FF3300"/>
              </a:solidFill>
            </a:endParaRPr>
          </a:p>
          <a:p>
            <a:pPr lvl="1"/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宋体" charset="-122"/>
                <a:cs typeface="+mj-cs"/>
              </a:rPr>
              <a:t>以研究者为中心的学术社区：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宋体" charset="-122"/>
              <a:cs typeface="+mj-cs"/>
            </a:endParaRPr>
          </a:p>
          <a:p>
            <a:pPr marL="457200" lvl="1" indent="0">
              <a:buNone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宋体" charset="-122"/>
                <a:cs typeface="+mj-cs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宋体" charset="-122"/>
                <a:cs typeface="+mj-cs"/>
              </a:rPr>
              <a:t>    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宋体" charset="-122"/>
                <a:cs typeface="+mj-cs"/>
              </a:rPr>
              <a:t>个人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宋体" charset="-122"/>
                <a:cs typeface="+mj-cs"/>
              </a:rPr>
              <a:t>profile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宋体" charset="-122"/>
                <a:cs typeface="+mj-cs"/>
              </a:rPr>
              <a:t>， 查找同行，发现合作者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宋体" charset="-122"/>
              <a:cs typeface="+mj-cs"/>
            </a:endParaRPr>
          </a:p>
          <a:p>
            <a:pPr lvl="1"/>
            <a:r>
              <a:rPr lang="zh-CN" altLang="en-US" sz="2400" dirty="0" smtClean="0"/>
              <a:t>快速浏览特定研究领域的科研人员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了解机构的科研人员及整体的科研产出情况</a:t>
            </a:r>
            <a:endParaRPr lang="en-US" altLang="zh-CN" sz="2400" dirty="0" smtClean="0"/>
          </a:p>
          <a:p>
            <a:pPr lvl="1"/>
            <a:endParaRPr lang="en-US" altLang="zh-CN" sz="2400" b="1" dirty="0" smtClean="0"/>
          </a:p>
          <a:p>
            <a:pPr lvl="1"/>
            <a:endParaRPr lang="en-US" altLang="zh-CN" sz="2400" b="1" dirty="0" smtClean="0"/>
          </a:p>
          <a:p>
            <a:pPr lvl="1"/>
            <a:endParaRPr lang="en-US" altLang="zh-CN" sz="2400" b="1" dirty="0" smtClean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74812"/>
            <a:ext cx="2571768" cy="25240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974812"/>
            <a:ext cx="30670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48023"/>
            <a:ext cx="2568894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1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457200" y="476672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 err="1" smtClean="0">
                <a:latin typeface="宋体" charset="-122"/>
              </a:rPr>
              <a:t>iAuthor</a:t>
            </a:r>
            <a:r>
              <a:rPr lang="zh-CN" altLang="en-US" b="1" dirty="0" smtClean="0">
                <a:latin typeface="宋体" charset="-122"/>
              </a:rPr>
              <a:t>服务</a:t>
            </a:r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541933" y="1458220"/>
            <a:ext cx="8229600" cy="4464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iAuthor</a:t>
            </a:r>
            <a:r>
              <a:rPr lang="zh-CN" altLang="en-US" dirty="0" smtClean="0"/>
              <a:t>与更多系统关联，融入到 </a:t>
            </a:r>
            <a:r>
              <a:rPr lang="zh-CN" altLang="en-US" dirty="0" smtClean="0">
                <a:solidFill>
                  <a:srgbClr val="FF0000"/>
                </a:solidFill>
              </a:rPr>
              <a:t>论文投稿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发布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仓储</a:t>
            </a:r>
            <a:r>
              <a:rPr lang="zh-CN" altLang="en-US" dirty="0" smtClean="0"/>
              <a:t>等不同</a:t>
            </a:r>
            <a:r>
              <a:rPr lang="zh-CN" altLang="en-US" dirty="0"/>
              <a:t>工作</a:t>
            </a:r>
            <a:r>
              <a:rPr lang="zh-CN" altLang="en-US" dirty="0" smtClean="0"/>
              <a:t>环节</a:t>
            </a:r>
            <a:endParaRPr lang="en-US" altLang="zh-CN" dirty="0" smtClean="0"/>
          </a:p>
          <a:p>
            <a:pPr lvl="1">
              <a:spcBef>
                <a:spcPts val="1200"/>
              </a:spcBef>
            </a:pPr>
            <a:r>
              <a:rPr lang="zh-CN" altLang="en-US" dirty="0" smtClean="0"/>
              <a:t>关联投稿系统，支持作者个人注册</a:t>
            </a:r>
            <a:r>
              <a:rPr lang="en-US" altLang="zh-CN" dirty="0" smtClean="0"/>
              <a:t>ORCID</a:t>
            </a:r>
            <a:r>
              <a:rPr lang="zh-CN" altLang="en-US" dirty="0" smtClean="0"/>
              <a:t>、获取</a:t>
            </a:r>
            <a:r>
              <a:rPr lang="en-US" altLang="zh-CN" dirty="0" smtClean="0"/>
              <a:t>ORCID</a:t>
            </a:r>
          </a:p>
          <a:p>
            <a:pPr lvl="1"/>
            <a:r>
              <a:rPr lang="zh-CN" altLang="en-US" dirty="0"/>
              <a:t>关联</a:t>
            </a:r>
            <a:r>
              <a:rPr lang="zh-CN" altLang="en-US" dirty="0" smtClean="0"/>
              <a:t>期刊</a:t>
            </a:r>
            <a:r>
              <a:rPr lang="zh-CN" altLang="en-US" dirty="0"/>
              <a:t>编辑部平台</a:t>
            </a:r>
            <a:r>
              <a:rPr lang="zh-CN" altLang="en-US" dirty="0" smtClean="0"/>
              <a:t>，让编辑发现作者的学术能力，发表作者论文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关联</a:t>
            </a:r>
            <a:r>
              <a:rPr lang="en-US" altLang="zh-CN" dirty="0" smtClean="0"/>
              <a:t>WOS/CSCD</a:t>
            </a:r>
            <a:r>
              <a:rPr lang="zh-CN" altLang="en-US" dirty="0" smtClean="0"/>
              <a:t>，获取</a:t>
            </a:r>
            <a:r>
              <a:rPr lang="zh-CN" altLang="en-US" dirty="0"/>
              <a:t>论文被引</a:t>
            </a:r>
            <a:r>
              <a:rPr lang="zh-CN" altLang="en-US" dirty="0" smtClean="0"/>
              <a:t>次数</a:t>
            </a:r>
            <a:endParaRPr lang="en-US" altLang="zh-CN" dirty="0" smtClean="0"/>
          </a:p>
          <a:p>
            <a:pPr lvl="1"/>
            <a:r>
              <a:rPr lang="zh-CN" altLang="en-US" dirty="0"/>
              <a:t>关联</a:t>
            </a:r>
            <a:r>
              <a:rPr lang="zh-CN" altLang="en-US" dirty="0" smtClean="0"/>
              <a:t>机构知识库（</a:t>
            </a:r>
            <a:r>
              <a:rPr lang="en-US" altLang="zh-CN" dirty="0" smtClean="0"/>
              <a:t>IR</a:t>
            </a:r>
            <a:r>
              <a:rPr lang="zh-CN" altLang="en-US" dirty="0" smtClean="0"/>
              <a:t>），完成成果机构仓储，降低科研管理成本</a:t>
            </a:r>
            <a:endParaRPr lang="en-US" altLang="zh-CN" dirty="0" smtClean="0"/>
          </a:p>
          <a:p>
            <a:pPr marL="0" indent="0">
              <a:buFont typeface="Arial" pitchFamily="34" charset="0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76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323528" y="404664"/>
            <a:ext cx="851763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 smtClean="0">
                <a:latin typeface="宋体" charset="-122"/>
              </a:rPr>
              <a:t>如何使用</a:t>
            </a:r>
            <a:r>
              <a:rPr lang="en-US" altLang="zh-CN" b="1" dirty="0" err="1" smtClean="0">
                <a:latin typeface="宋体" charset="-122"/>
              </a:rPr>
              <a:t>iAuthor</a:t>
            </a:r>
            <a:r>
              <a:rPr lang="zh-CN" altLang="en-US" sz="3200" b="1" dirty="0" smtClean="0">
                <a:latin typeface="+mn-lt"/>
              </a:rPr>
              <a:t>（</a:t>
            </a:r>
            <a:r>
              <a:rPr lang="en-US" altLang="zh-CN" sz="3200" b="1" dirty="0" smtClean="0">
                <a:latin typeface="+mn-lt"/>
              </a:rPr>
              <a:t>iauthor.cn</a:t>
            </a:r>
            <a:r>
              <a:rPr lang="zh-CN" altLang="en-US" sz="3200" b="1" dirty="0" smtClean="0">
                <a:latin typeface="+mn-lt"/>
              </a:rPr>
              <a:t>） </a:t>
            </a:r>
            <a:endParaRPr lang="zh-CN" altLang="en-US" sz="3200" dirty="0">
              <a:latin typeface="+mn-lt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11560" y="1319884"/>
            <a:ext cx="8229600" cy="27193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altLang="zh-CN" b="1" dirty="0" smtClean="0"/>
              <a:t> </a:t>
            </a:r>
            <a:r>
              <a:rPr lang="zh-CN" altLang="en-US" b="1" dirty="0" smtClean="0"/>
              <a:t>由机构管理员统一注册、申请</a:t>
            </a:r>
            <a:endParaRPr lang="en-US" altLang="zh-CN" b="1" dirty="0" smtClean="0"/>
          </a:p>
          <a:p>
            <a:pPr marL="0" lvl="1" indent="0">
              <a:buNone/>
            </a:pPr>
            <a:r>
              <a:rPr lang="zh-CN" altLang="en-US" dirty="0" smtClean="0"/>
              <a:t>     </a:t>
            </a:r>
            <a:r>
              <a:rPr lang="en-US" altLang="zh-CN" dirty="0" smtClean="0"/>
              <a:t>— </a:t>
            </a:r>
            <a:r>
              <a:rPr lang="zh-CN" altLang="en-US" dirty="0" smtClean="0"/>
              <a:t>由研究所图书馆给研究所人员统一注册</a:t>
            </a:r>
            <a:r>
              <a:rPr lang="en-US" altLang="zh-CN" dirty="0" err="1" smtClean="0"/>
              <a:t>iAuthor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— </a:t>
            </a:r>
            <a:r>
              <a:rPr lang="zh-CN" altLang="en-US" dirty="0" smtClean="0"/>
              <a:t>统一申请</a:t>
            </a:r>
            <a:r>
              <a:rPr lang="en-US" altLang="zh-CN" dirty="0" smtClean="0"/>
              <a:t>ORCID</a:t>
            </a:r>
            <a:r>
              <a:rPr lang="zh-CN" altLang="en-US" dirty="0" smtClean="0"/>
              <a:t>号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— </a:t>
            </a:r>
            <a:r>
              <a:rPr lang="zh-CN" altLang="en-US" dirty="0" smtClean="0"/>
              <a:t>统一关联上</a:t>
            </a:r>
            <a:r>
              <a:rPr lang="en-US" altLang="zh-CN" dirty="0" smtClean="0"/>
              <a:t>IR</a:t>
            </a:r>
            <a:r>
              <a:rPr lang="zh-CN" altLang="en-US" dirty="0" smtClean="0"/>
              <a:t>，获取个人著作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— </a:t>
            </a:r>
            <a:r>
              <a:rPr lang="zh-CN" altLang="en-US" dirty="0" smtClean="0"/>
              <a:t>统一更新论文被引频次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11560" y="4056050"/>
            <a:ext cx="8229600" cy="27193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altLang="zh-CN" b="1" dirty="0" smtClean="0"/>
              <a:t> </a:t>
            </a:r>
            <a:r>
              <a:rPr lang="zh-CN" altLang="en-US" b="1" dirty="0" smtClean="0"/>
              <a:t>个人自己注册、申请</a:t>
            </a:r>
            <a:endParaRPr lang="en-US" altLang="zh-CN" b="1" dirty="0" smtClean="0"/>
          </a:p>
          <a:p>
            <a:pPr marL="0" lvl="1" indent="0">
              <a:buNone/>
            </a:pPr>
            <a:r>
              <a:rPr lang="zh-CN" altLang="en-US" dirty="0" smtClean="0"/>
              <a:t>     </a:t>
            </a:r>
            <a:r>
              <a:rPr lang="en-US" altLang="zh-CN" dirty="0" smtClean="0"/>
              <a:t>—  </a:t>
            </a:r>
            <a:r>
              <a:rPr lang="zh-CN" altLang="en-US" dirty="0" smtClean="0"/>
              <a:t>注册</a:t>
            </a:r>
            <a:r>
              <a:rPr lang="en-US" altLang="zh-CN" dirty="0" err="1" smtClean="0"/>
              <a:t>iAuthor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—  </a:t>
            </a:r>
            <a:r>
              <a:rPr lang="zh-CN" altLang="en-US" dirty="0" smtClean="0"/>
              <a:t>申请</a:t>
            </a:r>
            <a:r>
              <a:rPr lang="en-US" altLang="zh-CN" dirty="0" smtClean="0"/>
              <a:t>ORCID</a:t>
            </a:r>
            <a:r>
              <a:rPr lang="zh-CN" altLang="en-US" dirty="0" smtClean="0"/>
              <a:t>号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—  </a:t>
            </a:r>
            <a:r>
              <a:rPr lang="zh-CN" altLang="en-US" dirty="0" smtClean="0"/>
              <a:t>关联检索</a:t>
            </a:r>
            <a:r>
              <a:rPr lang="en-US" altLang="zh-CN" dirty="0" smtClean="0"/>
              <a:t>WOS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CSCD</a:t>
            </a:r>
            <a:r>
              <a:rPr lang="zh-CN" altLang="en-US" dirty="0" smtClean="0"/>
              <a:t>等，获取个人著作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—  </a:t>
            </a:r>
            <a:r>
              <a:rPr lang="zh-CN" altLang="en-US" dirty="0" smtClean="0"/>
              <a:t>补充个人信息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内容占位符 2"/>
          <p:cNvSpPr txBox="1">
            <a:spLocks/>
          </p:cNvSpPr>
          <p:nvPr/>
        </p:nvSpPr>
        <p:spPr>
          <a:xfrm>
            <a:off x="1403649" y="3068960"/>
            <a:ext cx="7704856" cy="35138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2800" dirty="0" smtClean="0"/>
              <a:t>敬请关注：</a:t>
            </a:r>
            <a:r>
              <a:rPr lang="en-US" altLang="zh-CN" sz="2800" dirty="0" smtClean="0">
                <a:hlinkClick r:id="rId3"/>
              </a:rPr>
              <a:t>http://iauthor.cn</a:t>
            </a:r>
            <a:endParaRPr lang="en-US" altLang="zh-CN" sz="2800" dirty="0" smtClean="0"/>
          </a:p>
          <a:p>
            <a:pPr marL="0" indent="0">
              <a:buFont typeface="Arial" pitchFamily="34" charset="0"/>
              <a:buNone/>
            </a:pPr>
            <a:r>
              <a:rPr lang="zh-CN" altLang="en-US" sz="2800" dirty="0" smtClean="0"/>
              <a:t>建议和意见：</a:t>
            </a:r>
            <a:r>
              <a:rPr lang="en-US" altLang="zh-CN" sz="2800" dirty="0" smtClean="0">
                <a:hlinkClick r:id="rId4"/>
              </a:rPr>
              <a:t>iauthor@mail.las.ac.cn</a:t>
            </a:r>
            <a:endParaRPr lang="en-US" altLang="zh-CN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zh-CN" sz="2800" dirty="0" smtClean="0"/>
              <a:t>                   010-62614178,  82626611-6609</a:t>
            </a:r>
          </a:p>
          <a:p>
            <a:pPr marL="0" indent="0">
              <a:buFont typeface="Arial" pitchFamily="34" charset="0"/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谢 谢！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46494" y="0"/>
            <a:ext cx="6346686" cy="6901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65" y="0"/>
            <a:ext cx="3219450" cy="69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71600" y="1109436"/>
            <a:ext cx="7560839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en-US" altLang="zh-CN" sz="3200" b="1" dirty="0"/>
              <a:t>ORCID</a:t>
            </a:r>
            <a:r>
              <a:rPr lang="zh-CN" altLang="zh-CN" sz="3200" b="1" dirty="0"/>
              <a:t>，</a:t>
            </a:r>
            <a:r>
              <a:rPr lang="zh-CN" altLang="zh-CN" sz="3200" b="1" dirty="0" smtClean="0"/>
              <a:t>让</a:t>
            </a:r>
            <a:r>
              <a:rPr lang="zh-CN" altLang="en-US" sz="3200" b="1" dirty="0" smtClean="0"/>
              <a:t>国际同行</a:t>
            </a:r>
            <a:r>
              <a:rPr lang="zh-CN" altLang="zh-CN" sz="3200" b="1" dirty="0" smtClean="0"/>
              <a:t>识别</a:t>
            </a:r>
            <a:r>
              <a:rPr lang="zh-CN" altLang="en-US" sz="3200" b="1" dirty="0"/>
              <a:t>您</a:t>
            </a:r>
            <a:r>
              <a:rPr lang="zh-CN" altLang="en-US" sz="3200" b="1" dirty="0" smtClean="0"/>
              <a:t>！您是唯一的             </a:t>
            </a:r>
            <a:r>
              <a:rPr lang="en-US" altLang="zh-CN" sz="3200" b="1" dirty="0" err="1" smtClean="0"/>
              <a:t>iAuthor</a:t>
            </a:r>
            <a:r>
              <a:rPr lang="zh-CN" altLang="en-US" sz="3200" b="1" dirty="0" smtClean="0"/>
              <a:t>，在全世界展示您</a:t>
            </a:r>
            <a:r>
              <a:rPr lang="zh-CN" altLang="en-US" sz="3200" b="1" dirty="0" smtClean="0"/>
              <a:t>！您是全球的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7555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43" y="214290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、科学家识别问题</a:t>
            </a:r>
            <a:endParaRPr lang="zh-CN" altLang="en-US" sz="2800" dirty="0">
              <a:solidFill>
                <a:srgbClr val="000066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857232"/>
            <a:ext cx="6929454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2844" y="1000108"/>
            <a:ext cx="610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姓名检索时的混淆、不完整、重名等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493"/>
            <a:ext cx="9137076" cy="59316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矩形 2"/>
          <p:cNvSpPr/>
          <p:nvPr/>
        </p:nvSpPr>
        <p:spPr>
          <a:xfrm>
            <a:off x="142843" y="2132856"/>
            <a:ext cx="1703491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2844" y="3573016"/>
            <a:ext cx="2717411" cy="583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王育华 </a:t>
            </a:r>
            <a:r>
              <a:rPr lang="en-US" altLang="zh-CN" sz="2400" b="1" dirty="0" smtClean="0"/>
              <a:t>WANG Y H?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36" y="4365104"/>
            <a:ext cx="2717411" cy="583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汪映海 </a:t>
            </a:r>
            <a:r>
              <a:rPr lang="en-US" altLang="zh-CN" sz="2400" b="1" dirty="0" smtClean="0"/>
              <a:t>WANG Y H?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" y="404664"/>
            <a:ext cx="9890412" cy="60672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95277" y="1484784"/>
            <a:ext cx="3897204" cy="4987137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6588224" y="1602760"/>
            <a:ext cx="3048795" cy="1152128"/>
          </a:xfrm>
          <a:prstGeom prst="wedgeRoundRectCallout">
            <a:avLst>
              <a:gd name="adj1" fmla="val -68594"/>
              <a:gd name="adj2" fmla="val 11661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b="1" dirty="0"/>
              <a:t>同名</a:t>
            </a:r>
            <a:r>
              <a:rPr lang="zh-CN" altLang="en-US" b="1" dirty="0" smtClean="0"/>
              <a:t>同姓</a:t>
            </a:r>
            <a:endParaRPr lang="en-US" altLang="zh-CN" b="1" dirty="0" smtClean="0"/>
          </a:p>
          <a:p>
            <a:pPr>
              <a:lnSpc>
                <a:spcPct val="125000"/>
              </a:lnSpc>
            </a:pPr>
            <a:r>
              <a:rPr lang="en-US" altLang="zh-CN" b="1" dirty="0" smtClean="0"/>
              <a:t>“</a:t>
            </a:r>
            <a:r>
              <a:rPr lang="zh-CN" altLang="en-US" b="1" dirty="0" smtClean="0"/>
              <a:t>王育华” </a:t>
            </a:r>
            <a:r>
              <a:rPr lang="en-US" altLang="zh-CN" b="1" dirty="0" smtClean="0"/>
              <a:t>60</a:t>
            </a:r>
            <a:r>
              <a:rPr lang="zh-CN" altLang="en-US" b="1" dirty="0" smtClean="0"/>
              <a:t>余篇论文</a:t>
            </a:r>
            <a:endParaRPr lang="zh-CN" altLang="en-US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3320556" y="4351403"/>
            <a:ext cx="5718267" cy="1200329"/>
            <a:chOff x="3500430" y="5000635"/>
            <a:chExt cx="5718267" cy="1200329"/>
          </a:xfrm>
          <a:solidFill>
            <a:schemeClr val="bg2"/>
          </a:solidFill>
        </p:grpSpPr>
        <p:sp>
          <p:nvSpPr>
            <p:cNvPr id="8" name="TextBox 7"/>
            <p:cNvSpPr txBox="1"/>
            <p:nvPr/>
          </p:nvSpPr>
          <p:spPr>
            <a:xfrm>
              <a:off x="3500430" y="5286388"/>
              <a:ext cx="2492990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“姓名</a:t>
              </a:r>
              <a:r>
                <a:rPr lang="en-US" altLang="zh-CN" sz="2400" dirty="0" smtClean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en-US" sz="2400" dirty="0" smtClean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机构”？</a:t>
              </a:r>
              <a:endPara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" name="左大括号 8"/>
            <p:cNvSpPr/>
            <p:nvPr/>
          </p:nvSpPr>
          <p:spPr>
            <a:xfrm>
              <a:off x="5906852" y="5052872"/>
              <a:ext cx="357190" cy="928694"/>
            </a:xfrm>
            <a:prstGeom prst="leftBrac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4042" y="5000635"/>
              <a:ext cx="2954655" cy="12003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机构名称的不规范</a:t>
              </a:r>
              <a:endParaRPr lang="en-US" altLang="zh-CN" sz="2400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endParaRPr>
            </a:p>
            <a:p>
              <a:endParaRPr lang="en-US" altLang="zh-CN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2400" dirty="0" smtClean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作者工作机构有多个</a:t>
              </a:r>
              <a:endParaRPr lang="zh-CN" altLang="en-US" sz="240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9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43" y="214290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、科学家识别问题</a:t>
            </a:r>
            <a:endParaRPr lang="zh-CN" altLang="en-US" sz="2800" dirty="0">
              <a:solidFill>
                <a:srgbClr val="000066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737510"/>
            <a:ext cx="6929454" cy="1588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-108520" y="737511"/>
            <a:ext cx="8640959" cy="6031148"/>
            <a:chOff x="1031824" y="1941200"/>
            <a:chExt cx="6780536" cy="44365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0717" y="1941200"/>
              <a:ext cx="6531643" cy="4436599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椭圆 6"/>
            <p:cNvSpPr/>
            <p:nvPr/>
          </p:nvSpPr>
          <p:spPr>
            <a:xfrm>
              <a:off x="2684715" y="4159500"/>
              <a:ext cx="714380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031824" y="3589890"/>
              <a:ext cx="1296144" cy="20882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607819" y="2367728"/>
              <a:ext cx="365931" cy="0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653845" y="641984"/>
            <a:ext cx="4551218" cy="201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zh-CN" altLang="en-US" sz="2400" b="1" dirty="0" smtClean="0">
                <a:solidFill>
                  <a:schemeClr val="tx1"/>
                </a:solidFill>
              </a:rPr>
              <a:t>我是谁？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2400" b="1" dirty="0" smtClean="0">
                <a:solidFill>
                  <a:schemeClr val="tx1"/>
                </a:solidFill>
              </a:rPr>
              <a:t>怎么快速找到我？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2400" b="1" dirty="0" smtClean="0">
                <a:solidFill>
                  <a:schemeClr val="tx1"/>
                </a:solidFill>
              </a:rPr>
              <a:t>如何准确展现我的研究履历？</a:t>
            </a:r>
            <a:endParaRPr lang="en-US" altLang="zh-CN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44960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 smtClean="0">
                <a:solidFill>
                  <a:srgbClr val="000066"/>
                </a:solidFill>
                <a:latin typeface="黑体" pitchFamily="49" charset="-122"/>
                <a:ea typeface="黑体" pitchFamily="49" charset="-122"/>
              </a:rPr>
              <a:t>、科学家识别问题</a:t>
            </a:r>
            <a:endParaRPr lang="zh-CN" altLang="en-US" sz="2800" dirty="0">
              <a:solidFill>
                <a:srgbClr val="000066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/>
        </p:blipFill>
        <p:spPr bwMode="auto">
          <a:xfrm>
            <a:off x="714348" y="3786190"/>
            <a:ext cx="4357718" cy="2523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6429388" y="3500438"/>
            <a:ext cx="2653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2020</a:t>
            </a:r>
            <a:r>
              <a:rPr lang="zh-CN" altLang="en-US" sz="2000" b="1" dirty="0">
                <a:solidFill>
                  <a:srgbClr val="002060"/>
                </a:solidFill>
              </a:rPr>
              <a:t>年学术交流模式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000100" y="5143512"/>
            <a:ext cx="392909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857232"/>
            <a:ext cx="6929454" cy="1588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-2463849" y="3321049"/>
            <a:ext cx="5643602" cy="1588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57" y="983589"/>
            <a:ext cx="569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如何追踪学术交流中个人的多种著作？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214546" y="4214818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28728" y="4143380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928926" y="4857760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71604" y="5500702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214942" y="3357562"/>
            <a:ext cx="785818" cy="42862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43702" y="2285992"/>
            <a:ext cx="785818" cy="42862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572000" y="2214554"/>
            <a:ext cx="785818" cy="42862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143768" y="1357298"/>
            <a:ext cx="785818" cy="42862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643570" y="2357430"/>
            <a:ext cx="785818" cy="42862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98063" y="5787813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传统学术交流模式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直角上箭头 2"/>
          <p:cNvSpPr/>
          <p:nvPr/>
        </p:nvSpPr>
        <p:spPr>
          <a:xfrm>
            <a:off x="6643702" y="3929066"/>
            <a:ext cx="785818" cy="2132872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383490" y="5877272"/>
            <a:ext cx="545435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929190" y="49604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dirty="0" smtClean="0"/>
              <a:t>期刊论文</a:t>
            </a:r>
            <a:endParaRPr lang="zh-CN" alt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701534" y="62466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dirty="0" smtClean="0"/>
              <a:t>会议录</a:t>
            </a:r>
            <a:endParaRPr lang="zh-CN" alt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90741" y="5774312"/>
            <a:ext cx="168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dirty="0" smtClean="0"/>
              <a:t>会议报告，</a:t>
            </a:r>
            <a:r>
              <a:rPr lang="en-US" altLang="zh-CN" u="sng" dirty="0" smtClean="0"/>
              <a:t>PPT</a:t>
            </a:r>
            <a:endParaRPr lang="zh-CN" alt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1231920" y="36015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dirty="0" smtClean="0"/>
              <a:t>研究报告，讨论</a:t>
            </a:r>
            <a:endParaRPr lang="zh-CN" altLang="en-US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5409742" y="37861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smtClean="0"/>
              <a:t>数据</a:t>
            </a:r>
            <a:endParaRPr lang="zh-CN" altLang="en-US" u="sng"/>
          </a:p>
        </p:txBody>
      </p:sp>
      <p:sp>
        <p:nvSpPr>
          <p:cNvPr id="27" name="TextBox 26"/>
          <p:cNvSpPr txBox="1"/>
          <p:nvPr/>
        </p:nvSpPr>
        <p:spPr>
          <a:xfrm>
            <a:off x="4446150" y="16915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dirty="0" smtClean="0"/>
              <a:t>研究报告</a:t>
            </a:r>
            <a:endParaRPr lang="zh-CN" altLang="en-US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3237016" y="3051024"/>
            <a:ext cx="1520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u="sng" dirty="0" smtClean="0"/>
              <a:t>交流报告，</a:t>
            </a:r>
            <a:r>
              <a:rPr lang="en-US" altLang="zh-CN" sz="1600" u="sng" dirty="0" smtClean="0"/>
              <a:t>PPT</a:t>
            </a:r>
            <a:endParaRPr lang="zh-CN" altLang="en-US" sz="16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16915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dirty="0" smtClean="0"/>
              <a:t>预印本</a:t>
            </a:r>
            <a:endParaRPr lang="zh-CN" altLang="en-US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929454" y="30165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dirty="0" smtClean="0"/>
              <a:t>电子期刊论文</a:t>
            </a:r>
            <a:endParaRPr lang="zh-CN" altLang="en-US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299409" y="10759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dirty="0" smtClean="0"/>
              <a:t>仓储文档</a:t>
            </a:r>
            <a:endParaRPr lang="zh-CN" altLang="en-US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7721920" y="53963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数字图书馆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元数据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20" grpId="0" animBg="1"/>
      <p:bldP spid="21" grpId="0" animBg="1"/>
      <p:bldP spid="22" grpId="0" animBg="1"/>
      <p:bldP spid="23" grpId="0" animBg="1"/>
      <p:bldP spid="3" grpId="0" animBg="1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5367" y="1253951"/>
            <a:ext cx="905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是否遇到过投稿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期刊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要求提供作者识别符的情况</a:t>
            </a:r>
            <a:r>
              <a:rPr lang="en-US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? 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40" y="1868188"/>
            <a:ext cx="5600276" cy="169673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1192" y="3164332"/>
            <a:ext cx="5616624" cy="1142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图片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20" y="4306506"/>
            <a:ext cx="6087620" cy="303429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543640" y="4854155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PLOS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Nature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Elsevier</a:t>
            </a:r>
            <a:r>
              <a:rPr lang="zh-CN" altLang="en-US" sz="2400" b="1" dirty="0"/>
              <a:t>等</a:t>
            </a:r>
            <a:r>
              <a:rPr lang="zh-CN" altLang="en-US" sz="2400" b="1" dirty="0" smtClean="0"/>
              <a:t>出版社、超过</a:t>
            </a:r>
            <a:r>
              <a:rPr lang="en-US" altLang="zh-CN" sz="2400" b="1" dirty="0"/>
              <a:t>1000</a:t>
            </a:r>
            <a:r>
              <a:rPr lang="zh-CN" altLang="en-US" sz="2400" b="1" dirty="0"/>
              <a:t>多本期刊正在使用</a:t>
            </a:r>
            <a:r>
              <a:rPr lang="en-US" altLang="zh-CN" sz="2400" b="1" dirty="0" smtClean="0"/>
              <a:t>ORCID</a:t>
            </a:r>
            <a:r>
              <a:rPr lang="zh-CN" altLang="en-US" sz="2400" b="1" dirty="0" smtClean="0"/>
              <a:t>号</a:t>
            </a:r>
            <a:endParaRPr lang="zh-CN" altLang="en-US" sz="24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6020" y="188640"/>
            <a:ext cx="8229600" cy="936104"/>
          </a:xfrm>
        </p:spPr>
        <p:txBody>
          <a:bodyPr/>
          <a:lstStyle/>
          <a:p>
            <a:r>
              <a:rPr lang="zh-CN" altLang="en-US" dirty="0" smtClean="0"/>
              <a:t>如何解决问题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7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6104"/>
          </a:xfrm>
        </p:spPr>
        <p:txBody>
          <a:bodyPr/>
          <a:lstStyle/>
          <a:p>
            <a:r>
              <a:rPr lang="zh-CN" altLang="en-US" dirty="0" smtClean="0"/>
              <a:t>如何解决问题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研究者唯一识别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符 </a:t>
            </a:r>
            <a:r>
              <a:rPr lang="zh-CN" altLang="en-US" sz="3600" b="1" dirty="0" smtClean="0"/>
              <a:t>可用做科学家识别的解决方案</a:t>
            </a:r>
            <a:endParaRPr lang="en-US" altLang="zh-CN" sz="3600" b="1" dirty="0"/>
          </a:p>
          <a:p>
            <a:pPr lvl="1"/>
            <a:r>
              <a:rPr lang="zh-CN" altLang="en-US" dirty="0" smtClean="0"/>
              <a:t>作者姓名消歧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准确展示个人研究成果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避免</a:t>
            </a:r>
            <a:r>
              <a:rPr lang="zh-CN" altLang="en-US" dirty="0"/>
              <a:t>研究成果归属</a:t>
            </a:r>
            <a:r>
              <a:rPr lang="zh-CN" altLang="en-US" dirty="0" smtClean="0"/>
              <a:t>混乱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提高数字环境下信息发现准确率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提高信息服务效率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pPr lvl="2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55576" y="1934526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zh-CN" altLang="en-US" sz="3600" b="1" dirty="0" smtClean="0">
                <a:solidFill>
                  <a:srgbClr val="FF0000"/>
                </a:solidFill>
              </a:rPr>
              <a:t>提供</a:t>
            </a:r>
            <a:r>
              <a:rPr lang="zh-CN" altLang="en-US" sz="3600" b="1" dirty="0">
                <a:solidFill>
                  <a:srgbClr val="FF0000"/>
                </a:solidFill>
              </a:rPr>
              <a:t>科学家识别服务工具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建立一个</a:t>
            </a:r>
            <a:r>
              <a:rPr lang="zh-CN" altLang="zh-CN" b="1" dirty="0"/>
              <a:t>开放的、国际化</a:t>
            </a:r>
            <a:r>
              <a:rPr lang="zh-CN" altLang="zh-CN" dirty="0"/>
              <a:t>的研究者标识体系服务</a:t>
            </a:r>
            <a:r>
              <a:rPr lang="zh-CN" altLang="zh-CN" dirty="0" smtClean="0"/>
              <a:t>平台</a:t>
            </a:r>
            <a:endParaRPr lang="en-US" altLang="zh-CN" dirty="0"/>
          </a:p>
          <a:p>
            <a:pPr lvl="1"/>
            <a:r>
              <a:rPr lang="zh-CN" altLang="en-US" dirty="0" smtClean="0"/>
              <a:t>满足</a:t>
            </a:r>
            <a:r>
              <a:rPr lang="zh-CN" altLang="en-US" dirty="0"/>
              <a:t>在出版、信息检索、信息服务中研究者消歧</a:t>
            </a:r>
            <a:r>
              <a:rPr lang="zh-CN" altLang="en-US" dirty="0" smtClean="0"/>
              <a:t>需求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逐步</a:t>
            </a:r>
            <a:r>
              <a:rPr lang="zh-CN" altLang="en-US" dirty="0"/>
              <a:t>实现与各类型数字资源的开放</a:t>
            </a:r>
            <a:r>
              <a:rPr lang="zh-CN" altLang="en-US" dirty="0" smtClean="0"/>
              <a:t>关联</a:t>
            </a:r>
            <a:endParaRPr lang="en-US" altLang="zh-CN" dirty="0" smtClean="0"/>
          </a:p>
          <a:p>
            <a:endParaRPr lang="en-US" altLang="zh-CN" dirty="0" smtClean="0"/>
          </a:p>
          <a:p>
            <a:pPr lvl="2"/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95536" y="54868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如何解决问题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25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847</Words>
  <Application>Microsoft Office PowerPoint</Application>
  <PresentationFormat>全屏显示(4:3)</PresentationFormat>
  <Paragraphs>161</Paragraphs>
  <Slides>25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 科学家国际化识别   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如何解决问题</vt:lpstr>
      <vt:lpstr>如何解决问题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黄金霞</dc:creator>
  <cp:lastModifiedBy>lenovo</cp:lastModifiedBy>
  <cp:revision>129</cp:revision>
  <dcterms:created xsi:type="dcterms:W3CDTF">2014-11-20T01:45:35Z</dcterms:created>
  <dcterms:modified xsi:type="dcterms:W3CDTF">2015-01-13T08:32:24Z</dcterms:modified>
</cp:coreProperties>
</file>